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4" r:id="rId2"/>
    <p:sldId id="276" r:id="rId3"/>
    <p:sldId id="277" r:id="rId4"/>
    <p:sldId id="278" r:id="rId5"/>
    <p:sldId id="296" r:id="rId6"/>
    <p:sldId id="311" r:id="rId7"/>
    <p:sldId id="310"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1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A86EB-4092-48A6-893E-E6D037C30FE1}" type="datetimeFigureOut">
              <a:rPr lang="en-US" smtClean="0"/>
              <a:t>7/12/2018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DEC16-A38A-4660-A881-92C924D77A77}" type="slidenum">
              <a:rPr lang="en-US" smtClean="0"/>
              <a:t>‹#›</a:t>
            </a:fld>
            <a:endParaRPr lang="en-US"/>
          </a:p>
        </p:txBody>
      </p:sp>
    </p:spTree>
    <p:extLst>
      <p:ext uri="{BB962C8B-B14F-4D97-AF65-F5344CB8AC3E}">
        <p14:creationId xmlns:p14="http://schemas.microsoft.com/office/powerpoint/2010/main" val="31580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8" name="Slide Number Placeholder 7"/>
          <p:cNvSpPr>
            <a:spLocks noGrp="1"/>
          </p:cNvSpPr>
          <p:nvPr>
            <p:ph type="sldNum" sz="quarter" idx="11"/>
          </p:nvPr>
        </p:nvSpPr>
        <p:spPr/>
        <p:txBody>
          <a:bodyPr/>
          <a:lstStyle/>
          <a:p>
            <a:fld id="{9993E1B2-FD64-43A6-8D55-41D9BF970484}"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nfor10x 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10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3E1B2-FD64-43A6-8D55-41D9BF970484}"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93E1B2-FD64-43A6-8D55-41D9BF970484}"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93E1B2-FD64-43A6-8D55-41D9BF970484}"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B5A436-76B7-4727-8FAE-BD96F1D94473}" type="datetimeFigureOut">
              <a:rPr lang="en-US" smtClean="0"/>
              <a:t>7/12/2018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93E1B2-FD64-43A6-8D55-41D9BF97048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66000">
              <a:schemeClr val="bg1">
                <a:tint val="80000"/>
                <a:satMod val="250000"/>
                <a:lumMod val="99000"/>
              </a:schemeClr>
            </a:gs>
            <a:gs pos="81000">
              <a:schemeClr val="bg1">
                <a:tint val="90000"/>
                <a:shade val="90000"/>
                <a:satMod val="200000"/>
              </a:schemeClr>
            </a:gs>
            <a:gs pos="92000">
              <a:schemeClr val="accent6">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FB5A436-76B7-4727-8FAE-BD96F1D94473}" type="datetimeFigureOut">
              <a:rPr lang="en-US" smtClean="0"/>
              <a:t>7/12/2018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993E1B2-FD64-43A6-8D55-41D9BF970484}"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40123" y="6281452"/>
            <a:ext cx="1765079" cy="52063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3352799"/>
          </a:xfrm>
        </p:spPr>
        <p:txBody>
          <a:bodyPr/>
          <a:lstStyle/>
          <a:p>
            <a:pPr>
              <a:lnSpc>
                <a:spcPts val="5800"/>
              </a:lnSpc>
            </a:pPr>
            <a:r>
              <a:rPr lang="en-US" sz="4400" dirty="0"/>
              <a:t>How to write an effective RFP	</a:t>
            </a:r>
            <a:endParaRPr lang="en-US" sz="4400" spc="-84" dirty="0"/>
          </a:p>
        </p:txBody>
      </p:sp>
    </p:spTree>
    <p:extLst>
      <p:ext uri="{BB962C8B-B14F-4D97-AF65-F5344CB8AC3E}">
        <p14:creationId xmlns:p14="http://schemas.microsoft.com/office/powerpoint/2010/main" val="12913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 &amp; Target Audience</a:t>
            </a:r>
          </a:p>
        </p:txBody>
      </p:sp>
      <p:sp>
        <p:nvSpPr>
          <p:cNvPr id="3" name="Content Placeholder 2"/>
          <p:cNvSpPr>
            <a:spLocks noGrp="1"/>
          </p:cNvSpPr>
          <p:nvPr>
            <p:ph idx="1"/>
          </p:nvPr>
        </p:nvSpPr>
        <p:spPr/>
        <p:txBody>
          <a:bodyPr/>
          <a:lstStyle/>
          <a:p>
            <a:r>
              <a:rPr lang="en-US" dirty="0"/>
              <a:t>Explain clearly what outcomes you want to achieve. If you have any quantitative metrics that might help, spell them out here. The more clearly you can articulate your goals, the more likely you are to succeed at them. </a:t>
            </a:r>
          </a:p>
          <a:p>
            <a:r>
              <a:rPr lang="en-US" dirty="0"/>
              <a:t>Describe the target audience and user base of your project. Who is most affected by the change and what do they have to gain? </a:t>
            </a:r>
          </a:p>
        </p:txBody>
      </p:sp>
    </p:spTree>
    <p:extLst>
      <p:ext uri="{BB962C8B-B14F-4D97-AF65-F5344CB8AC3E}">
        <p14:creationId xmlns:p14="http://schemas.microsoft.com/office/powerpoint/2010/main" val="168949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 &amp; Deliverables</a:t>
            </a:r>
          </a:p>
        </p:txBody>
      </p:sp>
      <p:sp>
        <p:nvSpPr>
          <p:cNvPr id="3" name="Content Placeholder 2"/>
          <p:cNvSpPr>
            <a:spLocks noGrp="1"/>
          </p:cNvSpPr>
          <p:nvPr>
            <p:ph idx="1"/>
          </p:nvPr>
        </p:nvSpPr>
        <p:spPr/>
        <p:txBody>
          <a:bodyPr/>
          <a:lstStyle/>
          <a:p>
            <a:r>
              <a:rPr lang="en-US" dirty="0"/>
              <a:t>Let's get to the guts of your project here. Describe all the services you know that you'll be hiring a team for. For each area, list all the deliverables that you can think of.</a:t>
            </a:r>
          </a:p>
          <a:p>
            <a:r>
              <a:rPr lang="en-US" dirty="0"/>
              <a:t>Be as detailed as possible and provide specifics whenever available. If you know the number of custom interfaces that exist and their level of complexity, this is a good time to disclose them. </a:t>
            </a:r>
          </a:p>
        </p:txBody>
      </p:sp>
    </p:spTree>
    <p:extLst>
      <p:ext uri="{BB962C8B-B14F-4D97-AF65-F5344CB8AC3E}">
        <p14:creationId xmlns:p14="http://schemas.microsoft.com/office/powerpoint/2010/main" val="411943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Timeline</a:t>
            </a:r>
          </a:p>
        </p:txBody>
      </p:sp>
      <p:sp>
        <p:nvSpPr>
          <p:cNvPr id="3" name="Content Placeholder 2"/>
          <p:cNvSpPr>
            <a:spLocks noGrp="1"/>
          </p:cNvSpPr>
          <p:nvPr>
            <p:ph idx="1"/>
          </p:nvPr>
        </p:nvSpPr>
        <p:spPr/>
        <p:txBody>
          <a:bodyPr/>
          <a:lstStyle/>
          <a:p>
            <a:r>
              <a:rPr lang="en-US" dirty="0"/>
              <a:t>Are there any deadlines that have to be met by the organization? This will give the respondents an expectation to follow. You might be too aggressive and asking for an impossible feat from smaller teams if you don't disclose your internal timelines.</a:t>
            </a:r>
          </a:p>
        </p:txBody>
      </p:sp>
    </p:spTree>
    <p:extLst>
      <p:ext uri="{BB962C8B-B14F-4D97-AF65-F5344CB8AC3E}">
        <p14:creationId xmlns:p14="http://schemas.microsoft.com/office/powerpoint/2010/main" val="987356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Technical Requirements</a:t>
            </a:r>
          </a:p>
        </p:txBody>
      </p:sp>
      <p:sp>
        <p:nvSpPr>
          <p:cNvPr id="3" name="Content Placeholder 2"/>
          <p:cNvSpPr>
            <a:spLocks noGrp="1"/>
          </p:cNvSpPr>
          <p:nvPr>
            <p:ph idx="1"/>
          </p:nvPr>
        </p:nvSpPr>
        <p:spPr>
          <a:xfrm>
            <a:off x="457200" y="1066800"/>
            <a:ext cx="8229600" cy="5059363"/>
          </a:xfrm>
        </p:spPr>
        <p:txBody>
          <a:bodyPr/>
          <a:lstStyle/>
          <a:p>
            <a:r>
              <a:rPr lang="en-US" dirty="0"/>
              <a:t>Depending on your project, there may be technical requirements that need to be spelled out. Here are some of the general areas to provide details</a:t>
            </a:r>
          </a:p>
          <a:p>
            <a:pPr lvl="1"/>
            <a:r>
              <a:rPr lang="en-US" dirty="0"/>
              <a:t>Network Layout and components of your project</a:t>
            </a:r>
          </a:p>
          <a:p>
            <a:pPr lvl="1"/>
            <a:r>
              <a:rPr lang="en-US" dirty="0"/>
              <a:t>Operating Systems</a:t>
            </a:r>
          </a:p>
          <a:p>
            <a:pPr lvl="1"/>
            <a:r>
              <a:rPr lang="en-US" dirty="0"/>
              <a:t>Amount of data involved</a:t>
            </a:r>
          </a:p>
          <a:p>
            <a:pPr lvl="1"/>
            <a:r>
              <a:rPr lang="en-US" dirty="0"/>
              <a:t>Number of users </a:t>
            </a:r>
          </a:p>
          <a:p>
            <a:pPr lvl="1"/>
            <a:r>
              <a:rPr lang="en-US" dirty="0"/>
              <a:t>Data and application Security</a:t>
            </a:r>
          </a:p>
          <a:p>
            <a:pPr lvl="1"/>
            <a:r>
              <a:rPr lang="en-US" dirty="0"/>
              <a:t>Any special security applications</a:t>
            </a:r>
          </a:p>
          <a:p>
            <a:pPr lvl="1"/>
            <a:r>
              <a:rPr lang="en-US" dirty="0"/>
              <a:t>Any special failover or redundancy applications</a:t>
            </a:r>
          </a:p>
          <a:p>
            <a:pPr lvl="1"/>
            <a:r>
              <a:rPr lang="en-US" dirty="0"/>
              <a:t>Backup provisions</a:t>
            </a:r>
          </a:p>
          <a:p>
            <a:pPr lvl="1"/>
            <a:r>
              <a:rPr lang="en-US" dirty="0"/>
              <a:t>Integration tools</a:t>
            </a:r>
          </a:p>
          <a:p>
            <a:pPr lvl="1"/>
            <a:r>
              <a:rPr lang="en-US" dirty="0"/>
              <a:t>Software development stack</a:t>
            </a:r>
          </a:p>
          <a:p>
            <a:pPr lvl="1"/>
            <a:r>
              <a:rPr lang="en-US" dirty="0"/>
              <a:t>Organizational requirements (browsers, OS, authentication ...)</a:t>
            </a:r>
          </a:p>
        </p:txBody>
      </p:sp>
    </p:spTree>
    <p:extLst>
      <p:ext uri="{BB962C8B-B14F-4D97-AF65-F5344CB8AC3E}">
        <p14:creationId xmlns:p14="http://schemas.microsoft.com/office/powerpoint/2010/main" val="73809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Principal Point of Contact</a:t>
            </a:r>
          </a:p>
        </p:txBody>
      </p:sp>
      <p:sp>
        <p:nvSpPr>
          <p:cNvPr id="3" name="Content Placeholder 2"/>
          <p:cNvSpPr>
            <a:spLocks noGrp="1"/>
          </p:cNvSpPr>
          <p:nvPr>
            <p:ph idx="1"/>
          </p:nvPr>
        </p:nvSpPr>
        <p:spPr/>
        <p:txBody>
          <a:bodyPr/>
          <a:lstStyle/>
          <a:p>
            <a:r>
              <a:rPr lang="en-US" dirty="0"/>
              <a:t>Name specific people to contact regarding the RFP process and QA. We recommend one person and one more as a possible backup. Be sure to list contact information and any specific protocol that must be followed.</a:t>
            </a:r>
          </a:p>
        </p:txBody>
      </p:sp>
    </p:spTree>
    <p:extLst>
      <p:ext uri="{BB962C8B-B14F-4D97-AF65-F5344CB8AC3E}">
        <p14:creationId xmlns:p14="http://schemas.microsoft.com/office/powerpoint/2010/main" val="4202801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Budget</a:t>
            </a:r>
          </a:p>
        </p:txBody>
      </p:sp>
      <p:sp>
        <p:nvSpPr>
          <p:cNvPr id="3" name="Content Placeholder 2"/>
          <p:cNvSpPr>
            <a:spLocks noGrp="1"/>
          </p:cNvSpPr>
          <p:nvPr>
            <p:ph idx="1"/>
          </p:nvPr>
        </p:nvSpPr>
        <p:spPr/>
        <p:txBody>
          <a:bodyPr/>
          <a:lstStyle/>
          <a:p>
            <a:r>
              <a:rPr lang="en-US" dirty="0"/>
              <a:t>Propose a budgeted range</a:t>
            </a:r>
          </a:p>
          <a:p>
            <a:r>
              <a:rPr lang="en-US" dirty="0"/>
              <a:t>Most respondents will submit their proposal even if they believe it is exceeding your budget if your expectations are unrealistic.</a:t>
            </a:r>
          </a:p>
        </p:txBody>
      </p:sp>
    </p:spTree>
    <p:extLst>
      <p:ext uri="{BB962C8B-B14F-4D97-AF65-F5344CB8AC3E}">
        <p14:creationId xmlns:p14="http://schemas.microsoft.com/office/powerpoint/2010/main" val="1975546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Ongoing Support</a:t>
            </a:r>
          </a:p>
        </p:txBody>
      </p:sp>
      <p:sp>
        <p:nvSpPr>
          <p:cNvPr id="3" name="Content Placeholder 2"/>
          <p:cNvSpPr>
            <a:spLocks noGrp="1"/>
          </p:cNvSpPr>
          <p:nvPr>
            <p:ph idx="1"/>
          </p:nvPr>
        </p:nvSpPr>
        <p:spPr/>
        <p:txBody>
          <a:bodyPr/>
          <a:lstStyle/>
          <a:p>
            <a:r>
              <a:rPr lang="en-US" dirty="0"/>
              <a:t>Ask for a proposal for ongoing support upfront.</a:t>
            </a:r>
          </a:p>
          <a:p>
            <a:r>
              <a:rPr lang="en-US" dirty="0"/>
              <a:t>Helps separate sub-contracting firms from those who do most of the work in-house</a:t>
            </a:r>
          </a:p>
        </p:txBody>
      </p:sp>
    </p:spTree>
    <p:extLst>
      <p:ext uri="{BB962C8B-B14F-4D97-AF65-F5344CB8AC3E}">
        <p14:creationId xmlns:p14="http://schemas.microsoft.com/office/powerpoint/2010/main" val="3078290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References</a:t>
            </a:r>
          </a:p>
        </p:txBody>
      </p:sp>
      <p:sp>
        <p:nvSpPr>
          <p:cNvPr id="3" name="Content Placeholder 2"/>
          <p:cNvSpPr>
            <a:spLocks noGrp="1"/>
          </p:cNvSpPr>
          <p:nvPr>
            <p:ph idx="1"/>
          </p:nvPr>
        </p:nvSpPr>
        <p:spPr/>
        <p:txBody>
          <a:bodyPr/>
          <a:lstStyle/>
          <a:p>
            <a:r>
              <a:rPr lang="en-US" dirty="0"/>
              <a:t>Be specific with the kinds of references you need</a:t>
            </a:r>
          </a:p>
          <a:p>
            <a:r>
              <a:rPr lang="en-US" dirty="0"/>
              <a:t>Ask to speak with them privately</a:t>
            </a:r>
          </a:p>
          <a:p>
            <a:r>
              <a:rPr lang="en-US" dirty="0"/>
              <a:t>Have respondent provide a quick synopsis on the referred project and why it is similar to yours. </a:t>
            </a:r>
          </a:p>
        </p:txBody>
      </p:sp>
    </p:spTree>
    <p:extLst>
      <p:ext uri="{BB962C8B-B14F-4D97-AF65-F5344CB8AC3E}">
        <p14:creationId xmlns:p14="http://schemas.microsoft.com/office/powerpoint/2010/main" val="104434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Criteria for Selection</a:t>
            </a:r>
          </a:p>
        </p:txBody>
      </p:sp>
      <p:sp>
        <p:nvSpPr>
          <p:cNvPr id="3" name="Content Placeholder 2"/>
          <p:cNvSpPr>
            <a:spLocks noGrp="1"/>
          </p:cNvSpPr>
          <p:nvPr>
            <p:ph idx="1"/>
          </p:nvPr>
        </p:nvSpPr>
        <p:spPr/>
        <p:txBody>
          <a:bodyPr>
            <a:normAutofit/>
          </a:bodyPr>
          <a:lstStyle/>
          <a:p>
            <a:r>
              <a:rPr lang="en-US" sz="2000" dirty="0"/>
              <a:t>You're like to receive several responses from qualified vendors. Each company will have different strengths and capabilities. Some will compete on quality and others on cost. Figure out what you want in a vendor. </a:t>
            </a:r>
          </a:p>
          <a:p>
            <a:pPr lvl="1"/>
            <a:r>
              <a:rPr lang="en-US" sz="1400" dirty="0"/>
              <a:t>Cheapest Option? </a:t>
            </a:r>
          </a:p>
          <a:p>
            <a:pPr lvl="1"/>
            <a:r>
              <a:rPr lang="en-US" sz="1400" dirty="0"/>
              <a:t>Fastest to finish? </a:t>
            </a:r>
          </a:p>
          <a:p>
            <a:pPr lvl="1"/>
            <a:r>
              <a:rPr lang="en-US" sz="1400" dirty="0"/>
              <a:t>Best Quality? </a:t>
            </a:r>
          </a:p>
          <a:p>
            <a:r>
              <a:rPr lang="en-US" dirty="0"/>
              <a:t>Be sure to mention if there are specific qualification requirements such as annual revenue, specific certifications, licenses, or partnership status.</a:t>
            </a:r>
          </a:p>
        </p:txBody>
      </p:sp>
    </p:spTree>
    <p:extLst>
      <p:ext uri="{BB962C8B-B14F-4D97-AF65-F5344CB8AC3E}">
        <p14:creationId xmlns:p14="http://schemas.microsoft.com/office/powerpoint/2010/main" val="123346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r>
              <a:rPr lang="en-US" dirty="0"/>
              <a:t>Format &amp; Proposal Timeline</a:t>
            </a:r>
          </a:p>
        </p:txBody>
      </p:sp>
      <p:sp>
        <p:nvSpPr>
          <p:cNvPr id="3" name="Content Placeholder 2"/>
          <p:cNvSpPr>
            <a:spLocks noGrp="1"/>
          </p:cNvSpPr>
          <p:nvPr>
            <p:ph idx="1"/>
          </p:nvPr>
        </p:nvSpPr>
        <p:spPr/>
        <p:txBody>
          <a:bodyPr/>
          <a:lstStyle/>
          <a:p>
            <a:r>
              <a:rPr lang="en-US" dirty="0"/>
              <a:t>Be Flexible with Format but insist on the required topics</a:t>
            </a:r>
          </a:p>
          <a:p>
            <a:r>
              <a:rPr lang="en-US" dirty="0"/>
              <a:t>Be specific about due dates of RFP deliverables</a:t>
            </a:r>
          </a:p>
          <a:p>
            <a:pPr lvl="1"/>
            <a:r>
              <a:rPr lang="en-US" dirty="0"/>
              <a:t>RFPs are sent out (day 1)</a:t>
            </a:r>
          </a:p>
          <a:p>
            <a:pPr lvl="1"/>
            <a:r>
              <a:rPr lang="en-US" dirty="0"/>
              <a:t>Intent to participate (end of 2nd week) </a:t>
            </a:r>
          </a:p>
          <a:p>
            <a:pPr lvl="1"/>
            <a:r>
              <a:rPr lang="en-US" dirty="0"/>
              <a:t>Question submissions (end of 4th week)</a:t>
            </a:r>
          </a:p>
          <a:p>
            <a:pPr lvl="1"/>
            <a:r>
              <a:rPr lang="en-US" dirty="0"/>
              <a:t>Response to questions (end of 5th week) </a:t>
            </a:r>
          </a:p>
          <a:p>
            <a:pPr lvl="1"/>
            <a:r>
              <a:rPr lang="en-US" dirty="0"/>
              <a:t>Final proposals due (end of 6th week)	- </a:t>
            </a:r>
          </a:p>
          <a:p>
            <a:pPr lvl="1"/>
            <a:r>
              <a:rPr lang="en-US" dirty="0"/>
              <a:t>Finalist interviews (7th and 8th week) – </a:t>
            </a:r>
          </a:p>
          <a:p>
            <a:pPr lvl="1"/>
            <a:r>
              <a:rPr lang="en-US" dirty="0"/>
              <a:t>Final selection (9th week)</a:t>
            </a:r>
          </a:p>
          <a:p>
            <a:r>
              <a:rPr lang="en-US" dirty="0"/>
              <a:t>As you can see, the RFP process is not a quick process and to get meaningful responses, ample time should be given to respondents to respond.</a:t>
            </a:r>
          </a:p>
        </p:txBody>
      </p:sp>
    </p:spTree>
    <p:extLst>
      <p:ext uri="{BB962C8B-B14F-4D97-AF65-F5344CB8AC3E}">
        <p14:creationId xmlns:p14="http://schemas.microsoft.com/office/powerpoint/2010/main" val="362142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54351" y="-315153"/>
            <a:ext cx="5468999" cy="1371600"/>
          </a:xfrm>
          <a:prstGeom prst="rect">
            <a:avLst/>
          </a:prstGeom>
        </p:spPr>
        <p:txBody>
          <a:bodyPr vert="horz" lIns="0" tIns="0" rIns="0" bIns="0" rtlCol="0" anchor="b">
            <a:noAutofit/>
          </a:bodyPr>
          <a:lstStyle>
            <a:lvl1pPr algn="l" defTabSz="816334" rtl="0" eaLnBrk="1" latinLnBrk="0" hangingPunct="1">
              <a:lnSpc>
                <a:spcPct val="85000"/>
              </a:lnSpc>
              <a:spcBef>
                <a:spcPct val="0"/>
              </a:spcBef>
              <a:buNone/>
              <a:defRPr sz="3400" kern="1200" spc="-84" baseline="0">
                <a:solidFill>
                  <a:schemeClr val="bg2">
                    <a:lumMod val="25000"/>
                  </a:schemeClr>
                </a:solidFill>
                <a:latin typeface="+mj-lt"/>
                <a:ea typeface="Tahoma" pitchFamily="34" charset="0"/>
                <a:cs typeface="Tahoma" pitchFamily="34" charset="0"/>
              </a:defRPr>
            </a:lvl1pPr>
          </a:lstStyle>
          <a:p>
            <a:r>
              <a:rPr lang="en-US" sz="5000" b="1" dirty="0">
                <a:solidFill>
                  <a:schemeClr val="tx2">
                    <a:lumMod val="75000"/>
                  </a:schemeClr>
                </a:solidFill>
                <a:latin typeface="Proxima Nova Light"/>
                <a:ea typeface="+mn-ea"/>
                <a:cs typeface="Proxima Nova Light"/>
              </a:rPr>
              <a:t>Established 2003</a:t>
            </a:r>
          </a:p>
        </p:txBody>
      </p:sp>
      <p:pic>
        <p:nvPicPr>
          <p:cNvPr id="1026" name="Picture 2" descr="C:\Clients\Nogalis Documents\Infor Alliance Partner\PNG\Infor_Alliance_Partner_Logo_RGB_800px_72dpi_0108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09800"/>
            <a:ext cx="7620001"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694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 and Don’ts</a:t>
            </a:r>
          </a:p>
        </p:txBody>
      </p:sp>
      <p:sp>
        <p:nvSpPr>
          <p:cNvPr id="4" name="Content Placeholder 3"/>
          <p:cNvSpPr>
            <a:spLocks noGrp="1"/>
          </p:cNvSpPr>
          <p:nvPr>
            <p:ph sz="half" idx="2"/>
          </p:nvPr>
        </p:nvSpPr>
        <p:spPr/>
        <p:txBody>
          <a:bodyPr/>
          <a:lstStyle/>
          <a:p>
            <a:r>
              <a:rPr lang="en-US" dirty="0"/>
              <a:t>Don’t</a:t>
            </a:r>
          </a:p>
          <a:p>
            <a:pPr lvl="1"/>
            <a:r>
              <a:rPr lang="en-US" dirty="0"/>
              <a:t>Complicate response process</a:t>
            </a:r>
          </a:p>
          <a:p>
            <a:pPr lvl="1"/>
            <a:r>
              <a:rPr lang="en-US" dirty="0"/>
              <a:t>Go over 20 pages when possible</a:t>
            </a:r>
          </a:p>
          <a:p>
            <a:pPr lvl="1"/>
            <a:r>
              <a:rPr lang="en-US" dirty="0"/>
              <a:t>Restrict the time to respond too much</a:t>
            </a:r>
          </a:p>
          <a:p>
            <a:pPr lvl="1"/>
            <a:r>
              <a:rPr lang="en-US" dirty="0"/>
              <a:t>Require sealed, mailed in packaging</a:t>
            </a:r>
          </a:p>
          <a:p>
            <a:pPr lvl="1"/>
            <a:r>
              <a:rPr lang="en-US" dirty="0"/>
              <a:t>Restrict communication too much</a:t>
            </a:r>
          </a:p>
          <a:p>
            <a:pPr lvl="1"/>
            <a:r>
              <a:rPr lang="en-US" dirty="0"/>
              <a:t>Restrict format requirements</a:t>
            </a:r>
          </a:p>
        </p:txBody>
      </p:sp>
      <p:sp>
        <p:nvSpPr>
          <p:cNvPr id="5" name="Content Placeholder 4"/>
          <p:cNvSpPr>
            <a:spLocks noGrp="1"/>
          </p:cNvSpPr>
          <p:nvPr>
            <p:ph sz="quarter" idx="13"/>
          </p:nvPr>
        </p:nvSpPr>
        <p:spPr/>
        <p:txBody>
          <a:bodyPr/>
          <a:lstStyle/>
          <a:p>
            <a:r>
              <a:rPr lang="en-US" dirty="0"/>
              <a:t>Do</a:t>
            </a:r>
          </a:p>
          <a:p>
            <a:pPr lvl="1"/>
            <a:r>
              <a:rPr lang="en-US" dirty="0"/>
              <a:t>Start at least 3 months before project begin date</a:t>
            </a:r>
          </a:p>
          <a:p>
            <a:pPr lvl="1"/>
            <a:r>
              <a:rPr lang="en-US" dirty="0"/>
              <a:t>Keep it simple</a:t>
            </a:r>
          </a:p>
          <a:p>
            <a:pPr lvl="1"/>
            <a:r>
              <a:rPr lang="en-US" dirty="0"/>
              <a:t>Be precise </a:t>
            </a:r>
          </a:p>
          <a:p>
            <a:pPr lvl="1"/>
            <a:r>
              <a:rPr lang="en-US" dirty="0"/>
              <a:t>Provide specific dates</a:t>
            </a:r>
          </a:p>
          <a:p>
            <a:pPr lvl="1"/>
            <a:r>
              <a:rPr lang="en-US" dirty="0"/>
              <a:t>Provide a contact person</a:t>
            </a:r>
          </a:p>
          <a:p>
            <a:pPr lvl="1"/>
            <a:r>
              <a:rPr lang="en-US" dirty="0"/>
              <a:t>Accept digital responses</a:t>
            </a:r>
          </a:p>
          <a:p>
            <a:pPr lvl="1"/>
            <a:r>
              <a:rPr lang="en-US" dirty="0"/>
              <a:t>Accept Vendor’s Format</a:t>
            </a:r>
          </a:p>
          <a:p>
            <a:pPr lvl="1"/>
            <a:r>
              <a:rPr lang="en-US" dirty="0"/>
              <a:t>Meet with vendors to go over areas that are ambiguous</a:t>
            </a:r>
          </a:p>
          <a:p>
            <a:pPr lvl="1"/>
            <a:endParaRPr lang="en-US" dirty="0"/>
          </a:p>
        </p:txBody>
      </p:sp>
    </p:spTree>
    <p:extLst>
      <p:ext uri="{BB962C8B-B14F-4D97-AF65-F5344CB8AC3E}">
        <p14:creationId xmlns:p14="http://schemas.microsoft.com/office/powerpoint/2010/main" val="367309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54351" y="-315153"/>
            <a:ext cx="5468999" cy="1371600"/>
          </a:xfrm>
          <a:prstGeom prst="rect">
            <a:avLst/>
          </a:prstGeom>
        </p:spPr>
        <p:txBody>
          <a:bodyPr vert="horz" lIns="0" tIns="0" rIns="0" bIns="0" rtlCol="0" anchor="b">
            <a:noAutofit/>
          </a:bodyPr>
          <a:lstStyle>
            <a:lvl1pPr algn="l" defTabSz="816334" rtl="0" eaLnBrk="1" latinLnBrk="0" hangingPunct="1">
              <a:lnSpc>
                <a:spcPct val="85000"/>
              </a:lnSpc>
              <a:spcBef>
                <a:spcPct val="0"/>
              </a:spcBef>
              <a:buNone/>
              <a:defRPr sz="3400" kern="1200" spc="-84" baseline="0">
                <a:solidFill>
                  <a:schemeClr val="bg2">
                    <a:lumMod val="25000"/>
                  </a:schemeClr>
                </a:solidFill>
                <a:latin typeface="+mj-lt"/>
                <a:ea typeface="Tahoma" pitchFamily="34" charset="0"/>
                <a:cs typeface="Tahoma" pitchFamily="34" charset="0"/>
              </a:defRPr>
            </a:lvl1pPr>
          </a:lstStyle>
          <a:p>
            <a:r>
              <a:rPr lang="en-US" sz="5000" b="1" dirty="0">
                <a:solidFill>
                  <a:schemeClr val="tx2">
                    <a:lumMod val="75000"/>
                  </a:schemeClr>
                </a:solidFill>
                <a:latin typeface="Proxima Nova Light"/>
                <a:ea typeface="+mn-ea"/>
                <a:cs typeface="Proxima Nova Light"/>
              </a:rPr>
              <a:t>What’s New 2017</a:t>
            </a:r>
          </a:p>
        </p:txBody>
      </p:sp>
      <p:sp>
        <p:nvSpPr>
          <p:cNvPr id="7" name="Rectangle 6"/>
          <p:cNvSpPr/>
          <p:nvPr/>
        </p:nvSpPr>
        <p:spPr>
          <a:xfrm>
            <a:off x="1197493" y="3274842"/>
            <a:ext cx="1093771" cy="861774"/>
          </a:xfrm>
          <a:prstGeom prst="rect">
            <a:avLst/>
          </a:prstGeom>
        </p:spPr>
        <p:txBody>
          <a:bodyPr wrap="square">
            <a:spAutoFit/>
          </a:bodyPr>
          <a:lstStyle/>
          <a:p>
            <a:pPr algn="ctr"/>
            <a:r>
              <a:rPr lang="en-US" sz="5000" b="1" dirty="0">
                <a:solidFill>
                  <a:schemeClr val="tx2">
                    <a:lumMod val="75000"/>
                  </a:schemeClr>
                </a:solidFill>
                <a:latin typeface="Proxima Nova Light"/>
                <a:cs typeface="Proxima Nova Light"/>
              </a:rPr>
              <a:t>25</a:t>
            </a:r>
          </a:p>
        </p:txBody>
      </p:sp>
      <p:sp>
        <p:nvSpPr>
          <p:cNvPr id="8" name="Rectangle 7"/>
          <p:cNvSpPr/>
          <p:nvPr/>
        </p:nvSpPr>
        <p:spPr>
          <a:xfrm>
            <a:off x="914400" y="4147681"/>
            <a:ext cx="1667444" cy="400110"/>
          </a:xfrm>
          <a:prstGeom prst="rect">
            <a:avLst/>
          </a:prstGeom>
        </p:spPr>
        <p:txBody>
          <a:bodyPr wrap="none">
            <a:spAutoFit/>
          </a:bodyPr>
          <a:lstStyle/>
          <a:p>
            <a:pPr algn="ctr"/>
            <a:r>
              <a:rPr lang="en-US" sz="2000" b="1" dirty="0">
                <a:solidFill>
                  <a:schemeClr val="tx2">
                    <a:lumMod val="75000"/>
                  </a:schemeClr>
                </a:solidFill>
                <a:latin typeface="Proxima Nova Light"/>
                <a:cs typeface="Proxima Nova Light"/>
              </a:rPr>
              <a:t>Consultants</a:t>
            </a:r>
          </a:p>
        </p:txBody>
      </p:sp>
      <p:sp>
        <p:nvSpPr>
          <p:cNvPr id="13" name="Rectangle 12"/>
          <p:cNvSpPr/>
          <p:nvPr/>
        </p:nvSpPr>
        <p:spPr>
          <a:xfrm>
            <a:off x="2389147" y="3263777"/>
            <a:ext cx="1844335" cy="872839"/>
          </a:xfrm>
          <a:prstGeom prst="rect">
            <a:avLst/>
          </a:prstGeom>
        </p:spPr>
        <p:txBody>
          <a:bodyPr wrap="square" lIns="102398" tIns="51199" rIns="102398" bIns="51199">
            <a:spAutoFit/>
          </a:bodyPr>
          <a:lstStyle/>
          <a:p>
            <a:pPr algn="ctr"/>
            <a:r>
              <a:rPr lang="en-US" sz="5000" b="1" dirty="0">
                <a:solidFill>
                  <a:schemeClr val="tx2">
                    <a:lumMod val="75000"/>
                  </a:schemeClr>
                </a:solidFill>
                <a:latin typeface="Proxima Nova Light"/>
                <a:cs typeface="Proxima Nova Light"/>
              </a:rPr>
              <a:t>147</a:t>
            </a:r>
          </a:p>
        </p:txBody>
      </p:sp>
      <p:sp>
        <p:nvSpPr>
          <p:cNvPr id="14" name="Rectangle 13"/>
          <p:cNvSpPr/>
          <p:nvPr/>
        </p:nvSpPr>
        <p:spPr>
          <a:xfrm>
            <a:off x="2780717" y="4136616"/>
            <a:ext cx="1061197" cy="411175"/>
          </a:xfrm>
          <a:prstGeom prst="rect">
            <a:avLst/>
          </a:prstGeom>
        </p:spPr>
        <p:txBody>
          <a:bodyPr wrap="none" lIns="102398" tIns="51199" rIns="102398" bIns="51199">
            <a:spAutoFit/>
          </a:bodyPr>
          <a:lstStyle/>
          <a:p>
            <a:pPr algn="ctr"/>
            <a:r>
              <a:rPr lang="en-US" sz="2000" b="1" dirty="0">
                <a:solidFill>
                  <a:schemeClr val="tx2">
                    <a:lumMod val="75000"/>
                  </a:schemeClr>
                </a:solidFill>
                <a:latin typeface="Proxima Nova Light"/>
                <a:cs typeface="Proxima Nova Light"/>
              </a:rPr>
              <a:t>Clients</a:t>
            </a:r>
          </a:p>
        </p:txBody>
      </p:sp>
      <p:pic>
        <p:nvPicPr>
          <p:cNvPr id="3076" name="Picture 4" descr="http://www.cislive.com/image/client_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261" y="2299343"/>
            <a:ext cx="886243" cy="1063596"/>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hrconservator.com/img/buildi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6709" y="2486240"/>
            <a:ext cx="657460" cy="876699"/>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static.squarespace.com/static/5215e2e2e4b0fbb13f0b0b29/t/523ad1e7e4b086730d121756/1379586536040/Competition-how-te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7493" y="2276085"/>
            <a:ext cx="1151813" cy="1086854"/>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913147" y="4136616"/>
            <a:ext cx="2444589" cy="411175"/>
          </a:xfrm>
          <a:prstGeom prst="rect">
            <a:avLst/>
          </a:prstGeom>
        </p:spPr>
        <p:txBody>
          <a:bodyPr wrap="none" lIns="102398" tIns="51199" rIns="102398" bIns="51199">
            <a:spAutoFit/>
          </a:bodyPr>
          <a:lstStyle/>
          <a:p>
            <a:pPr algn="ctr"/>
            <a:r>
              <a:rPr lang="en-US" sz="2000" b="1" dirty="0">
                <a:solidFill>
                  <a:schemeClr val="tx2">
                    <a:lumMod val="75000"/>
                  </a:schemeClr>
                </a:solidFill>
                <a:latin typeface="Proxima Nova Light"/>
                <a:cs typeface="Proxima Nova Light"/>
              </a:rPr>
              <a:t>Managed Services</a:t>
            </a:r>
          </a:p>
        </p:txBody>
      </p:sp>
      <p:sp>
        <p:nvSpPr>
          <p:cNvPr id="19" name="Rectangle 18"/>
          <p:cNvSpPr/>
          <p:nvPr/>
        </p:nvSpPr>
        <p:spPr>
          <a:xfrm>
            <a:off x="4562636" y="3263777"/>
            <a:ext cx="1145607" cy="872839"/>
          </a:xfrm>
          <a:prstGeom prst="rect">
            <a:avLst/>
          </a:prstGeom>
        </p:spPr>
        <p:txBody>
          <a:bodyPr wrap="square" lIns="102398" tIns="51199" rIns="102398" bIns="51199">
            <a:spAutoFit/>
          </a:bodyPr>
          <a:lstStyle/>
          <a:p>
            <a:pPr algn="ctr"/>
            <a:r>
              <a:rPr lang="en-US" sz="5000" b="1" dirty="0">
                <a:solidFill>
                  <a:schemeClr val="tx2">
                    <a:lumMod val="75000"/>
                  </a:schemeClr>
                </a:solidFill>
                <a:latin typeface="Proxima Nova Light"/>
                <a:cs typeface="Proxima Nova Light"/>
              </a:rPr>
              <a:t>17</a:t>
            </a:r>
          </a:p>
        </p:txBody>
      </p:sp>
      <p:sp>
        <p:nvSpPr>
          <p:cNvPr id="15" name="Rectangle 14"/>
          <p:cNvSpPr/>
          <p:nvPr/>
        </p:nvSpPr>
        <p:spPr>
          <a:xfrm>
            <a:off x="6357736" y="4136616"/>
            <a:ext cx="1889950" cy="411175"/>
          </a:xfrm>
          <a:prstGeom prst="rect">
            <a:avLst/>
          </a:prstGeom>
        </p:spPr>
        <p:txBody>
          <a:bodyPr wrap="none" lIns="102398" tIns="51199" rIns="102398" bIns="51199">
            <a:spAutoFit/>
          </a:bodyPr>
          <a:lstStyle/>
          <a:p>
            <a:pPr algn="ctr"/>
            <a:r>
              <a:rPr lang="en-US" sz="2000" b="1" dirty="0">
                <a:solidFill>
                  <a:schemeClr val="tx2">
                    <a:lumMod val="75000"/>
                  </a:schemeClr>
                </a:solidFill>
                <a:latin typeface="Proxima Nova Light"/>
                <a:cs typeface="Proxima Nova Light"/>
              </a:rPr>
              <a:t>10x Upgrades</a:t>
            </a:r>
          </a:p>
        </p:txBody>
      </p:sp>
      <p:sp>
        <p:nvSpPr>
          <p:cNvPr id="16" name="Rectangle 15"/>
          <p:cNvSpPr/>
          <p:nvPr/>
        </p:nvSpPr>
        <p:spPr>
          <a:xfrm>
            <a:off x="6729907" y="3263777"/>
            <a:ext cx="1145607" cy="842062"/>
          </a:xfrm>
          <a:prstGeom prst="rect">
            <a:avLst/>
          </a:prstGeom>
        </p:spPr>
        <p:txBody>
          <a:bodyPr wrap="square" lIns="102398" tIns="51199" rIns="102398" bIns="51199">
            <a:spAutoFit/>
          </a:bodyPr>
          <a:lstStyle/>
          <a:p>
            <a:pPr algn="ctr"/>
            <a:r>
              <a:rPr lang="en-US" sz="4800" b="1" dirty="0">
                <a:solidFill>
                  <a:schemeClr val="tx2">
                    <a:lumMod val="75000"/>
                  </a:schemeClr>
                </a:solidFill>
                <a:latin typeface="Proxima Nova Light"/>
                <a:cs typeface="Proxima Nova Light"/>
              </a:rPr>
              <a:t>20+</a:t>
            </a:r>
          </a:p>
        </p:txBody>
      </p:sp>
      <p:sp>
        <p:nvSpPr>
          <p:cNvPr id="2" name="Up Arrow Callout 1"/>
          <p:cNvSpPr/>
          <p:nvPr/>
        </p:nvSpPr>
        <p:spPr>
          <a:xfrm>
            <a:off x="6884947" y="2411822"/>
            <a:ext cx="762000" cy="951117"/>
          </a:xfrm>
          <a:prstGeom prst="upArrowCallou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10x</a:t>
            </a:r>
          </a:p>
        </p:txBody>
      </p:sp>
    </p:spTree>
    <p:extLst>
      <p:ext uri="{BB962C8B-B14F-4D97-AF65-F5344CB8AC3E}">
        <p14:creationId xmlns:p14="http://schemas.microsoft.com/office/powerpoint/2010/main" val="234596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088"/>
                                        </p:tgtEl>
                                        <p:attrNameLst>
                                          <p:attrName>style.visibility</p:attrName>
                                        </p:attrNameLst>
                                      </p:cBhvr>
                                      <p:to>
                                        <p:strVal val="visible"/>
                                      </p:to>
                                    </p:set>
                                    <p:anim calcmode="lin" valueType="num">
                                      <p:cBhvr additive="base">
                                        <p:cTn id="7" dur="500" fill="hold"/>
                                        <p:tgtEl>
                                          <p:spTgt spid="3088"/>
                                        </p:tgtEl>
                                        <p:attrNameLst>
                                          <p:attrName>ppt_x</p:attrName>
                                        </p:attrNameLst>
                                      </p:cBhvr>
                                      <p:tavLst>
                                        <p:tav tm="0">
                                          <p:val>
                                            <p:strVal val="#ppt_x"/>
                                          </p:val>
                                        </p:tav>
                                        <p:tav tm="100000">
                                          <p:val>
                                            <p:strVal val="#ppt_x"/>
                                          </p:val>
                                        </p:tav>
                                      </p:tavLst>
                                    </p:anim>
                                    <p:anim calcmode="lin" valueType="num">
                                      <p:cBhvr additive="base">
                                        <p:cTn id="8" dur="500" fill="hold"/>
                                        <p:tgtEl>
                                          <p:spTgt spid="308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500" fill="hold"/>
                                        <p:tgtEl>
                                          <p:spTgt spid="3076"/>
                                        </p:tgtEl>
                                        <p:attrNameLst>
                                          <p:attrName>ppt_x</p:attrName>
                                        </p:attrNameLst>
                                      </p:cBhvr>
                                      <p:tavLst>
                                        <p:tav tm="0">
                                          <p:val>
                                            <p:strVal val="#ppt_x"/>
                                          </p:val>
                                        </p:tav>
                                        <p:tav tm="100000">
                                          <p:val>
                                            <p:strVal val="#ppt_x"/>
                                          </p:val>
                                        </p:tav>
                                      </p:tavLst>
                                    </p:anim>
                                    <p:anim calcmode="lin" valueType="num">
                                      <p:cBhvr additive="base">
                                        <p:cTn id="20" dur="500" fill="hold"/>
                                        <p:tgtEl>
                                          <p:spTgt spid="307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086"/>
                                        </p:tgtEl>
                                        <p:attrNameLst>
                                          <p:attrName>style.visibility</p:attrName>
                                        </p:attrNameLst>
                                      </p:cBhvr>
                                      <p:to>
                                        <p:strVal val="visible"/>
                                      </p:to>
                                    </p:set>
                                    <p:anim calcmode="lin" valueType="num">
                                      <p:cBhvr additive="base">
                                        <p:cTn id="23" dur="500" fill="hold"/>
                                        <p:tgtEl>
                                          <p:spTgt spid="3086"/>
                                        </p:tgtEl>
                                        <p:attrNameLst>
                                          <p:attrName>ppt_x</p:attrName>
                                        </p:attrNameLst>
                                      </p:cBhvr>
                                      <p:tavLst>
                                        <p:tav tm="0">
                                          <p:val>
                                            <p:strVal val="#ppt_x"/>
                                          </p:val>
                                        </p:tav>
                                        <p:tav tm="100000">
                                          <p:val>
                                            <p:strVal val="#ppt_x"/>
                                          </p:val>
                                        </p:tav>
                                      </p:tavLst>
                                    </p:anim>
                                    <p:anim calcmode="lin" valueType="num">
                                      <p:cBhvr additive="base">
                                        <p:cTn id="24" dur="500" fill="hold"/>
                                        <p:tgtEl>
                                          <p:spTgt spid="308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8" grpId="0"/>
      <p:bldP spid="19"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87505" y="4168976"/>
            <a:ext cx="6235329" cy="1371600"/>
          </a:xfrm>
          <a:prstGeom prst="rect">
            <a:avLst/>
          </a:prstGeom>
        </p:spPr>
        <p:txBody>
          <a:bodyPr vert="horz" lIns="0" tIns="0" rIns="0" bIns="0" rtlCol="0" anchor="b">
            <a:noAutofit/>
          </a:bodyPr>
          <a:lstStyle>
            <a:lvl1pPr algn="l" defTabSz="816334" rtl="0" eaLnBrk="1" latinLnBrk="0" hangingPunct="1">
              <a:lnSpc>
                <a:spcPct val="85000"/>
              </a:lnSpc>
              <a:spcBef>
                <a:spcPct val="0"/>
              </a:spcBef>
              <a:buNone/>
              <a:defRPr sz="3400" kern="1200" spc="-84" baseline="0">
                <a:solidFill>
                  <a:schemeClr val="bg2">
                    <a:lumMod val="25000"/>
                  </a:schemeClr>
                </a:solidFill>
                <a:latin typeface="+mj-lt"/>
                <a:ea typeface="Tahoma" pitchFamily="34" charset="0"/>
                <a:cs typeface="Tahoma" pitchFamily="34" charset="0"/>
              </a:defRPr>
            </a:lvl1pPr>
          </a:lstStyle>
          <a:p>
            <a:pPr defTabSz="914400">
              <a:lnSpc>
                <a:spcPts val="5800"/>
              </a:lnSpc>
            </a:pPr>
            <a:r>
              <a:rPr lang="en-US" sz="4800" dirty="0">
                <a:solidFill>
                  <a:schemeClr val="tx2"/>
                </a:solidFill>
                <a:effectLst>
                  <a:outerShdw blurRad="63500" dist="38100" dir="5400000" algn="t" rotWithShape="0">
                    <a:prstClr val="black">
                      <a:alpha val="25000"/>
                    </a:prstClr>
                  </a:outerShdw>
                </a:effectLst>
                <a:latin typeface="+mn-lt"/>
                <a:ea typeface="+mj-ea"/>
                <a:cs typeface="+mj-cs"/>
              </a:rPr>
              <a:t>The leader in Lawson Managed Services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77" y="981386"/>
            <a:ext cx="6858331" cy="2098026"/>
          </a:xfrm>
          <a:prstGeom prst="rect">
            <a:avLst/>
          </a:prstGeom>
        </p:spPr>
      </p:pic>
    </p:spTree>
    <p:extLst>
      <p:ext uri="{BB962C8B-B14F-4D97-AF65-F5344CB8AC3E}">
        <p14:creationId xmlns:p14="http://schemas.microsoft.com/office/powerpoint/2010/main" val="299044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RFP Problems</a:t>
            </a:r>
          </a:p>
        </p:txBody>
      </p:sp>
      <p:sp>
        <p:nvSpPr>
          <p:cNvPr id="3" name="Content Placeholder 2"/>
          <p:cNvSpPr>
            <a:spLocks noGrp="1"/>
          </p:cNvSpPr>
          <p:nvPr>
            <p:ph idx="1"/>
          </p:nvPr>
        </p:nvSpPr>
        <p:spPr/>
        <p:txBody>
          <a:bodyPr/>
          <a:lstStyle/>
          <a:p>
            <a:r>
              <a:rPr lang="en-US" sz="3200" dirty="0"/>
              <a:t>Low Response Rate</a:t>
            </a:r>
          </a:p>
          <a:p>
            <a:r>
              <a:rPr lang="en-US" sz="3200" dirty="0"/>
              <a:t>Out of range pricing</a:t>
            </a:r>
          </a:p>
          <a:p>
            <a:r>
              <a:rPr lang="en-US" sz="3200" dirty="0"/>
              <a:t>Unqualified respondents</a:t>
            </a:r>
          </a:p>
          <a:p>
            <a:r>
              <a:rPr lang="en-US" sz="3200" dirty="0"/>
              <a:t>Inaccurate expectations</a:t>
            </a:r>
          </a:p>
          <a:p>
            <a:r>
              <a:rPr lang="en-US" sz="3200" dirty="0"/>
              <a:t>Long/Difficult Negotiations</a:t>
            </a:r>
            <a:endParaRPr lang="en-US" sz="2000" dirty="0"/>
          </a:p>
          <a:p>
            <a:pPr lvl="1"/>
            <a:endParaRPr lang="en-US" dirty="0"/>
          </a:p>
        </p:txBody>
      </p:sp>
    </p:spTree>
    <p:extLst>
      <p:ext uri="{BB962C8B-B14F-4D97-AF65-F5344CB8AC3E}">
        <p14:creationId xmlns:p14="http://schemas.microsoft.com/office/powerpoint/2010/main" val="309715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229600" cy="1600200"/>
          </a:xfrm>
        </p:spPr>
        <p:txBody>
          <a:bodyPr/>
          <a:lstStyle/>
          <a:p>
            <a:r>
              <a:rPr lang="en-US" dirty="0"/>
              <a:t>Quick Survey</a:t>
            </a:r>
          </a:p>
        </p:txBody>
      </p:sp>
    </p:spTree>
    <p:extLst>
      <p:ext uri="{BB962C8B-B14F-4D97-AF65-F5344CB8AC3E}">
        <p14:creationId xmlns:p14="http://schemas.microsoft.com/office/powerpoint/2010/main" val="60169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Our Goal</a:t>
            </a:r>
          </a:p>
        </p:txBody>
      </p:sp>
      <p:sp>
        <p:nvSpPr>
          <p:cNvPr id="3" name="Content Placeholder 2"/>
          <p:cNvSpPr>
            <a:spLocks noGrp="1"/>
          </p:cNvSpPr>
          <p:nvPr>
            <p:ph idx="1"/>
          </p:nvPr>
        </p:nvSpPr>
        <p:spPr/>
        <p:txBody>
          <a:bodyPr/>
          <a:lstStyle/>
          <a:p>
            <a:r>
              <a:rPr lang="en-US" sz="3200" dirty="0"/>
              <a:t>How to write a Request for Proposal (RFP) that gets lots of competitive bids …</a:t>
            </a:r>
          </a:p>
          <a:p>
            <a:pPr lvl="1"/>
            <a:r>
              <a:rPr lang="en-US" sz="2000" dirty="0"/>
              <a:t>From qualified vendors (Infor Partners)</a:t>
            </a:r>
          </a:p>
          <a:p>
            <a:pPr lvl="1"/>
            <a:r>
              <a:rPr lang="en-US" sz="2000" dirty="0"/>
              <a:t>Within a reasonable time</a:t>
            </a:r>
          </a:p>
          <a:p>
            <a:pPr lvl="1"/>
            <a:r>
              <a:rPr lang="en-US" sz="2000" dirty="0"/>
              <a:t>Sets expectation correctly </a:t>
            </a:r>
          </a:p>
          <a:p>
            <a:pPr lvl="1"/>
            <a:r>
              <a:rPr lang="en-US" sz="2000" dirty="0"/>
              <a:t>Follows generally accepted guidelines and criteria</a:t>
            </a:r>
          </a:p>
          <a:p>
            <a:pPr lvl="1"/>
            <a:r>
              <a:rPr lang="en-US" sz="2000" dirty="0"/>
              <a:t>Is easy to understand </a:t>
            </a:r>
          </a:p>
          <a:p>
            <a:pPr lvl="1"/>
            <a:endParaRPr lang="en-US" dirty="0"/>
          </a:p>
        </p:txBody>
      </p:sp>
    </p:spTree>
    <p:extLst>
      <p:ext uri="{BB962C8B-B14F-4D97-AF65-F5344CB8AC3E}">
        <p14:creationId xmlns:p14="http://schemas.microsoft.com/office/powerpoint/2010/main" val="185089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Project Overview</a:t>
            </a:r>
          </a:p>
        </p:txBody>
      </p:sp>
      <p:sp>
        <p:nvSpPr>
          <p:cNvPr id="3" name="Content Placeholder 2"/>
          <p:cNvSpPr>
            <a:spLocks noGrp="1"/>
          </p:cNvSpPr>
          <p:nvPr>
            <p:ph idx="1"/>
          </p:nvPr>
        </p:nvSpPr>
        <p:spPr/>
        <p:txBody>
          <a:bodyPr/>
          <a:lstStyle/>
          <a:p>
            <a:r>
              <a:rPr lang="en-US" dirty="0"/>
              <a:t>Introduce your organization and the purpose of the RFP. Say less about project specifics here and more about the overall purpose: focus on the “pain point” your organization faces? Why is the current state not working? Stay high level and brief. Details will come later.</a:t>
            </a:r>
          </a:p>
          <a:p>
            <a:r>
              <a:rPr lang="en-US" b="1" dirty="0"/>
              <a:t>Important: </a:t>
            </a:r>
            <a:r>
              <a:rPr lang="en-US" dirty="0"/>
              <a:t>Be sure to communicate the problem rather than propose a solution. This will allow your responders to propose solutions that you may not have thought of.</a:t>
            </a:r>
          </a:p>
        </p:txBody>
      </p:sp>
    </p:spTree>
    <p:extLst>
      <p:ext uri="{BB962C8B-B14F-4D97-AF65-F5344CB8AC3E}">
        <p14:creationId xmlns:p14="http://schemas.microsoft.com/office/powerpoint/2010/main" val="223470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Organization’s Background</a:t>
            </a:r>
          </a:p>
        </p:txBody>
      </p:sp>
      <p:sp>
        <p:nvSpPr>
          <p:cNvPr id="3" name="Content Placeholder 2"/>
          <p:cNvSpPr>
            <a:spLocks noGrp="1"/>
          </p:cNvSpPr>
          <p:nvPr>
            <p:ph idx="1"/>
          </p:nvPr>
        </p:nvSpPr>
        <p:spPr/>
        <p:txBody>
          <a:bodyPr/>
          <a:lstStyle/>
          <a:p>
            <a:r>
              <a:rPr lang="en-US" dirty="0"/>
              <a:t>Provide some background of the organization and what you do. Describe your values and what makes you unique. You're more likely to find a good cultural fit this way. Knowing your business better can help respondents showcase better case studies and previous work that more resembles your organization.</a:t>
            </a:r>
          </a:p>
        </p:txBody>
      </p:sp>
    </p:spTree>
    <p:extLst>
      <p:ext uri="{BB962C8B-B14F-4D97-AF65-F5344CB8AC3E}">
        <p14:creationId xmlns:p14="http://schemas.microsoft.com/office/powerpoint/2010/main" val="1291765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galis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NogalisTemplate</Template>
  <TotalTime>2006</TotalTime>
  <Words>844</Words>
  <Application>Microsoft Office PowerPoint</Application>
  <PresentationFormat>On-screen Show (4:3)</PresentationFormat>
  <Paragraphs>99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Courier New</vt:lpstr>
      <vt:lpstr>Palatino Linotype</vt:lpstr>
      <vt:lpstr>Proxima Nova Light</vt:lpstr>
      <vt:lpstr>Tahoma</vt:lpstr>
      <vt:lpstr>NogalisTemplate</vt:lpstr>
      <vt:lpstr>How to write an effective RFP </vt:lpstr>
      <vt:lpstr>PowerPoint Presentation</vt:lpstr>
      <vt:lpstr>PowerPoint Presentation</vt:lpstr>
      <vt:lpstr>PowerPoint Presentation</vt:lpstr>
      <vt:lpstr>RFP Problems</vt:lpstr>
      <vt:lpstr>Quick Survey</vt:lpstr>
      <vt:lpstr>Our Goal</vt:lpstr>
      <vt:lpstr>Brief Project Overview</vt:lpstr>
      <vt:lpstr>Your Organization’s Background</vt:lpstr>
      <vt:lpstr>Project Goals &amp; Target Audience</vt:lpstr>
      <vt:lpstr>Scope of Work &amp; Deliverables</vt:lpstr>
      <vt:lpstr>Timeline</vt:lpstr>
      <vt:lpstr>Technical Requirements</vt:lpstr>
      <vt:lpstr>Principal Point of Contact</vt:lpstr>
      <vt:lpstr>Budget</vt:lpstr>
      <vt:lpstr>Ongoing Support</vt:lpstr>
      <vt:lpstr>References</vt:lpstr>
      <vt:lpstr>Criteria for Selection</vt:lpstr>
      <vt:lpstr>Format &amp; Proposal Timeline</vt:lpstr>
      <vt:lpstr>Dos and Don’ts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dc:creator>
  <cp:lastModifiedBy>Tan Rezaei</cp:lastModifiedBy>
  <cp:revision>108</cp:revision>
  <dcterms:created xsi:type="dcterms:W3CDTF">2017-02-28T14:54:02Z</dcterms:created>
  <dcterms:modified xsi:type="dcterms:W3CDTF">2018-07-12T16:22:43Z</dcterms:modified>
</cp:coreProperties>
</file>