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11" r:id="rId2"/>
    <p:sldId id="812" r:id="rId3"/>
    <p:sldId id="813" r:id="rId4"/>
    <p:sldId id="814" r:id="rId5"/>
    <p:sldId id="815" r:id="rId6"/>
    <p:sldId id="816" r:id="rId7"/>
    <p:sldId id="817" r:id="rId8"/>
    <p:sldId id="818" r:id="rId9"/>
    <p:sldId id="819" r:id="rId10"/>
    <p:sldId id="823" r:id="rId11"/>
    <p:sldId id="822" r:id="rId12"/>
  </p:sldIdLst>
  <p:sldSz cx="9144000" cy="6858000" type="screen4x3"/>
  <p:notesSz cx="6858000" cy="9144000"/>
  <p:embeddedFontLst>
    <p:embeddedFont>
      <p:font typeface="Tahoma" panose="020B0604030504040204" pitchFamily="34" charset="0"/>
      <p:regular r:id="rId15"/>
      <p:bold r:id="rId16"/>
    </p:embeddedFont>
  </p:embeddedFontLst>
  <p:defaultTextStyle>
    <a:defPPr>
      <a:defRPr lang="en-US"/>
    </a:defPPr>
    <a:lvl1pPr marL="0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80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6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4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2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0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48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56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641" algn="l" defTabSz="9141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000E"/>
    <a:srgbClr val="E63262"/>
    <a:srgbClr val="515359"/>
    <a:srgbClr val="FFDC00"/>
    <a:srgbClr val="96CC28"/>
    <a:srgbClr val="7533A6"/>
    <a:srgbClr val="00998E"/>
    <a:srgbClr val="3340CC"/>
    <a:srgbClr val="A6000B"/>
    <a:srgbClr val="686B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1" autoAdjust="0"/>
    <p:restoredTop sz="87050" autoAdjust="0"/>
  </p:normalViewPr>
  <p:slideViewPr>
    <p:cSldViewPr>
      <p:cViewPr varScale="1">
        <p:scale>
          <a:sx n="84" d="100"/>
          <a:sy n="84" d="100"/>
        </p:scale>
        <p:origin x="-1584" y="-90"/>
      </p:cViewPr>
      <p:guideLst>
        <p:guide orient="horz" pos="727"/>
        <p:guide pos="728"/>
        <p:guide pos="2880"/>
        <p:guide pos="514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7868"/>
    </p:cViewPr>
  </p:sorterViewPr>
  <p:notesViewPr>
    <p:cSldViewPr>
      <p:cViewPr varScale="1">
        <p:scale>
          <a:sx n="92" d="100"/>
          <a:sy n="92" d="100"/>
        </p:scale>
        <p:origin x="-3768" y="-120"/>
      </p:cViewPr>
      <p:guideLst>
        <p:guide orient="horz" pos="2880"/>
        <p:guide pos="2160"/>
      </p:guideLst>
    </p:cSldViewPr>
  </p:notes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5C116-A89E-4ABF-B5F8-752B759D771C}" type="datetimeFigureOut">
              <a:rPr lang="en-US" sz="1000" smtClean="0">
                <a:latin typeface="Arial" pitchFamily="34" charset="0"/>
                <a:cs typeface="Arial" pitchFamily="34" charset="0"/>
              </a:rPr>
              <a:pPr/>
              <a:t>8/24/2015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1904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000360" y="220173"/>
            <a:ext cx="2732220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20173"/>
            <a:ext cx="2580187" cy="3293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4555C116-A89E-4ABF-B5F8-752B759D771C}" type="datetimeFigureOut">
              <a:rPr lang="en-US" smtClean="0"/>
              <a:pPr/>
              <a:t>8/24/2015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777875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2" descr="\\psf\Home\Desktop\Infor_TMLogo_RGB_08051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00" y="220173"/>
            <a:ext cx="360977" cy="329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ooter Placeholder 3"/>
          <p:cNvSpPr>
            <a:spLocks noGrp="1"/>
          </p:cNvSpPr>
          <p:nvPr>
            <p:ph type="ftr" sz="quarter" idx="4"/>
          </p:nvPr>
        </p:nvSpPr>
        <p:spPr>
          <a:xfrm>
            <a:off x="417269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5"/>
          </p:nvPr>
        </p:nvSpPr>
        <p:spPr>
          <a:xfrm>
            <a:off x="3429000" y="8594435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D40DD-BC93-4D46-96F0-58214B8050CF}" type="slidenum">
              <a:rPr lang="en-US" sz="1000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US" sz="1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115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61" rtl="0" eaLnBrk="1" latinLnBrk="0" hangingPunct="1"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080" algn="l" defTabSz="914161" rtl="0" eaLnBrk="1" latinLnBrk="0" hangingPunct="1"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161" algn="l" defTabSz="914161" rtl="0" eaLnBrk="1" latinLnBrk="0" hangingPunct="1"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241" algn="l" defTabSz="914161" rtl="0" eaLnBrk="1" latinLnBrk="0" hangingPunct="1"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321" algn="l" defTabSz="914161" rtl="0" eaLnBrk="1" latinLnBrk="0" hangingPunct="1">
      <a:defRPr sz="11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5401" algn="l" defTabSz="9141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742481" algn="l" defTabSz="9141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199561" algn="l" defTabSz="9141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656641" algn="l" defTabSz="914161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og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hidden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7589" tIns="28795" rIns="57589" bIns="287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368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157059" y="1892127"/>
            <a:ext cx="7001332" cy="454819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1" y="2404417"/>
            <a:ext cx="7001408" cy="3756803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19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and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157059" y="1892127"/>
            <a:ext cx="7001332" cy="454819"/>
          </a:xfrm>
        </p:spPr>
        <p:txBody>
          <a:bodyPr/>
          <a:lstStyle>
            <a:lvl1pPr marL="0" indent="0">
              <a:buNone/>
              <a:defRPr>
                <a:latin typeface="+mn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subtitle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1333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mall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814740" y="1835206"/>
            <a:ext cx="3342948" cy="3586039"/>
          </a:xfrm>
        </p:spPr>
        <p:txBody>
          <a:bodyPr anchor="ctr"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157059" y="1835206"/>
            <a:ext cx="3372255" cy="358603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404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creensho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56281" y="1892128"/>
            <a:ext cx="4952442" cy="4212172"/>
          </a:xfrm>
          <a:ln w="12700"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>
              <a:buNone/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6407533" y="1892126"/>
            <a:ext cx="1750157" cy="4156502"/>
          </a:xfrm>
        </p:spPr>
        <p:txBody>
          <a:bodyPr tIns="0" bIns="0" anchor="ctr"/>
          <a:lstStyle>
            <a:lvl1pPr marL="0" indent="0">
              <a:lnSpc>
                <a:spcPct val="85000"/>
              </a:lnSpc>
              <a:buNone/>
              <a:defRPr sz="1800" baseline="0">
                <a:latin typeface="+mn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screenshot description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20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Large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1156737" y="526018"/>
            <a:ext cx="6574084" cy="386888"/>
          </a:xfrm>
        </p:spPr>
        <p:txBody>
          <a:bodyPr/>
          <a:lstStyle>
            <a:lvl1pPr algn="l">
              <a:defRPr sz="3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157060" y="1152151"/>
            <a:ext cx="6583037" cy="5144872"/>
          </a:xfr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31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120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716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27" y="6031604"/>
            <a:ext cx="2400066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4655" y="858"/>
            <a:ext cx="9143750" cy="685714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992591" y="2683533"/>
            <a:ext cx="5165099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2992591" y="4453584"/>
            <a:ext cx="5165099" cy="835660"/>
          </a:xfrm>
        </p:spPr>
        <p:txBody>
          <a:bodyPr/>
          <a:lstStyle>
            <a:lvl1pPr marL="0" indent="0" algn="l">
              <a:buNone/>
              <a:defRPr sz="1800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157688" y="6418168"/>
            <a:ext cx="986312" cy="426107"/>
          </a:xfrm>
          <a:prstGeom prst="rect">
            <a:avLst/>
          </a:prstGeom>
        </p:spPr>
        <p:txBody>
          <a:bodyPr lIns="57589" tIns="28795" rIns="57589" bIns="28795"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0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6513794" y="6647368"/>
            <a:ext cx="166232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Copyright ©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2015. </a:t>
            </a:r>
            <a:r>
              <a:rPr lang="en-US" sz="400" dirty="0" err="1" smtClean="0">
                <a:solidFill>
                  <a:schemeClr val="bg2">
                    <a:lumMod val="90000"/>
                  </a:schemeClr>
                </a:solidFill>
              </a:rPr>
              <a:t>Nogalis,Inc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All Rights Reserved.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www.nogalis.com</a:t>
            </a:r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  <a:p>
            <a:pPr algn="r"/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896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4827" y="6031604"/>
            <a:ext cx="2400066" cy="5715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hidden">
          <a:xfrm>
            <a:off x="4655" y="858"/>
            <a:ext cx="9143750" cy="6857143"/>
          </a:xfrm>
          <a:prstGeom prst="rect">
            <a:avLst/>
          </a:prstGeom>
        </p:spPr>
      </p:pic>
      <p:sp>
        <p:nvSpPr>
          <p:cNvPr id="11" name="Picture Placeholder 10"/>
          <p:cNvSpPr>
            <a:spLocks noGrp="1"/>
          </p:cNvSpPr>
          <p:nvPr>
            <p:ph type="pic" sz="quarter" idx="11"/>
          </p:nvPr>
        </p:nvSpPr>
        <p:spPr>
          <a:xfrm>
            <a:off x="0" y="1"/>
            <a:ext cx="9144000" cy="2745945"/>
          </a:xfrm>
        </p:spPr>
        <p:txBody>
          <a:bodyPr/>
          <a:lstStyle>
            <a:lvl1pPr marL="0" indent="0">
              <a:buFontTx/>
              <a:buNone/>
              <a:defRPr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2769041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142798" y="4393001"/>
            <a:ext cx="7014891" cy="914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  <a:lvl2pPr marL="457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1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3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4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5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Slide Number Placeholder 3"/>
          <p:cNvSpPr txBox="1">
            <a:spLocks/>
          </p:cNvSpPr>
          <p:nvPr userDrawn="1"/>
        </p:nvSpPr>
        <p:spPr>
          <a:xfrm>
            <a:off x="8157688" y="6418168"/>
            <a:ext cx="986312" cy="426107"/>
          </a:xfrm>
          <a:prstGeom prst="rect">
            <a:avLst/>
          </a:prstGeom>
        </p:spPr>
        <p:txBody>
          <a:bodyPr lIns="57589" tIns="28795" rIns="57589" bIns="28795"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0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6513794" y="6647368"/>
            <a:ext cx="166232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Copyright ©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2015. </a:t>
            </a:r>
            <a:r>
              <a:rPr lang="en-US" sz="400" dirty="0" err="1" smtClean="0">
                <a:solidFill>
                  <a:schemeClr val="bg2">
                    <a:lumMod val="90000"/>
                  </a:schemeClr>
                </a:solidFill>
              </a:rPr>
              <a:t>Nogalis,Inc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All Rights Reserved.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www.nogalis.com</a:t>
            </a:r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  <a:p>
            <a:pPr algn="r"/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19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156738" y="366813"/>
            <a:ext cx="7000951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1" y="1835206"/>
            <a:ext cx="7001408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308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2" y="1835206"/>
            <a:ext cx="3342948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814740" y="1835206"/>
            <a:ext cx="3342948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100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1" y="1835206"/>
            <a:ext cx="2242347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535811" y="1835206"/>
            <a:ext cx="2242347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915341" y="1835206"/>
            <a:ext cx="2242347" cy="4326015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1160155" y="1835205"/>
            <a:ext cx="3346905" cy="454819"/>
          </a:xfrm>
        </p:spPr>
        <p:txBody>
          <a:bodyPr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text styles</a:t>
            </a:r>
            <a:endParaRPr lang="en-US"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814740" y="1835205"/>
            <a:ext cx="3342948" cy="454819"/>
          </a:xfrm>
        </p:spPr>
        <p:txBody>
          <a:bodyPr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text styles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2" y="2347497"/>
            <a:ext cx="3342948" cy="3813724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quarter" idx="14" hasCustomPrompt="1"/>
          </p:nvPr>
        </p:nvSpPr>
        <p:spPr>
          <a:xfrm>
            <a:off x="4814740" y="2347497"/>
            <a:ext cx="3342948" cy="3813724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289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 hasCustomPrompt="1"/>
          </p:nvPr>
        </p:nvSpPr>
        <p:spPr>
          <a:xfrm>
            <a:off x="1156281" y="2347497"/>
            <a:ext cx="2242347" cy="3813723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  <p:pic>
        <p:nvPicPr>
          <p:cNvPr id="14" name="Picture 2" descr="\\psf\Home\Desktop\Infor_TMLogo_RGB_080512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97" y="1152151"/>
            <a:ext cx="406060" cy="49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3535811" y="2347497"/>
            <a:ext cx="2242347" cy="3813723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5915341" y="2347497"/>
            <a:ext cx="2242347" cy="3813723"/>
          </a:xfrm>
        </p:spPr>
        <p:txBody>
          <a:bodyPr/>
          <a:lstStyle>
            <a:lvl1pPr>
              <a:lnSpc>
                <a:spcPct val="85000"/>
              </a:lnSpc>
              <a:defRPr sz="1900">
                <a:solidFill>
                  <a:schemeClr val="bg2">
                    <a:lumMod val="25000"/>
                  </a:schemeClr>
                </a:solidFill>
                <a:latin typeface="+mn-lt"/>
              </a:defRPr>
            </a:lvl1pPr>
            <a:lvl2pPr>
              <a:lnSpc>
                <a:spcPct val="85000"/>
              </a:lnSpc>
              <a:defRPr sz="1700">
                <a:solidFill>
                  <a:schemeClr val="bg2">
                    <a:lumMod val="25000"/>
                  </a:schemeClr>
                </a:solidFill>
                <a:latin typeface="+mn-lt"/>
              </a:defRPr>
            </a:lvl2pPr>
            <a:lvl3pPr>
              <a:lnSpc>
                <a:spcPct val="85000"/>
              </a:lnSpc>
              <a:defRPr sz="1300" strike="noStrike">
                <a:solidFill>
                  <a:schemeClr val="bg2">
                    <a:lumMod val="25000"/>
                  </a:schemeClr>
                </a:solidFill>
                <a:latin typeface="+mn-lt"/>
              </a:defRPr>
            </a:lvl3pPr>
            <a:lvl4pPr>
              <a:lnSpc>
                <a:spcPct val="85000"/>
              </a:lnSpc>
              <a:defRPr sz="1100">
                <a:solidFill>
                  <a:schemeClr val="bg2">
                    <a:lumMod val="25000"/>
                  </a:schemeClr>
                </a:solidFill>
                <a:latin typeface="+mn-lt"/>
              </a:defRPr>
            </a:lvl4pPr>
            <a:lvl5pPr>
              <a:lnSpc>
                <a:spcPct val="85000"/>
              </a:lnSpc>
              <a:defRPr sz="1000">
                <a:solidFill>
                  <a:schemeClr val="bg2">
                    <a:lumMod val="2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1160154" y="1835205"/>
            <a:ext cx="2242347" cy="454819"/>
          </a:xfrm>
        </p:spPr>
        <p:txBody>
          <a:bodyPr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537747" y="1835205"/>
            <a:ext cx="2242347" cy="454819"/>
          </a:xfrm>
        </p:spPr>
        <p:txBody>
          <a:bodyPr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6" hasCustomPrompt="1"/>
          </p:nvPr>
        </p:nvSpPr>
        <p:spPr>
          <a:xfrm>
            <a:off x="5915341" y="1835205"/>
            <a:ext cx="2242347" cy="454819"/>
          </a:xfrm>
        </p:spPr>
        <p:txBody>
          <a:bodyPr/>
          <a:lstStyle>
            <a:lvl1pPr marL="0" indent="0">
              <a:buNone/>
              <a:defRPr sz="2000"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  <a:lvl2pPr marL="286942" indent="0">
              <a:buNone/>
              <a:defRPr/>
            </a:lvl2pPr>
            <a:lvl3pPr marL="639872" indent="0">
              <a:buNone/>
              <a:defRPr/>
            </a:lvl3pPr>
            <a:lvl4pPr marL="927816" indent="0">
              <a:buNone/>
              <a:defRPr/>
            </a:lvl4pPr>
            <a:lvl5pPr marL="1224757" indent="0">
              <a:buNone/>
              <a:defRPr/>
            </a:lvl5pPr>
          </a:lstStyle>
          <a:p>
            <a:pPr lvl="0"/>
            <a:r>
              <a:rPr lang="en-US" dirty="0" smtClean="0"/>
              <a:t>Click to 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53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r10x 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1156281" y="366813"/>
            <a:ext cx="7001407" cy="1371600"/>
          </a:xfrm>
        </p:spPr>
        <p:txBody>
          <a:bodyPr/>
          <a:lstStyle>
            <a:lvl1pPr algn="l">
              <a:defRPr>
                <a:solidFill>
                  <a:schemeClr val="bg2">
                    <a:lumMod val="25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Click to edit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40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hidden">
          <a:xfrm>
            <a:off x="2" y="0"/>
            <a:ext cx="9143999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7589" tIns="28795" rIns="57589" bIns="2879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6282" y="355252"/>
            <a:ext cx="7015816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en-US" dirty="0" smtClean="0"/>
              <a:t>Click to edit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6281" y="1835206"/>
            <a:ext cx="7008236" cy="4382936"/>
          </a:xfrm>
          <a:prstGeom prst="rect">
            <a:avLst/>
          </a:prstGeom>
        </p:spPr>
        <p:txBody>
          <a:bodyPr vert="horz" lIns="0" tIns="45708" rIns="0" bIns="45708" rtlCol="0">
            <a:noAutofit/>
          </a:bodyPr>
          <a:lstStyle/>
          <a:p>
            <a:pPr lvl="0"/>
            <a:r>
              <a:rPr lang="en-US" dirty="0" smtClean="0"/>
              <a:t>Click to edit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Box 92"/>
          <p:cNvSpPr txBox="1">
            <a:spLocks noChangeArrowheads="1"/>
          </p:cNvSpPr>
          <p:nvPr/>
        </p:nvSpPr>
        <p:spPr bwMode="auto">
          <a:xfrm>
            <a:off x="4102447" y="7026358"/>
            <a:ext cx="1158255" cy="15048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57589" tIns="28795" rIns="57589" bIns="28795" anchor="ctr">
            <a:spAutoFit/>
          </a:bodyPr>
          <a:lstStyle/>
          <a:p>
            <a:r>
              <a:rPr lang="en-US" sz="600" dirty="0" smtClean="0">
                <a:latin typeface="+mn-lt"/>
              </a:rPr>
              <a:t>Template v5 October 12, 2012</a:t>
            </a:r>
            <a:endParaRPr lang="en-US" sz="600" dirty="0">
              <a:latin typeface="+mn-lt"/>
            </a:endParaRPr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8157688" y="6418168"/>
            <a:ext cx="986312" cy="426107"/>
          </a:xfrm>
          <a:prstGeom prst="rect">
            <a:avLst/>
          </a:prstGeom>
        </p:spPr>
        <p:txBody>
          <a:bodyPr lIns="57589" tIns="28795" rIns="57589" bIns="28795" anchor="ctr"/>
          <a:lstStyle>
            <a:defPPr>
              <a:defRPr lang="en-US"/>
            </a:defPPr>
            <a:lvl1pPr marL="0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2575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451519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2177278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903037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62879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4354556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5080315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806074" algn="l" defTabSz="1451519" rtl="0" eaLnBrk="1" latinLnBrk="0" hangingPunct="1"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6E7781AA-5C7B-4A6F-8438-A17DCECA115B}" type="slidenum">
              <a:rPr lang="en-US" sz="1000" smtClean="0">
                <a:solidFill>
                  <a:schemeClr val="bg2">
                    <a:lumMod val="75000"/>
                  </a:schemeClr>
                </a:solidFill>
              </a:rPr>
              <a:pPr algn="ctr"/>
              <a:t>‹#›</a:t>
            </a:fld>
            <a:endParaRPr lang="en-US" sz="1000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3794" y="6647368"/>
            <a:ext cx="1662322" cy="12311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r"/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Copyright ©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2015. </a:t>
            </a:r>
            <a:r>
              <a:rPr lang="en-US" sz="400" dirty="0" err="1" smtClean="0">
                <a:solidFill>
                  <a:schemeClr val="bg2">
                    <a:lumMod val="90000"/>
                  </a:schemeClr>
                </a:solidFill>
              </a:rPr>
              <a:t>Nogalis,Inc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. </a:t>
            </a:r>
            <a:r>
              <a:rPr lang="en-US" sz="400" dirty="0">
                <a:solidFill>
                  <a:schemeClr val="bg2">
                    <a:lumMod val="90000"/>
                  </a:schemeClr>
                </a:solidFill>
              </a:rPr>
              <a:t>All Rights Reserved. </a:t>
            </a:r>
            <a:r>
              <a:rPr lang="en-US" sz="400" dirty="0" smtClean="0">
                <a:solidFill>
                  <a:schemeClr val="bg2">
                    <a:lumMod val="90000"/>
                  </a:schemeClr>
                </a:solidFill>
              </a:rPr>
              <a:t>www.nogalis.com</a:t>
            </a:r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  <a:p>
            <a:pPr algn="r"/>
            <a:endParaRPr lang="en-US" sz="400" dirty="0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90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59" r:id="rId2"/>
    <p:sldLayoutId id="2147483673" r:id="rId3"/>
    <p:sldLayoutId id="2147483674" r:id="rId4"/>
    <p:sldLayoutId id="2147483675" r:id="rId5"/>
    <p:sldLayoutId id="2147483681" r:id="rId6"/>
    <p:sldLayoutId id="2147483676" r:id="rId7"/>
    <p:sldLayoutId id="2147483682" r:id="rId8"/>
    <p:sldLayoutId id="2147483678" r:id="rId9"/>
    <p:sldLayoutId id="2147483677" r:id="rId10"/>
    <p:sldLayoutId id="2147483679" r:id="rId11"/>
    <p:sldLayoutId id="2147483685" r:id="rId12"/>
    <p:sldLayoutId id="2147483672" r:id="rId13"/>
    <p:sldLayoutId id="2147483684" r:id="rId14"/>
    <p:sldLayoutId id="2147483666" r:id="rId15"/>
    <p:sldLayoutId id="2147483680" r:id="rId16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  <p:hf hdr="0" ftr="0"/>
  <p:txStyles>
    <p:titleStyle>
      <a:lvl1pPr algn="l" defTabSz="914161" rtl="0" eaLnBrk="1" latinLnBrk="0" hangingPunct="1">
        <a:lnSpc>
          <a:spcPct val="85000"/>
        </a:lnSpc>
        <a:spcBef>
          <a:spcPct val="0"/>
        </a:spcBef>
        <a:buNone/>
        <a:defRPr sz="3800" kern="1200" spc="-94" baseline="0">
          <a:solidFill>
            <a:schemeClr val="bg2">
              <a:lumMod val="25000"/>
            </a:schemeClr>
          </a:solidFill>
          <a:latin typeface="+mj-lt"/>
          <a:ea typeface="Tahoma" pitchFamily="34" charset="0"/>
          <a:cs typeface="Tahoma" pitchFamily="34" charset="0"/>
        </a:defRPr>
      </a:lvl1pPr>
    </p:titleStyle>
    <p:bodyStyle>
      <a:lvl1pPr marL="180965" marR="0" indent="-180965" algn="l" defTabSz="914161" rtl="0" eaLnBrk="1" fontAlgn="auto" latinLnBrk="0" hangingPunct="1">
        <a:lnSpc>
          <a:spcPct val="85000"/>
        </a:lnSpc>
        <a:spcBef>
          <a:spcPts val="377"/>
        </a:spcBef>
        <a:spcAft>
          <a:spcPts val="377"/>
        </a:spcAft>
        <a:buClrTx/>
        <a:buSzTx/>
        <a:buFont typeface="Arial" pitchFamily="34" charset="0"/>
        <a:buChar char="•"/>
        <a:tabLst/>
        <a:defRPr sz="1900" kern="1200" spc="-31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1pPr>
      <a:lvl2pPr marL="463908" marR="0" indent="-176965" algn="l" defTabSz="914161" rtl="0" eaLnBrk="1" fontAlgn="auto" latinLnBrk="0" hangingPunct="1">
        <a:lnSpc>
          <a:spcPct val="85000"/>
        </a:lnSpc>
        <a:spcBef>
          <a:spcPts val="377"/>
        </a:spcBef>
        <a:spcAft>
          <a:spcPts val="377"/>
        </a:spcAft>
        <a:buClrTx/>
        <a:buSzTx/>
        <a:buFont typeface="Arial" pitchFamily="34" charset="0"/>
        <a:buChar char="•"/>
        <a:tabLst/>
        <a:defRPr sz="1700" kern="1200" spc="-31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2pPr>
      <a:lvl3pPr marL="790843" marR="0" indent="-150971" algn="l" defTabSz="914161" rtl="0" eaLnBrk="1" fontAlgn="auto" latinLnBrk="0" hangingPunct="1">
        <a:lnSpc>
          <a:spcPct val="85000"/>
        </a:lnSpc>
        <a:spcBef>
          <a:spcPts val="377"/>
        </a:spcBef>
        <a:spcAft>
          <a:spcPts val="377"/>
        </a:spcAft>
        <a:buClrTx/>
        <a:buSzTx/>
        <a:buFont typeface="Arial" pitchFamily="34" charset="0"/>
        <a:buChar char="•"/>
        <a:tabLst/>
        <a:defRPr sz="1300" kern="1200" spc="-31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3pPr>
      <a:lvl4pPr marL="1039792" marR="0" indent="-111978" algn="l" defTabSz="914161" rtl="0" eaLnBrk="1" fontAlgn="auto" latinLnBrk="0" hangingPunct="1">
        <a:lnSpc>
          <a:spcPct val="85000"/>
        </a:lnSpc>
        <a:spcBef>
          <a:spcPts val="377"/>
        </a:spcBef>
        <a:spcAft>
          <a:spcPts val="377"/>
        </a:spcAft>
        <a:buClrTx/>
        <a:buSzTx/>
        <a:buFont typeface="Arial" pitchFamily="34" charset="0"/>
        <a:buChar char="•"/>
        <a:tabLst/>
        <a:defRPr sz="1100" kern="1200" spc="-31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4pPr>
      <a:lvl5pPr marL="1332735" marR="0" indent="-107978" algn="l" defTabSz="914161" rtl="0" eaLnBrk="1" fontAlgn="auto" latinLnBrk="0" hangingPunct="1">
        <a:lnSpc>
          <a:spcPct val="85000"/>
        </a:lnSpc>
        <a:spcBef>
          <a:spcPts val="377"/>
        </a:spcBef>
        <a:spcAft>
          <a:spcPts val="377"/>
        </a:spcAft>
        <a:buClrTx/>
        <a:buSzTx/>
        <a:buFont typeface="Arial" pitchFamily="34" charset="0"/>
        <a:buChar char="•"/>
        <a:tabLst/>
        <a:defRPr sz="1000" kern="1200" spc="-31" baseline="0">
          <a:solidFill>
            <a:schemeClr val="bg2">
              <a:lumMod val="25000"/>
            </a:schemeClr>
          </a:solidFill>
          <a:latin typeface="+mn-lt"/>
          <a:ea typeface="Tahoma" pitchFamily="34" charset="0"/>
          <a:cs typeface="Tahoma" pitchFamily="34" charset="0"/>
        </a:defRPr>
      </a:lvl5pPr>
      <a:lvl6pPr marL="2513942" indent="-228541" algn="l" defTabSz="9141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021" indent="-228541" algn="l" defTabSz="9141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102" indent="-228541" algn="l" defTabSz="9141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182" indent="-228541" algn="l" defTabSz="914161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0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4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2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0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48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6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41" algn="l" defTabSz="91416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ogalis.com/" TargetMode="External"/><Relationship Id="rId2" Type="http://schemas.openxmlformats.org/officeDocument/2006/relationships/hyperlink" Target="mailto:tan@nogalis.com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388697" y="3258236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Lawson Performance Enhancers!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pic>
        <p:nvPicPr>
          <p:cNvPr id="1026" name="Picture 2" descr="http://www.bet.com/news/sports/2013/07/17/commentary-are-performance-enhancing-drugs-really-so-wrong/_jcr_content/featuredMedia/newsitemimage.newsimage.dimg/011013-sports-enhancing-drugs-testing-drug.jpg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633176" y="3504895"/>
            <a:ext cx="5981700" cy="336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7070" y="460868"/>
            <a:ext cx="9144441" cy="279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534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General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Keep logs small and rotating often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Reduce log levels to minimum required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Purge Large Tables when possible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Purge workunits</a:t>
            </a: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Do not contend with replication and backups</a:t>
            </a: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0978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Q/A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200" dirty="0">
                <a:solidFill>
                  <a:schemeClr val="tx2">
                    <a:lumMod val="50000"/>
                  </a:schemeClr>
                </a:solidFill>
                <a:hlinkClick r:id="rId2"/>
              </a:rPr>
              <a:t>tan@nogalis.com</a:t>
            </a:r>
            <a:endParaRPr lang="en-US" sz="4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200" dirty="0" smtClean="0">
                <a:solidFill>
                  <a:schemeClr val="tx2">
                    <a:lumMod val="50000"/>
                  </a:schemeClr>
                </a:solidFill>
              </a:rPr>
              <a:t>844-NOGALIS</a:t>
            </a:r>
            <a:endParaRPr lang="en-US" sz="4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200" dirty="0">
                <a:solidFill>
                  <a:schemeClr val="tx2">
                    <a:lumMod val="50000"/>
                  </a:schemeClr>
                </a:solidFill>
                <a:hlinkClick r:id="rId3"/>
              </a:rPr>
              <a:t>www.nogalis.com</a:t>
            </a:r>
            <a:endParaRPr lang="en-US" sz="42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Twitter:@trezaei</a:t>
            </a:r>
          </a:p>
          <a:p>
            <a:pPr marL="0" indent="0" algn="ctr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8862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Security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Security Tracing 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Log levels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Cache Intervals</a:t>
            </a:r>
          </a:p>
          <a:p>
            <a:r>
              <a:rPr lang="en-US" sz="5000" dirty="0">
                <a:solidFill>
                  <a:schemeClr val="tx2">
                    <a:lumMod val="50000"/>
                  </a:schemeClr>
                </a:solidFill>
              </a:rPr>
              <a:t>Optimizing Security!!!</a:t>
            </a:r>
            <a:endParaRPr lang="en-US" sz="50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938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Reporting (LBI)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ODBC vs. OLE DB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Build views for complex repetitive queries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Optimize your SQL queries using an optimizer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Consider using Smart Reports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Consider a mirror instance of your DB for reporting</a:t>
            </a:r>
          </a:p>
          <a:p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238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Batch programs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Use the DBADMIN utility with timestat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Setup job queue optimally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Build custom indexes</a:t>
            </a:r>
          </a:p>
        </p:txBody>
      </p:sp>
    </p:spTree>
    <p:extLst>
      <p:ext uri="{BB962C8B-B14F-4D97-AF65-F5344CB8AC3E}">
        <p14:creationId xmlns:p14="http://schemas.microsoft.com/office/powerpoint/2010/main" val="4085687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Microsoft Addins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Limit Number of Query results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Audit user addins for optimum performance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Create custom relationships</a:t>
            </a:r>
          </a:p>
        </p:txBody>
      </p:sp>
    </p:spTree>
    <p:extLst>
      <p:ext uri="{BB962C8B-B14F-4D97-AF65-F5344CB8AC3E}">
        <p14:creationId xmlns:p14="http://schemas.microsoft.com/office/powerpoint/2010/main" val="90639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Process Automation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Use SQL node instead of DME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Do all your work in your query (formatting, filtering, sorting ..)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Turn off logging. BYOL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Batch as opposed to Real-Time when possible</a:t>
            </a: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133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On the DB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Change Logging from Full to Simple (maybe)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Make sure logs rotate and stay compact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Build views for common queries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Spread your db on multiple spindles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High priority storage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Tune your DB for your use</a:t>
            </a: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49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On the OS/System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Upgrade system resources</a:t>
            </a:r>
          </a:p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Tune WebSphere</a:t>
            </a:r>
          </a:p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Use high priority network storage</a:t>
            </a:r>
          </a:p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Consider vertical scaling</a:t>
            </a:r>
            <a:endParaRPr lang="en-US" sz="3000" dirty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Turn DEP (Data Execution Prevention) on windows on for only essential services</a:t>
            </a:r>
          </a:p>
          <a:p>
            <a:r>
              <a:rPr lang="en-US" sz="3000" dirty="0">
                <a:solidFill>
                  <a:schemeClr val="tx2">
                    <a:lumMod val="50000"/>
                  </a:schemeClr>
                </a:solidFill>
              </a:rPr>
              <a:t>Mind you anti-virus application</a:t>
            </a: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740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2"/>
          <p:cNvSpPr txBox="1">
            <a:spLocks/>
          </p:cNvSpPr>
          <p:nvPr/>
        </p:nvSpPr>
        <p:spPr>
          <a:xfrm>
            <a:off x="431384" y="0"/>
            <a:ext cx="6235329" cy="1371600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algn="l" defTabSz="816334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3400" kern="1200" spc="-84" baseline="0">
                <a:solidFill>
                  <a:schemeClr val="bg2">
                    <a:lumMod val="25000"/>
                  </a:schemeClr>
                </a:solidFill>
                <a:latin typeface="+mj-lt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en-US" sz="5000" b="1" dirty="0">
                <a:solidFill>
                  <a:schemeClr val="tx2">
                    <a:lumMod val="75000"/>
                  </a:schemeClr>
                </a:solidFill>
                <a:latin typeface="Proxima Nova Light"/>
                <a:ea typeface="+mn-ea"/>
                <a:cs typeface="Proxima Nova Light"/>
              </a:rPr>
              <a:t>On User Machine</a:t>
            </a:r>
            <a:endParaRPr lang="en-US" sz="5000" b="1" dirty="0">
              <a:solidFill>
                <a:schemeClr val="tx2">
                  <a:lumMod val="75000"/>
                </a:schemeClr>
              </a:solidFill>
              <a:latin typeface="Proxima Nova Light"/>
              <a:ea typeface="+mn-ea"/>
              <a:cs typeface="Proxima Nova Light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More RAM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Faster Disk (SSD)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Most modern browser</a:t>
            </a:r>
          </a:p>
          <a:p>
            <a:r>
              <a:rPr lang="en-US" sz="3400" dirty="0">
                <a:solidFill>
                  <a:schemeClr val="tx2">
                    <a:lumMod val="50000"/>
                  </a:schemeClr>
                </a:solidFill>
              </a:rPr>
              <a:t>Less intrusive Internet Security </a:t>
            </a:r>
          </a:p>
          <a:p>
            <a:pPr marL="0" indent="0">
              <a:buNone/>
            </a:pPr>
            <a:endParaRPr lang="en-US" sz="34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28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for10x">
  <a:themeElements>
    <a:clrScheme name="Infor10x  Color Palette">
      <a:dk1>
        <a:srgbClr val="262626"/>
      </a:dk1>
      <a:lt1>
        <a:sysClr val="window" lastClr="FFFFFF"/>
      </a:lt1>
      <a:dk2>
        <a:srgbClr val="13A3F7"/>
      </a:dk2>
      <a:lt2>
        <a:srgbClr val="E5E5E5"/>
      </a:lt2>
      <a:accent1>
        <a:srgbClr val="34C6FA"/>
      </a:accent1>
      <a:accent2>
        <a:srgbClr val="FF6400"/>
      </a:accent2>
      <a:accent3>
        <a:srgbClr val="2DB329"/>
      </a:accent3>
      <a:accent4>
        <a:srgbClr val="FFAA00"/>
      </a:accent4>
      <a:accent5>
        <a:srgbClr val="00C2B4"/>
      </a:accent5>
      <a:accent6>
        <a:srgbClr val="3341CC"/>
      </a:accent6>
      <a:hlink>
        <a:srgbClr val="005CE6"/>
      </a:hlink>
      <a:folHlink>
        <a:srgbClr val="7533A6"/>
      </a:folHlink>
    </a:clrScheme>
    <a:fontScheme name="Infor10x Arial Font S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 anchor="t">
        <a:spAutoFit/>
      </a:bodyPr>
      <a:lstStyle>
        <a:defPPr algn="ctr">
          <a:defRPr sz="3200" dirty="0" smtClean="0">
            <a:solidFill>
              <a:schemeClr val="tx1">
                <a:lumMod val="90000"/>
                <a:lumOff val="1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24142</TotalTime>
  <Words>238</Words>
  <Application>Microsoft Office PowerPoint</Application>
  <PresentationFormat>On-screen Show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Tahoma</vt:lpstr>
      <vt:lpstr>Proxima Nova Light</vt:lpstr>
      <vt:lpstr>Infor10x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Infor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none</cp:lastModifiedBy>
  <cp:revision>836</cp:revision>
  <dcterms:created xsi:type="dcterms:W3CDTF">2012-08-27T14:43:21Z</dcterms:created>
  <dcterms:modified xsi:type="dcterms:W3CDTF">2015-08-24T22:39:26Z</dcterms:modified>
</cp:coreProperties>
</file>