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301" r:id="rId3"/>
    <p:sldId id="315" r:id="rId4"/>
    <p:sldId id="317" r:id="rId5"/>
    <p:sldId id="316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7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7" r:id="rId23"/>
    <p:sldId id="338" r:id="rId24"/>
    <p:sldId id="336" r:id="rId25"/>
    <p:sldId id="342" r:id="rId26"/>
    <p:sldId id="343" r:id="rId27"/>
    <p:sldId id="340" r:id="rId28"/>
    <p:sldId id="339" r:id="rId29"/>
    <p:sldId id="346" r:id="rId30"/>
    <p:sldId id="344" r:id="rId31"/>
    <p:sldId id="345" r:id="rId32"/>
    <p:sldId id="350" r:id="rId33"/>
    <p:sldId id="348" r:id="rId34"/>
    <p:sldId id="349" r:id="rId35"/>
    <p:sldId id="347" r:id="rId36"/>
    <p:sldId id="355" r:id="rId37"/>
    <p:sldId id="351" r:id="rId38"/>
    <p:sldId id="352" r:id="rId39"/>
    <p:sldId id="353" r:id="rId40"/>
    <p:sldId id="272" r:id="rId41"/>
    <p:sldId id="303" r:id="rId42"/>
    <p:sldId id="354" r:id="rId43"/>
    <p:sldId id="31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87" autoAdjust="0"/>
  </p:normalViewPr>
  <p:slideViewPr>
    <p:cSldViewPr>
      <p:cViewPr varScale="1">
        <p:scale>
          <a:sx n="82" d="100"/>
          <a:sy n="82" d="100"/>
        </p:scale>
        <p:origin x="147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AB58A-E83F-45B5-BC1F-EB8E067EE180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36D2E-B50D-4AFD-9004-85B5B01C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6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000">
              <a:schemeClr val="bg1">
                <a:tint val="80000"/>
                <a:satMod val="250000"/>
                <a:lumMod val="99000"/>
              </a:schemeClr>
            </a:gs>
            <a:gs pos="81000">
              <a:schemeClr val="bg1">
                <a:tint val="90000"/>
                <a:shade val="90000"/>
                <a:satMod val="200000"/>
              </a:schemeClr>
            </a:gs>
            <a:gs pos="92000">
              <a:schemeClr val="accent6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A9A1E78-FE1F-43ED-B434-BE488A1B3F0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23" y="6281452"/>
            <a:ext cx="1765079" cy="5206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xtreme.com/" TargetMode="External"/><Relationship Id="rId2" Type="http://schemas.openxmlformats.org/officeDocument/2006/relationships/hyperlink" Target="http://www.lawsontalk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twitter.com/nogalisinc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tan@nogalis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Lawson S3 for beginners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very basics</a:t>
            </a:r>
          </a:p>
        </p:txBody>
      </p:sp>
    </p:spTree>
    <p:extLst>
      <p:ext uri="{BB962C8B-B14F-4D97-AF65-F5344CB8AC3E}">
        <p14:creationId xmlns:p14="http://schemas.microsoft.com/office/powerpoint/2010/main" val="3153442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Management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General Ledger</a:t>
            </a:r>
          </a:p>
          <a:p>
            <a:r>
              <a:rPr lang="en-US" sz="3600" dirty="0"/>
              <a:t>Accounts Payable/Receivable </a:t>
            </a:r>
          </a:p>
          <a:p>
            <a:r>
              <a:rPr lang="en-US" sz="3600" dirty="0"/>
              <a:t>Billing and Revenue</a:t>
            </a:r>
          </a:p>
          <a:p>
            <a:r>
              <a:rPr lang="en-US" sz="3600" dirty="0"/>
              <a:t>Asset Management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25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Capital Management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Human Resource</a:t>
            </a:r>
          </a:p>
          <a:p>
            <a:r>
              <a:rPr lang="en-US" sz="3600" dirty="0"/>
              <a:t>Payroll</a:t>
            </a:r>
          </a:p>
          <a:p>
            <a:r>
              <a:rPr lang="en-US" sz="3600" dirty="0"/>
              <a:t>Benefits</a:t>
            </a:r>
          </a:p>
          <a:p>
            <a:r>
              <a:rPr lang="en-US" sz="3600" dirty="0"/>
              <a:t>Recruiting</a:t>
            </a:r>
          </a:p>
          <a:p>
            <a:r>
              <a:rPr lang="en-US" sz="3600" dirty="0"/>
              <a:t>Talent Management</a:t>
            </a:r>
          </a:p>
          <a:p>
            <a:r>
              <a:rPr lang="en-US" sz="3600" dirty="0"/>
              <a:t>Learning Management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093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Management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Procurement</a:t>
            </a:r>
          </a:p>
          <a:p>
            <a:r>
              <a:rPr lang="en-US" sz="3600" dirty="0"/>
              <a:t>Requisition</a:t>
            </a:r>
          </a:p>
          <a:p>
            <a:r>
              <a:rPr lang="en-US" sz="3600" dirty="0"/>
              <a:t>Inventory Control</a:t>
            </a:r>
          </a:p>
          <a:p>
            <a:r>
              <a:rPr lang="en-US" sz="3600" dirty="0"/>
              <a:t>Strategic Sourcing</a:t>
            </a:r>
          </a:p>
          <a:p>
            <a:r>
              <a:rPr lang="en-US" sz="3600" dirty="0"/>
              <a:t>Mobile Supply Chain (MSCM)</a:t>
            </a:r>
          </a:p>
          <a:p>
            <a:r>
              <a:rPr lang="en-US" sz="3600" dirty="0"/>
              <a:t>Contract Management</a:t>
            </a:r>
          </a:p>
          <a:p>
            <a:r>
              <a:rPr lang="en-US" sz="3600" dirty="0"/>
              <a:t>Surgical Instrument Management</a:t>
            </a:r>
          </a:p>
          <a:p>
            <a:r>
              <a:rPr lang="en-US" sz="3600" dirty="0"/>
              <a:t>Recall Management</a:t>
            </a:r>
          </a:p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97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600200"/>
          </a:xfrm>
        </p:spPr>
        <p:txBody>
          <a:bodyPr/>
          <a:lstStyle/>
          <a:p>
            <a:r>
              <a:rPr lang="en-US" dirty="0"/>
              <a:t>Who is involved?</a:t>
            </a:r>
          </a:p>
        </p:txBody>
      </p:sp>
    </p:spTree>
    <p:extLst>
      <p:ext uri="{BB962C8B-B14F-4D97-AF65-F5344CB8AC3E}">
        <p14:creationId xmlns:p14="http://schemas.microsoft.com/office/powerpoint/2010/main" val="3695593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0.awsstatic.com/logos/customers/infor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0"/>
            <a:ext cx="5633357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125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600200"/>
          </a:xfrm>
        </p:spPr>
        <p:txBody>
          <a:bodyPr/>
          <a:lstStyle/>
          <a:p>
            <a:r>
              <a:rPr lang="en-US" dirty="0"/>
              <a:t>Who is involved?</a:t>
            </a:r>
          </a:p>
        </p:txBody>
      </p:sp>
      <p:sp>
        <p:nvSpPr>
          <p:cNvPr id="2" name="Rectangle 1"/>
          <p:cNvSpPr/>
          <p:nvPr/>
        </p:nvSpPr>
        <p:spPr>
          <a:xfrm>
            <a:off x="2209800" y="2209800"/>
            <a:ext cx="2057400" cy="990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The Client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4400" y="2209800"/>
            <a:ext cx="2057400" cy="990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Software Vendor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00" y="3962400"/>
            <a:ext cx="2057400" cy="990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Integration Partner</a:t>
            </a:r>
          </a:p>
        </p:txBody>
      </p:sp>
      <p:sp>
        <p:nvSpPr>
          <p:cNvPr id="7" name="Rectangle 6"/>
          <p:cNvSpPr/>
          <p:nvPr/>
        </p:nvSpPr>
        <p:spPr>
          <a:xfrm>
            <a:off x="3378200" y="3962400"/>
            <a:ext cx="2057400" cy="990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Hosting Partner</a:t>
            </a:r>
          </a:p>
        </p:txBody>
      </p:sp>
      <p:sp>
        <p:nvSpPr>
          <p:cNvPr id="8" name="Rectangle 7"/>
          <p:cNvSpPr/>
          <p:nvPr/>
        </p:nvSpPr>
        <p:spPr>
          <a:xfrm>
            <a:off x="5727700" y="3962400"/>
            <a:ext cx="2057400" cy="990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Managed Services Partner</a:t>
            </a:r>
          </a:p>
        </p:txBody>
      </p:sp>
    </p:spTree>
    <p:extLst>
      <p:ext uri="{BB962C8B-B14F-4D97-AF65-F5344CB8AC3E}">
        <p14:creationId xmlns:p14="http://schemas.microsoft.com/office/powerpoint/2010/main" val="663371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219200"/>
          </a:xfrm>
        </p:spPr>
        <p:txBody>
          <a:bodyPr/>
          <a:lstStyle/>
          <a:p>
            <a:r>
              <a:rPr lang="en-US" dirty="0"/>
              <a:t>At your company</a:t>
            </a:r>
          </a:p>
        </p:txBody>
      </p:sp>
      <p:pic>
        <p:nvPicPr>
          <p:cNvPr id="9218" name="Picture 2" descr="http://images.all-free-download.com/images/graphiclarge/superman_user_29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3112532"/>
            <a:ext cx="2475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The Super User / SME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5269468"/>
            <a:ext cx="242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The Self Service User</a:t>
            </a:r>
          </a:p>
        </p:txBody>
      </p:sp>
      <p:pic>
        <p:nvPicPr>
          <p:cNvPr id="12" name="Picture 4" descr="http://thecontentwrangler.com/wp-content/uploads/2011/08/Us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33" y="3810000"/>
            <a:ext cx="729734" cy="72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24000" y="4145002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The User</a:t>
            </a:r>
          </a:p>
        </p:txBody>
      </p:sp>
      <p:pic>
        <p:nvPicPr>
          <p:cNvPr id="9222" name="Picture 6" descr="http://s3c3lg.bay.livefilestore.com/y1pEBoSgXdkAhhHA8aIg3daWtZwFyuJKx03OBHD6RezOAFD47bEge7sSvR654NM0veY-rb6HpDSgxlNdbeuTOwDwK1WMQZc1DtY/user-grou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34" y="4983033"/>
            <a:ext cx="854333" cy="85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iconizer.net/files/User_web_2.0/orig/icontexto-user-web20-icontext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664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www.dmisys.com/files/2012/04/remote_support_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iconbug.com/download/size/256/icon/5669/toy-programmer/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4202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fc08.deviantart.net/fs71/i/2013/074/a/6/grumpycat_by_mekki-d5y39y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517630"/>
            <a:ext cx="914400" cy="69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783484" y="293953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Desktop Support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83484" y="3990201"/>
            <a:ext cx="235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Application Analyst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83484" y="4814554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Developer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83484" y="5681009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DBA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24000" y="1828800"/>
            <a:ext cx="2127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Business Side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27942" y="1828800"/>
            <a:ext cx="112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IT Side</a:t>
            </a:r>
          </a:p>
        </p:txBody>
      </p:sp>
    </p:spTree>
    <p:extLst>
      <p:ext uri="{BB962C8B-B14F-4D97-AF65-F5344CB8AC3E}">
        <p14:creationId xmlns:p14="http://schemas.microsoft.com/office/powerpoint/2010/main" val="4210204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600200"/>
          </a:xfrm>
        </p:spPr>
        <p:txBody>
          <a:bodyPr/>
          <a:lstStyle/>
          <a:p>
            <a:r>
              <a:rPr lang="en-US" dirty="0"/>
              <a:t>Lawson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3352800"/>
            <a:ext cx="2057400" cy="990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Application Technology Layer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2222500"/>
            <a:ext cx="2057400" cy="990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Presentation Layer</a:t>
            </a:r>
          </a:p>
        </p:txBody>
      </p:sp>
      <p:sp>
        <p:nvSpPr>
          <p:cNvPr id="7" name="Rectangle 6"/>
          <p:cNvSpPr/>
          <p:nvPr/>
        </p:nvSpPr>
        <p:spPr>
          <a:xfrm>
            <a:off x="698500" y="4470400"/>
            <a:ext cx="2057400" cy="990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Database Layer</a:t>
            </a:r>
          </a:p>
        </p:txBody>
      </p:sp>
      <p:sp>
        <p:nvSpPr>
          <p:cNvPr id="9" name="Rectangle 8"/>
          <p:cNvSpPr/>
          <p:nvPr/>
        </p:nvSpPr>
        <p:spPr>
          <a:xfrm>
            <a:off x="2806700" y="3340100"/>
            <a:ext cx="4660900" cy="990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Back end code and technologies that help run the application screens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06700" y="2209800"/>
            <a:ext cx="4660900" cy="990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Screens and Reports that users Interact with each day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19400" y="4457700"/>
            <a:ext cx="4660900" cy="990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The database that stores the information for the application technology layer</a:t>
            </a:r>
          </a:p>
        </p:txBody>
      </p:sp>
    </p:spTree>
    <p:extLst>
      <p:ext uri="{BB962C8B-B14F-4D97-AF65-F5344CB8AC3E}">
        <p14:creationId xmlns:p14="http://schemas.microsoft.com/office/powerpoint/2010/main" val="3795433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600200"/>
          </a:xfrm>
        </p:spPr>
        <p:txBody>
          <a:bodyPr/>
          <a:lstStyle/>
          <a:p>
            <a:r>
              <a:rPr lang="en-US" dirty="0"/>
              <a:t>Lawson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3352800"/>
            <a:ext cx="2057400" cy="990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Application Technology Layer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2222500"/>
            <a:ext cx="2057400" cy="990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Presentation Layer</a:t>
            </a:r>
          </a:p>
        </p:txBody>
      </p:sp>
      <p:sp>
        <p:nvSpPr>
          <p:cNvPr id="7" name="Rectangle 6"/>
          <p:cNvSpPr/>
          <p:nvPr/>
        </p:nvSpPr>
        <p:spPr>
          <a:xfrm>
            <a:off x="698500" y="4470400"/>
            <a:ext cx="2057400" cy="990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Database Layer</a:t>
            </a:r>
          </a:p>
        </p:txBody>
      </p:sp>
      <p:sp>
        <p:nvSpPr>
          <p:cNvPr id="9" name="Rectangle 8"/>
          <p:cNvSpPr/>
          <p:nvPr/>
        </p:nvSpPr>
        <p:spPr>
          <a:xfrm>
            <a:off x="2806700" y="3340100"/>
            <a:ext cx="4660900" cy="990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06700" y="2209800"/>
            <a:ext cx="4660900" cy="990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9400" y="4457700"/>
            <a:ext cx="4660900" cy="990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pic>
        <p:nvPicPr>
          <p:cNvPr id="12" name="Picture 2" descr="http://images.all-free-download.com/images/graphiclarge/superman_user_29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40" y="2277933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thecontentwrangler.com/wp-content/uploads/2011/08/Us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890" y="2277933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s3c3lg.bay.livefilestore.com/y1pEBoSgXdkAhhHA8aIg3daWtZwFyuJKx03OBHD6RezOAFD47bEge7sSvR654NM0veY-rb6HpDSgxlNdbeuTOwDwK1WMQZc1DtY/user-grou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40" y="2277933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iconizer.net/files/User_web_2.0/orig/icontexto-user-web20-icontext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40" y="3507740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www.dmisys.com/files/2012/04/remote_support_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41700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://iconbug.com/download/size/256/icon/5669/toy-programmer/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3441700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http://fc08.deviantart.net/fs71/i/2013/074/a/6/grumpycat_by_mekki-d5y39y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840" y="4541520"/>
            <a:ext cx="108105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717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600200"/>
          </a:xfrm>
        </p:spPr>
        <p:txBody>
          <a:bodyPr/>
          <a:lstStyle/>
          <a:p>
            <a:r>
              <a:rPr lang="en-US" dirty="0"/>
              <a:t>In Reality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3352800"/>
            <a:ext cx="2057400" cy="990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Application Technology Layer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2222500"/>
            <a:ext cx="2057400" cy="990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Presentation Layer</a:t>
            </a:r>
          </a:p>
        </p:txBody>
      </p:sp>
      <p:sp>
        <p:nvSpPr>
          <p:cNvPr id="7" name="Rectangle 6"/>
          <p:cNvSpPr/>
          <p:nvPr/>
        </p:nvSpPr>
        <p:spPr>
          <a:xfrm>
            <a:off x="698500" y="4470400"/>
            <a:ext cx="2057400" cy="990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Database Layer</a:t>
            </a:r>
          </a:p>
        </p:txBody>
      </p:sp>
      <p:sp>
        <p:nvSpPr>
          <p:cNvPr id="9" name="Rectangle 8"/>
          <p:cNvSpPr/>
          <p:nvPr/>
        </p:nvSpPr>
        <p:spPr>
          <a:xfrm>
            <a:off x="2806700" y="3340100"/>
            <a:ext cx="4660900" cy="990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06700" y="2209800"/>
            <a:ext cx="4660900" cy="990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9400" y="4457700"/>
            <a:ext cx="4660900" cy="990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pic>
        <p:nvPicPr>
          <p:cNvPr id="12" name="Picture 2" descr="http://images.all-free-download.com/images/graphiclarge/superman_user_29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34640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thecontentwrangler.com/wp-content/uploads/2011/08/Us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890" y="2277933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s3c3lg.bay.livefilestore.com/y1pEBoSgXdkAhhHA8aIg3daWtZwFyuJKx03OBHD6RezOAFD47bEge7sSvR654NM0veY-rb6HpDSgxlNdbeuTOwDwK1WMQZc1DtY/user-grou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40" y="2277933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iconizer.net/files/User_web_2.0/orig/icontexto-user-web20-icontext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840" y="2895600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www.dmisys.com/files/2012/04/remote_support_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95600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://iconbug.com/download/size/256/icon/5669/toy-programmer/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40" y="3901440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http://fc08.deviantart.net/fs71/i/2013/074/a/6/grumpycat_by_mekki-d5y39y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41" y="4541520"/>
            <a:ext cx="108105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72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Enterprise Resource Planning:  </a:t>
            </a:r>
          </a:p>
          <a:p>
            <a:pPr marL="0" indent="0" algn="just">
              <a:buNone/>
            </a:pPr>
            <a:endParaRPr lang="en-US" sz="2800" dirty="0"/>
          </a:p>
          <a:p>
            <a:pPr marL="0" indent="0" algn="just">
              <a:buNone/>
            </a:pPr>
            <a:r>
              <a:rPr lang="en-US" sz="2800" dirty="0"/>
              <a:t>business process management software that allows an organization to use a system of integrated applications to manage the business and automate many back office functions related to technology, services and human resources.</a:t>
            </a:r>
          </a:p>
          <a:p>
            <a:endParaRPr lang="en-US" sz="6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ERP?</a:t>
            </a:r>
          </a:p>
        </p:txBody>
      </p:sp>
    </p:spTree>
    <p:extLst>
      <p:ext uri="{BB962C8B-B14F-4D97-AF65-F5344CB8AC3E}">
        <p14:creationId xmlns:p14="http://schemas.microsoft.com/office/powerpoint/2010/main" val="2766844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600200"/>
          </a:xfrm>
        </p:spPr>
        <p:txBody>
          <a:bodyPr/>
          <a:lstStyle/>
          <a:p>
            <a:r>
              <a:rPr lang="en-US" dirty="0"/>
              <a:t>Database Layer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1917700"/>
            <a:ext cx="2057400" cy="990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Database Layer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16300" y="1905000"/>
            <a:ext cx="4660900" cy="990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The database that stores the information for the application technology layer</a:t>
            </a:r>
          </a:p>
        </p:txBody>
      </p:sp>
      <p:sp>
        <p:nvSpPr>
          <p:cNvPr id="3" name="Flowchart: Magnetic Disk 2"/>
          <p:cNvSpPr/>
          <p:nvPr/>
        </p:nvSpPr>
        <p:spPr>
          <a:xfrm>
            <a:off x="789036" y="3568700"/>
            <a:ext cx="1696065" cy="1752600"/>
          </a:xfrm>
          <a:prstGeom prst="flowChartMagneticDisk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PROD</a:t>
            </a:r>
          </a:p>
        </p:txBody>
      </p:sp>
      <p:sp>
        <p:nvSpPr>
          <p:cNvPr id="12" name="Flowchart: Magnetic Disk 11"/>
          <p:cNvSpPr/>
          <p:nvPr/>
        </p:nvSpPr>
        <p:spPr>
          <a:xfrm>
            <a:off x="2713702" y="3568700"/>
            <a:ext cx="1696065" cy="1752600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</a:t>
            </a:r>
          </a:p>
        </p:txBody>
      </p:sp>
      <p:sp>
        <p:nvSpPr>
          <p:cNvPr id="13" name="Flowchart: Magnetic Disk 12"/>
          <p:cNvSpPr/>
          <p:nvPr/>
        </p:nvSpPr>
        <p:spPr>
          <a:xfrm>
            <a:off x="4704735" y="3568700"/>
            <a:ext cx="1696065" cy="1752600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TRAIN</a:t>
            </a:r>
          </a:p>
        </p:txBody>
      </p:sp>
      <p:sp>
        <p:nvSpPr>
          <p:cNvPr id="14" name="Flowchart: Magnetic Disk 13"/>
          <p:cNvSpPr/>
          <p:nvPr/>
        </p:nvSpPr>
        <p:spPr>
          <a:xfrm>
            <a:off x="6685935" y="3581400"/>
            <a:ext cx="1696065" cy="1752600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</a:t>
            </a:r>
          </a:p>
        </p:txBody>
      </p:sp>
    </p:spTree>
    <p:extLst>
      <p:ext uri="{BB962C8B-B14F-4D97-AF65-F5344CB8AC3E}">
        <p14:creationId xmlns:p14="http://schemas.microsoft.com/office/powerpoint/2010/main" val="2460849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600200"/>
          </a:xfrm>
        </p:spPr>
        <p:txBody>
          <a:bodyPr/>
          <a:lstStyle/>
          <a:p>
            <a:r>
              <a:rPr lang="en-US" dirty="0"/>
              <a:t>Application Technology Layer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9200" y="1828800"/>
            <a:ext cx="2057400" cy="990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Application Technology Layer</a:t>
            </a:r>
          </a:p>
        </p:txBody>
      </p:sp>
      <p:sp>
        <p:nvSpPr>
          <p:cNvPr id="9" name="Rectangle 8"/>
          <p:cNvSpPr/>
          <p:nvPr/>
        </p:nvSpPr>
        <p:spPr>
          <a:xfrm>
            <a:off x="3340100" y="1816100"/>
            <a:ext cx="4660900" cy="990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Back end code and technologies that help run the application screens</a:t>
            </a:r>
          </a:p>
        </p:txBody>
      </p:sp>
      <p:sp>
        <p:nvSpPr>
          <p:cNvPr id="3" name="Cube 2"/>
          <p:cNvSpPr/>
          <p:nvPr/>
        </p:nvSpPr>
        <p:spPr>
          <a:xfrm>
            <a:off x="914400" y="4914900"/>
            <a:ext cx="2438400" cy="838200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Landmark</a:t>
            </a:r>
          </a:p>
        </p:txBody>
      </p:sp>
      <p:sp>
        <p:nvSpPr>
          <p:cNvPr id="12" name="Cube 11"/>
          <p:cNvSpPr/>
          <p:nvPr/>
        </p:nvSpPr>
        <p:spPr>
          <a:xfrm>
            <a:off x="914400" y="4127500"/>
            <a:ext cx="2438400" cy="838200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Lawson System Foundations</a:t>
            </a:r>
          </a:p>
        </p:txBody>
      </p:sp>
      <p:sp>
        <p:nvSpPr>
          <p:cNvPr id="13" name="Cube 12"/>
          <p:cNvSpPr/>
          <p:nvPr/>
        </p:nvSpPr>
        <p:spPr>
          <a:xfrm>
            <a:off x="914400" y="3352800"/>
            <a:ext cx="2438400" cy="838200"/>
          </a:xfrm>
          <a:prstGeom prst="cub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Web Server</a:t>
            </a:r>
          </a:p>
        </p:txBody>
      </p:sp>
      <p:sp>
        <p:nvSpPr>
          <p:cNvPr id="14" name="Cube 13"/>
          <p:cNvSpPr/>
          <p:nvPr/>
        </p:nvSpPr>
        <p:spPr>
          <a:xfrm>
            <a:off x="3276600" y="4914900"/>
            <a:ext cx="2438400" cy="838200"/>
          </a:xfrm>
          <a:prstGeom prst="cube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Infor Process Automation</a:t>
            </a:r>
          </a:p>
        </p:txBody>
      </p:sp>
      <p:sp>
        <p:nvSpPr>
          <p:cNvPr id="15" name="Cube 14"/>
          <p:cNvSpPr/>
          <p:nvPr/>
        </p:nvSpPr>
        <p:spPr>
          <a:xfrm>
            <a:off x="3276600" y="4127500"/>
            <a:ext cx="2438400" cy="838200"/>
          </a:xfrm>
          <a:prstGeom prst="cub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Infor Business Intelligence</a:t>
            </a:r>
          </a:p>
        </p:txBody>
      </p:sp>
      <p:sp>
        <p:nvSpPr>
          <p:cNvPr id="16" name="Cube 15"/>
          <p:cNvSpPr/>
          <p:nvPr/>
        </p:nvSpPr>
        <p:spPr>
          <a:xfrm>
            <a:off x="3276600" y="3352800"/>
            <a:ext cx="2438400" cy="838200"/>
          </a:xfrm>
          <a:prstGeom prst="cub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Lawson Applications</a:t>
            </a:r>
          </a:p>
        </p:txBody>
      </p:sp>
      <p:sp>
        <p:nvSpPr>
          <p:cNvPr id="17" name="Cube 16"/>
          <p:cNvSpPr/>
          <p:nvPr/>
        </p:nvSpPr>
        <p:spPr>
          <a:xfrm>
            <a:off x="5638800" y="4914900"/>
            <a:ext cx="2438400" cy="838200"/>
          </a:xfrm>
          <a:prstGeom prst="cube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  <a:latin typeface="+mj-lt"/>
              </a:rPr>
              <a:t>Operating System</a:t>
            </a:r>
          </a:p>
        </p:txBody>
      </p:sp>
      <p:sp>
        <p:nvSpPr>
          <p:cNvPr id="18" name="Cube 17"/>
          <p:cNvSpPr/>
          <p:nvPr/>
        </p:nvSpPr>
        <p:spPr>
          <a:xfrm>
            <a:off x="5638800" y="4127500"/>
            <a:ext cx="2438400" cy="838200"/>
          </a:xfrm>
          <a:prstGeom prst="cub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3</a:t>
            </a:r>
            <a:r>
              <a:rPr lang="en-US" baseline="300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rd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Party Apps and Tech</a:t>
            </a:r>
          </a:p>
        </p:txBody>
      </p:sp>
      <p:sp>
        <p:nvSpPr>
          <p:cNvPr id="19" name="Cube 18"/>
          <p:cNvSpPr/>
          <p:nvPr/>
        </p:nvSpPr>
        <p:spPr>
          <a:xfrm>
            <a:off x="5638800" y="3352800"/>
            <a:ext cx="2438400" cy="838200"/>
          </a:xfrm>
          <a:prstGeom prst="cub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416642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nfor Landmark Technology installation with direct data access&#10;to Lawson Enterprise Applications and Lawson System Founda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467600" cy="532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025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600200"/>
          </a:xfrm>
        </p:spPr>
        <p:txBody>
          <a:bodyPr/>
          <a:lstStyle/>
          <a:p>
            <a:r>
              <a:rPr lang="en-US" dirty="0"/>
              <a:t>Presentation Layer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1765300"/>
            <a:ext cx="2057400" cy="990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Presentation Layer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63900" y="1752600"/>
            <a:ext cx="4660900" cy="990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Screens and Reports that users Interact with each day</a:t>
            </a:r>
          </a:p>
        </p:txBody>
      </p:sp>
      <p:pic>
        <p:nvPicPr>
          <p:cNvPr id="12290" name="Picture 2" descr="http://blogs.infor.com/.a/6a00e54fe3e1f28833019102a36c7a970c-p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7400" y="3657600"/>
            <a:ext cx="75184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320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indyfromoz.files.wordpress.com/2008/09/lawson-smart-offi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096000"/>
            <a:ext cx="30480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+mj-lt"/>
              </a:rPr>
              <a:t>Lawson Smart Office</a:t>
            </a:r>
          </a:p>
        </p:txBody>
      </p:sp>
    </p:spTree>
    <p:extLst>
      <p:ext uri="{BB962C8B-B14F-4D97-AF65-F5344CB8AC3E}">
        <p14:creationId xmlns:p14="http://schemas.microsoft.com/office/powerpoint/2010/main" val="4161610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096000"/>
            <a:ext cx="30480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+mj-lt"/>
              </a:rPr>
              <a:t>Rich Client</a:t>
            </a:r>
          </a:p>
        </p:txBody>
      </p:sp>
    </p:spTree>
    <p:extLst>
      <p:ext uri="{BB962C8B-B14F-4D97-AF65-F5344CB8AC3E}">
        <p14:creationId xmlns:p14="http://schemas.microsoft.com/office/powerpoint/2010/main" val="3999926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96000"/>
            <a:ext cx="30480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+mj-lt"/>
              </a:rPr>
              <a:t>Infor </a:t>
            </a:r>
            <a:r>
              <a:rPr lang="en-US" sz="2000" dirty="0" err="1">
                <a:latin typeface="+mj-lt"/>
              </a:rPr>
              <a:t>Ming.le</a:t>
            </a:r>
            <a:endParaRPr lang="en-US" sz="2000" dirty="0">
              <a:latin typeface="+mj-lt"/>
            </a:endParaRPr>
          </a:p>
        </p:txBody>
      </p:sp>
      <p:pic>
        <p:nvPicPr>
          <p:cNvPr id="25602" name="Picture 2" descr="http://www.infor.com/design2012/images/primages/InforMingle_Feed_192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2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204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96000"/>
            <a:ext cx="30480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+mj-lt"/>
              </a:rPr>
              <a:t>Lawson Insight Desktop (LID)</a:t>
            </a: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5800"/>
            <a:ext cx="5409335" cy="520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205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danalytics.com/guru/letter/archive/2006-08_files/ags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1" y="0"/>
            <a:ext cx="9523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096000"/>
            <a:ext cx="30480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+mj-lt"/>
              </a:rPr>
              <a:t>Lawson Portal</a:t>
            </a:r>
          </a:p>
        </p:txBody>
      </p:sp>
    </p:spTree>
    <p:extLst>
      <p:ext uri="{BB962C8B-B14F-4D97-AF65-F5344CB8AC3E}">
        <p14:creationId xmlns:p14="http://schemas.microsoft.com/office/powerpoint/2010/main" val="637387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in</a:t>
            </a:r>
          </a:p>
        </p:txBody>
      </p:sp>
      <p:pic>
        <p:nvPicPr>
          <p:cNvPr id="27650" name="Picture 2" descr="http://www.metrohealth.org/upload/images/HR/Lawson%20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5562600" cy="461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042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ERP?</a:t>
            </a:r>
          </a:p>
        </p:txBody>
      </p:sp>
      <p:pic>
        <p:nvPicPr>
          <p:cNvPr id="1026" name="Picture 2" descr="http://www.greenbeacon.com/GreenBeaconWebsite/images/default-source/inline-images-content/ERP_2.jpg?sfvrsn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50890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664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danalytics.com/guru/letter/archive/2006-08_files/ags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1" y="0"/>
            <a:ext cx="9523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096000"/>
            <a:ext cx="30480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+mj-lt"/>
              </a:rPr>
              <a:t>Lawson Portal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15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7772400" y="1257300"/>
            <a:ext cx="6985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8385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Search 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for a Phrase like:</a:t>
            </a:r>
          </a:p>
          <a:p>
            <a:pPr lvl="1"/>
            <a:r>
              <a:rPr lang="en-US" dirty="0"/>
              <a:t>Employee</a:t>
            </a:r>
          </a:p>
          <a:p>
            <a:pPr lvl="1"/>
            <a:r>
              <a:rPr lang="en-US" dirty="0"/>
              <a:t>Garnishments</a:t>
            </a:r>
          </a:p>
          <a:p>
            <a:pPr lvl="1"/>
            <a:r>
              <a:rPr lang="en-US" dirty="0"/>
              <a:t>Purchase Order</a:t>
            </a:r>
          </a:p>
          <a:p>
            <a:pPr lvl="1"/>
            <a:r>
              <a:rPr lang="en-US" dirty="0"/>
              <a:t>Benefits Enrollment</a:t>
            </a:r>
          </a:p>
          <a:p>
            <a:r>
              <a:rPr lang="en-US" dirty="0"/>
              <a:t>Request a specific screen</a:t>
            </a:r>
          </a:p>
          <a:p>
            <a:pPr lvl="1"/>
            <a:r>
              <a:rPr lang="en-US" dirty="0"/>
              <a:t>HR11</a:t>
            </a:r>
          </a:p>
          <a:p>
            <a:pPr lvl="1"/>
            <a:r>
              <a:rPr lang="en-US" dirty="0"/>
              <a:t>PO20</a:t>
            </a:r>
          </a:p>
          <a:p>
            <a:pPr lvl="1"/>
            <a:r>
              <a:rPr lang="en-US" dirty="0"/>
              <a:t>AP10</a:t>
            </a:r>
          </a:p>
          <a:p>
            <a:pPr lvl="1"/>
            <a:r>
              <a:rPr lang="en-US" dirty="0"/>
              <a:t>IC12</a:t>
            </a:r>
          </a:p>
          <a:p>
            <a:r>
              <a:rPr lang="en-US" dirty="0"/>
              <a:t>Request a specific batch program</a:t>
            </a:r>
          </a:p>
          <a:p>
            <a:pPr lvl="1"/>
            <a:r>
              <a:rPr lang="en-US" dirty="0"/>
              <a:t>GL190</a:t>
            </a:r>
          </a:p>
          <a:p>
            <a:pPr lvl="1"/>
            <a:r>
              <a:rPr lang="en-US" dirty="0"/>
              <a:t>HR211</a:t>
            </a:r>
          </a:p>
        </p:txBody>
      </p:sp>
    </p:spTree>
    <p:extLst>
      <p:ext uri="{BB962C8B-B14F-4D97-AF65-F5344CB8AC3E}">
        <p14:creationId xmlns:p14="http://schemas.microsoft.com/office/powerpoint/2010/main" val="1346282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Functions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057400"/>
            <a:ext cx="8806656" cy="48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15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Selects and Drills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28800" y="2438400"/>
            <a:ext cx="53086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186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Selects and Drills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1524000"/>
            <a:ext cx="634365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9623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Numbers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52332"/>
            <a:ext cx="7406220" cy="318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553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Other Screens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User the Search Box:</a:t>
            </a:r>
          </a:p>
          <a:p>
            <a:pPr lvl="1"/>
            <a:r>
              <a:rPr lang="en-US" dirty="0"/>
              <a:t>If your user account has access to the search box you can search by terms. </a:t>
            </a:r>
          </a:p>
          <a:p>
            <a:r>
              <a:rPr lang="en-US" dirty="0"/>
              <a:t>MENUS (HRMN, PRMN, GLMN…):</a:t>
            </a:r>
          </a:p>
          <a:p>
            <a:pPr lvl="1"/>
            <a:r>
              <a:rPr lang="en-US" dirty="0"/>
              <a:t>Use the MN keyword in conjunction with the system code like HRMN to get the menu system for that System Code</a:t>
            </a:r>
          </a:p>
          <a:p>
            <a:r>
              <a:rPr lang="en-US" dirty="0"/>
              <a:t>Flowchart (HRFL, PRFL, GLFL…):</a:t>
            </a:r>
          </a:p>
          <a:p>
            <a:pPr lvl="1"/>
            <a:r>
              <a:rPr lang="en-US" dirty="0"/>
              <a:t>Use the FL keyword in conjunction with the system code like HRFL to get the Flowchart for that System Code</a:t>
            </a:r>
          </a:p>
        </p:txBody>
      </p:sp>
    </p:spTree>
    <p:extLst>
      <p:ext uri="{BB962C8B-B14F-4D97-AF65-F5344CB8AC3E}">
        <p14:creationId xmlns:p14="http://schemas.microsoft.com/office/powerpoint/2010/main" val="37941205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 Process Automation (</a:t>
            </a:r>
            <a:r>
              <a:rPr lang="en-US" dirty="0" err="1"/>
              <a:t>ProcessFlow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And automation and integration tool that can integrate Lawson with other applications and automate tasks within Lawson. </a:t>
            </a:r>
          </a:p>
          <a:p>
            <a:r>
              <a:rPr lang="en-US" dirty="0"/>
              <a:t>Infor/Lawson Business Intelligence (LBI):</a:t>
            </a:r>
          </a:p>
          <a:p>
            <a:pPr lvl="1"/>
            <a:r>
              <a:rPr lang="en-US" dirty="0"/>
              <a:t>A Reporting and Dashboard set of tools that enable the user to access relevant reports within Lawson</a:t>
            </a:r>
          </a:p>
          <a:p>
            <a:r>
              <a:rPr lang="en-US" dirty="0"/>
              <a:t>Microsoft Excel </a:t>
            </a:r>
            <a:r>
              <a:rPr lang="en-US" dirty="0" err="1"/>
              <a:t>Addins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A plugin within MS-Excel that allows the user to query and update Lawson data using Microsoft Excel. This is a very powerful tool for </a:t>
            </a:r>
            <a:r>
              <a:rPr lang="en-US" dirty="0" err="1"/>
              <a:t>adhoc</a:t>
            </a:r>
            <a:r>
              <a:rPr lang="en-US" dirty="0"/>
              <a:t> reporting and mass updates. </a:t>
            </a:r>
          </a:p>
          <a:p>
            <a:r>
              <a:rPr lang="en-US" dirty="0"/>
              <a:t>BSI TaxFactory: </a:t>
            </a:r>
          </a:p>
          <a:p>
            <a:pPr lvl="1"/>
            <a:r>
              <a:rPr lang="en-US" dirty="0"/>
              <a:t>A 3</a:t>
            </a:r>
            <a:r>
              <a:rPr lang="en-US" baseline="30000" dirty="0"/>
              <a:t>rd</a:t>
            </a:r>
            <a:r>
              <a:rPr lang="en-US" dirty="0"/>
              <a:t> party application that integrates with Lawson for Payroll tax calculations.</a:t>
            </a:r>
          </a:p>
        </p:txBody>
      </p:sp>
    </p:spTree>
    <p:extLst>
      <p:ext uri="{BB962C8B-B14F-4D97-AF65-F5344CB8AC3E}">
        <p14:creationId xmlns:p14="http://schemas.microsoft.com/office/powerpoint/2010/main" val="1705589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Self-Service modules:</a:t>
            </a:r>
          </a:p>
          <a:p>
            <a:pPr lvl="1"/>
            <a:r>
              <a:rPr lang="en-US" dirty="0"/>
              <a:t>A series of web applications built for end-users to use Lawson in a guided, almost wizard-like way to perform pre-defined tasks.</a:t>
            </a:r>
          </a:p>
          <a:p>
            <a:pPr lvl="1"/>
            <a:r>
              <a:rPr lang="en-US" dirty="0"/>
              <a:t>Employee/Manager Self Service (ESS/MSS): Used by employees of an organization for employee and manager related actions like updating personal information, adding emergency contacts, address changes, benefits enrollment, approvals..</a:t>
            </a:r>
          </a:p>
          <a:p>
            <a:pPr lvl="1"/>
            <a:r>
              <a:rPr lang="en-US" dirty="0"/>
              <a:t>Requisition Center (RSS): A Self-Service tool for creating requisitions</a:t>
            </a:r>
          </a:p>
          <a:p>
            <a:r>
              <a:rPr lang="en-US" dirty="0" err="1"/>
              <a:t>Inbaskets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A term referring to a repository for tasks that have been assigned to a user and are pending his/her actions.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7482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Community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609600" y="1828800"/>
            <a:ext cx="2209800" cy="1676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User Groups:</a:t>
            </a:r>
          </a:p>
          <a:p>
            <a:pPr algn="ctr"/>
            <a:r>
              <a:rPr lang="en-US" dirty="0"/>
              <a:t>MWLUG</a:t>
            </a:r>
          </a:p>
          <a:p>
            <a:pPr algn="ctr"/>
            <a:r>
              <a:rPr lang="en-US" dirty="0"/>
              <a:t>SCAN</a:t>
            </a:r>
          </a:p>
          <a:p>
            <a:pPr algn="ctr"/>
            <a:r>
              <a:rPr lang="en-US" dirty="0"/>
              <a:t>LGUG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3429000" y="1828800"/>
            <a:ext cx="2209800" cy="1676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Inforum</a:t>
            </a:r>
            <a:endParaRPr lang="en-US" dirty="0"/>
          </a:p>
        </p:txBody>
      </p:sp>
      <p:sp>
        <p:nvSpPr>
          <p:cNvPr id="7" name="Flowchart: Process 6">
            <a:hlinkClick r:id="rId2"/>
          </p:cNvPr>
          <p:cNvSpPr/>
          <p:nvPr/>
        </p:nvSpPr>
        <p:spPr>
          <a:xfrm>
            <a:off x="6324600" y="1828800"/>
            <a:ext cx="2209800" cy="1676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Web Communities:</a:t>
            </a:r>
          </a:p>
          <a:p>
            <a:pPr algn="ctr"/>
            <a:r>
              <a:rPr lang="en-US" dirty="0" err="1"/>
              <a:t>LawsonTalk</a:t>
            </a:r>
            <a:endParaRPr lang="en-US" dirty="0"/>
          </a:p>
          <a:p>
            <a:pPr algn="ctr"/>
            <a:r>
              <a:rPr lang="en-US" dirty="0" err="1"/>
              <a:t>LawsonGuru</a:t>
            </a:r>
            <a:endParaRPr lang="en-US" dirty="0"/>
          </a:p>
          <a:p>
            <a:pPr algn="ctr"/>
            <a:r>
              <a:rPr lang="en-US" dirty="0"/>
              <a:t>Infor Communities</a:t>
            </a:r>
          </a:p>
        </p:txBody>
      </p:sp>
      <p:sp>
        <p:nvSpPr>
          <p:cNvPr id="8" name="Flowchart: Process 7">
            <a:hlinkClick r:id="rId3"/>
          </p:cNvPr>
          <p:cNvSpPr/>
          <p:nvPr/>
        </p:nvSpPr>
        <p:spPr>
          <a:xfrm>
            <a:off x="3009900" y="4114800"/>
            <a:ext cx="3048000" cy="1676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Support:</a:t>
            </a:r>
          </a:p>
          <a:p>
            <a:pPr algn="ctr"/>
            <a:r>
              <a:rPr lang="en-US" dirty="0"/>
              <a:t>www.inforxtreme.com</a:t>
            </a:r>
          </a:p>
        </p:txBody>
      </p:sp>
    </p:spTree>
    <p:extLst>
      <p:ext uri="{BB962C8B-B14F-4D97-AF65-F5344CB8AC3E}">
        <p14:creationId xmlns:p14="http://schemas.microsoft.com/office/powerpoint/2010/main" val="2455450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.telegraph.co.uk/multimedia/archive/02876/boring-party_287694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500"/>
            <a:ext cx="8991600" cy="56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2102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d.keepcalm-o-matic.co.uk/i/keep-calm-and-take-a-break-93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"/>
            <a:ext cx="4474029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1284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www.nogalis.com/education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535868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081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Upcoming Events</a:t>
            </a: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1087437" y="3190875"/>
            <a:ext cx="1035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tx1"/>
                </a:solidFill>
                <a:latin typeface="Arial" charset="0"/>
              </a:rPr>
              <a:t>Apr</a:t>
            </a: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2076450" y="3262312"/>
            <a:ext cx="631825" cy="46166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Palatino Linotype" pitchFamily="18" charset="0"/>
              </a:rPr>
              <a:t>8-9</a:t>
            </a:r>
          </a:p>
        </p:txBody>
      </p:sp>
      <p:sp>
        <p:nvSpPr>
          <p:cNvPr id="6" name="Rectangle 5"/>
          <p:cNvSpPr/>
          <p:nvPr/>
        </p:nvSpPr>
        <p:spPr>
          <a:xfrm>
            <a:off x="1108075" y="3243262"/>
            <a:ext cx="1579562" cy="623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700"/>
          </a:p>
        </p:txBody>
      </p:sp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2258323" y="5473562"/>
            <a:ext cx="4781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  <a:latin typeface="Palatino Linotype" pitchFamily="18" charset="0"/>
              </a:rPr>
              <a:t>www.nogalis.com/educatio</a:t>
            </a:r>
            <a:r>
              <a:rPr lang="en-US" altLang="en-US" dirty="0">
                <a:solidFill>
                  <a:schemeClr val="tx2"/>
                </a:solidFill>
                <a:latin typeface="Palatino Linotype" pitchFamily="18" charset="0"/>
              </a:rPr>
              <a:t>n</a:t>
            </a:r>
          </a:p>
        </p:txBody>
      </p:sp>
      <p:sp>
        <p:nvSpPr>
          <p:cNvPr id="32775" name="TextBox 7"/>
          <p:cNvSpPr txBox="1">
            <a:spLocks noChangeArrowheads="1"/>
          </p:cNvSpPr>
          <p:nvPr/>
        </p:nvSpPr>
        <p:spPr bwMode="auto">
          <a:xfrm>
            <a:off x="2992437" y="3303587"/>
            <a:ext cx="56388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Palatino Linotype" pitchFamily="18" charset="0"/>
              </a:rPr>
              <a:t>West Coast Mega User Conference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en-US" sz="1800" i="1" dirty="0"/>
              <a:t>5 things you need to know before you move to the cloud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en-US" sz="1800" dirty="0"/>
              <a:t>9 Performance enhancers for your Lawson Environment</a:t>
            </a:r>
            <a:endParaRPr lang="en-US" altLang="en-US" sz="1800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32779" name="TextBox 12"/>
          <p:cNvSpPr txBox="1">
            <a:spLocks noChangeArrowheads="1"/>
          </p:cNvSpPr>
          <p:nvPr/>
        </p:nvSpPr>
        <p:spPr bwMode="auto">
          <a:xfrm>
            <a:off x="1066800" y="2286000"/>
            <a:ext cx="1035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tx1"/>
                </a:solidFill>
                <a:latin typeface="Arial" charset="0"/>
              </a:rPr>
              <a:t>Mar</a:t>
            </a:r>
          </a:p>
        </p:txBody>
      </p:sp>
      <p:sp>
        <p:nvSpPr>
          <p:cNvPr id="32780" name="TextBox 13"/>
          <p:cNvSpPr txBox="1">
            <a:spLocks noChangeArrowheads="1"/>
          </p:cNvSpPr>
          <p:nvPr/>
        </p:nvSpPr>
        <p:spPr bwMode="auto">
          <a:xfrm>
            <a:off x="2057400" y="2357438"/>
            <a:ext cx="630237" cy="6048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chemeClr val="bg1"/>
                </a:solidFill>
                <a:latin typeface="Palatino Linotype" pitchFamily="18" charset="0"/>
              </a:rPr>
              <a:t>26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87437" y="2338388"/>
            <a:ext cx="1579563" cy="62388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700"/>
          </a:p>
        </p:txBody>
      </p:sp>
      <p:sp>
        <p:nvSpPr>
          <p:cNvPr id="32783" name="TextBox 16"/>
          <p:cNvSpPr txBox="1">
            <a:spLocks noChangeArrowheads="1"/>
          </p:cNvSpPr>
          <p:nvPr/>
        </p:nvSpPr>
        <p:spPr bwMode="auto">
          <a:xfrm>
            <a:off x="2992437" y="2451100"/>
            <a:ext cx="502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chemeClr val="tx2"/>
                </a:solidFill>
                <a:latin typeface="Palatino Linotype" pitchFamily="18" charset="0"/>
              </a:rPr>
              <a:t>UpgradeX</a:t>
            </a:r>
            <a:r>
              <a:rPr lang="en-US" altLang="en-US" sz="2000" dirty="0">
                <a:solidFill>
                  <a:schemeClr val="tx2"/>
                </a:solidFill>
                <a:latin typeface="Palatino Linotype" pitchFamily="18" charset="0"/>
              </a:rPr>
              <a:t> and Infor Lawson in the Cloud</a:t>
            </a:r>
            <a:endParaRPr lang="en-US" altLang="en-US" sz="1800" dirty="0">
              <a:solidFill>
                <a:schemeClr val="tx2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3350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869455"/>
            <a:ext cx="5181599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stellar" pitchFamily="18" charset="0"/>
              </a:rPr>
              <a:t>Q/A</a:t>
            </a:r>
            <a:endParaRPr lang="en-US" sz="1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astellar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7110" y="5257800"/>
            <a:ext cx="2220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hlinkClick r:id="rId2"/>
              </a:rPr>
              <a:t>@nogalisinc</a:t>
            </a:r>
            <a:r>
              <a:rPr lang="en-US" sz="2800" b="1" dirty="0"/>
              <a:t> </a:t>
            </a:r>
            <a:endParaRPr lang="en-US" sz="2800" dirty="0"/>
          </a:p>
        </p:txBody>
      </p:sp>
      <p:pic>
        <p:nvPicPr>
          <p:cNvPr id="1026" name="Picture 2" descr="http://www.dailypress2.com/vagazette/images/twitter-bird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092" y="5474732"/>
            <a:ext cx="246708" cy="19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0" y="3998108"/>
            <a:ext cx="7848599" cy="2021692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fontAlgn="auto">
              <a:spcAft>
                <a:spcPts val="600"/>
              </a:spcAft>
              <a:defRPr/>
            </a:pPr>
            <a:r>
              <a:rPr lang="en-US" sz="1800" dirty="0">
                <a:solidFill>
                  <a:schemeClr val="tx1"/>
                </a:solidFill>
              </a:rPr>
              <a:t>For more information please contact us </a:t>
            </a:r>
          </a:p>
          <a:p>
            <a:pPr algn="ctr" fontAlgn="auto">
              <a:spcAft>
                <a:spcPts val="600"/>
              </a:spcAft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algn="ctr" fontAlgn="auto">
              <a:spcAft>
                <a:spcPts val="600"/>
              </a:spcAft>
              <a:defRPr/>
            </a:pPr>
            <a:r>
              <a:rPr lang="en-US" sz="1800" dirty="0">
                <a:effectLst/>
              </a:rPr>
              <a:t>Tan Rezaei</a:t>
            </a:r>
            <a:r>
              <a:rPr lang="en-US" sz="1800" dirty="0">
                <a:solidFill>
                  <a:schemeClr val="tx1"/>
                </a:solidFill>
              </a:rPr>
              <a:t>: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hlinkClick r:id="rId4"/>
              </a:rPr>
              <a:t>tan@nogalis.com</a:t>
            </a:r>
            <a:endParaRPr lang="en-US" sz="1800" dirty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algn="ctr" fontAlgn="auto">
              <a:spcAft>
                <a:spcPts val="600"/>
              </a:spcAft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algn="ctr" fontAlgn="auto">
              <a:spcAft>
                <a:spcPts val="600"/>
              </a:spcAft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097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like to think of it as…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/>
              <a:t>Quick books for big business</a:t>
            </a:r>
          </a:p>
          <a:p>
            <a:pPr marL="0" indent="0" algn="ctr">
              <a:buNone/>
            </a:pPr>
            <a:r>
              <a:rPr lang="en-US" sz="4000" dirty="0"/>
              <a:t>Like, hospital sized companies</a:t>
            </a:r>
          </a:p>
        </p:txBody>
      </p:sp>
    </p:spTree>
    <p:extLst>
      <p:ext uri="{BB962C8B-B14F-4D97-AF65-F5344CB8AC3E}">
        <p14:creationId xmlns:p14="http://schemas.microsoft.com/office/powerpoint/2010/main" val="786025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it?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Managed finances</a:t>
            </a:r>
          </a:p>
          <a:p>
            <a:r>
              <a:rPr lang="en-US" dirty="0"/>
              <a:t>Control inventory</a:t>
            </a:r>
          </a:p>
          <a:p>
            <a:r>
              <a:rPr lang="en-US" dirty="0"/>
              <a:t>Managed and Pay employees</a:t>
            </a:r>
          </a:p>
          <a:p>
            <a:r>
              <a:rPr lang="en-US" dirty="0"/>
              <a:t>Administer benefits</a:t>
            </a:r>
          </a:p>
          <a:p>
            <a:r>
              <a:rPr lang="en-US" dirty="0"/>
              <a:t>Order products and manage vendors</a:t>
            </a:r>
          </a:p>
          <a:p>
            <a:r>
              <a:rPr lang="en-US" dirty="0"/>
              <a:t>Fulfill order and manage customers</a:t>
            </a:r>
          </a:p>
          <a:p>
            <a:r>
              <a:rPr lang="en-US" dirty="0"/>
              <a:t>Pay the bills and taxes</a:t>
            </a:r>
          </a:p>
          <a:p>
            <a:r>
              <a:rPr lang="en-US" dirty="0"/>
              <a:t>Get paid</a:t>
            </a:r>
          </a:p>
          <a:p>
            <a:r>
              <a:rPr lang="en-US" dirty="0"/>
              <a:t>Measure performance</a:t>
            </a:r>
          </a:p>
          <a:p>
            <a:r>
              <a:rPr lang="en-US" dirty="0"/>
              <a:t>Report on the overall health of the company</a:t>
            </a:r>
          </a:p>
          <a:p>
            <a:r>
              <a:rPr lang="en-US" dirty="0"/>
              <a:t>And much more</a:t>
            </a:r>
          </a:p>
        </p:txBody>
      </p:sp>
    </p:spTree>
    <p:extLst>
      <p:ext uri="{BB962C8B-B14F-4D97-AF65-F5344CB8AC3E}">
        <p14:creationId xmlns:p14="http://schemas.microsoft.com/office/powerpoint/2010/main" val="1512551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work?</a:t>
            </a:r>
          </a:p>
        </p:txBody>
      </p:sp>
      <p:pic>
        <p:nvPicPr>
          <p:cNvPr id="3074" name="Picture 2" descr="http://skyviewdev.com/wp-content/uploads/store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149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s.clipartpanda.com/company-clipart-aiqe4y7k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56007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photos.gograph.com/thumbs/CSP/CSP817/k81718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57600"/>
            <a:ext cx="248501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770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work?</a:t>
            </a:r>
          </a:p>
        </p:txBody>
      </p:sp>
      <p:pic>
        <p:nvPicPr>
          <p:cNvPr id="3080" name="Picture 8" descr="http://photos.gograph.com/thumbs/CSP/CSP817/k81718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00"/>
            <a:ext cx="248501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bravapos.com/cms/upload_pic/resize_135491477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5400" y="5067300"/>
            <a:ext cx="11811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nfullbloom.us/wp-content/uploads/2011/03/Blog-lars-lawso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1"/>
          <a:stretch/>
        </p:blipFill>
        <p:spPr bwMode="auto">
          <a:xfrm>
            <a:off x="5410200" y="1409700"/>
            <a:ext cx="2603501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globalspec.com/LawsonSoftware/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399" y="5915024"/>
            <a:ext cx="2924175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577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 Lawson S3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Financial Management</a:t>
            </a:r>
          </a:p>
          <a:p>
            <a:r>
              <a:rPr lang="en-US" sz="3600" dirty="0"/>
              <a:t>Human Capital Management</a:t>
            </a:r>
          </a:p>
          <a:p>
            <a:r>
              <a:rPr lang="en-US" sz="3600" dirty="0"/>
              <a:t>Supply Chain (Procurement)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570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ogalisTemplat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NogalisTemplate</Template>
  <TotalTime>1162</TotalTime>
  <Words>766</Words>
  <Application>Microsoft Office PowerPoint</Application>
  <PresentationFormat>On-screen Show (4:3)</PresentationFormat>
  <Paragraphs>188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Castellar</vt:lpstr>
      <vt:lpstr>Century Gothic</vt:lpstr>
      <vt:lpstr>Courier New</vt:lpstr>
      <vt:lpstr>Palatino Linotype</vt:lpstr>
      <vt:lpstr>NogalisTemplate</vt:lpstr>
      <vt:lpstr>Lawson S3 for beginners</vt:lpstr>
      <vt:lpstr>What is ERP?</vt:lpstr>
      <vt:lpstr>What is ERP?</vt:lpstr>
      <vt:lpstr>PowerPoint Presentation</vt:lpstr>
      <vt:lpstr>I like to think of it as…</vt:lpstr>
      <vt:lpstr>Why do we need it?</vt:lpstr>
      <vt:lpstr>How does it work?</vt:lpstr>
      <vt:lpstr>How does it work?</vt:lpstr>
      <vt:lpstr>Infor Lawson S3</vt:lpstr>
      <vt:lpstr>Financial Management</vt:lpstr>
      <vt:lpstr>Human Capital Management</vt:lpstr>
      <vt:lpstr>Supply Chain Management</vt:lpstr>
      <vt:lpstr>Who is involved?</vt:lpstr>
      <vt:lpstr>PowerPoint Presentation</vt:lpstr>
      <vt:lpstr>Who is involved?</vt:lpstr>
      <vt:lpstr>At your company</vt:lpstr>
      <vt:lpstr>Lawson</vt:lpstr>
      <vt:lpstr>Lawson</vt:lpstr>
      <vt:lpstr>In Reality</vt:lpstr>
      <vt:lpstr>Database Layer</vt:lpstr>
      <vt:lpstr>Application Technology Layer</vt:lpstr>
      <vt:lpstr>PowerPoint Presentation</vt:lpstr>
      <vt:lpstr>Presentation Layer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Logging in</vt:lpstr>
      <vt:lpstr>PowerPoint Presentation</vt:lpstr>
      <vt:lpstr>The Search Box</vt:lpstr>
      <vt:lpstr>Screen Functions</vt:lpstr>
      <vt:lpstr>Selects and Drills</vt:lpstr>
      <vt:lpstr>Selects and Drills</vt:lpstr>
      <vt:lpstr>Screen Numbers</vt:lpstr>
      <vt:lpstr>Finding Other Screens</vt:lpstr>
      <vt:lpstr>Other Components</vt:lpstr>
      <vt:lpstr>Other Components</vt:lpstr>
      <vt:lpstr>The Community</vt:lpstr>
      <vt:lpstr>PowerPoint Presentation</vt:lpstr>
      <vt:lpstr>Free Education</vt:lpstr>
      <vt:lpstr>Upcoming Events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Lawson Security</dc:title>
  <dc:creator>tan</dc:creator>
  <cp:lastModifiedBy>Tan Rezaei</cp:lastModifiedBy>
  <cp:revision>89</cp:revision>
  <dcterms:created xsi:type="dcterms:W3CDTF">2013-04-25T01:53:46Z</dcterms:created>
  <dcterms:modified xsi:type="dcterms:W3CDTF">2018-07-12T16:13:28Z</dcterms:modified>
</cp:coreProperties>
</file>