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2"/>
  </p:notesMasterIdLst>
  <p:sldIdLst>
    <p:sldId id="256" r:id="rId2"/>
    <p:sldId id="257" r:id="rId3"/>
    <p:sldId id="272" r:id="rId4"/>
    <p:sldId id="258" r:id="rId5"/>
    <p:sldId id="259" r:id="rId6"/>
    <p:sldId id="271" r:id="rId7"/>
    <p:sldId id="273" r:id="rId8"/>
    <p:sldId id="260" r:id="rId9"/>
    <p:sldId id="276" r:id="rId10"/>
    <p:sldId id="277" r:id="rId11"/>
    <p:sldId id="278" r:id="rId12"/>
    <p:sldId id="268" r:id="rId13"/>
    <p:sldId id="263" r:id="rId14"/>
    <p:sldId id="274" r:id="rId15"/>
    <p:sldId id="265" r:id="rId16"/>
    <p:sldId id="266" r:id="rId17"/>
    <p:sldId id="267" r:id="rId18"/>
    <p:sldId id="261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483"/>
    <a:srgbClr val="1D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916" autoAdjust="0"/>
  </p:normalViewPr>
  <p:slideViewPr>
    <p:cSldViewPr snapToGrid="0">
      <p:cViewPr varScale="1">
        <p:scale>
          <a:sx n="58" d="100"/>
          <a:sy n="58" d="100"/>
        </p:scale>
        <p:origin x="1603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702D6-D467-4E91-8D2E-9B572D689BA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6927-D4E8-49B6-AC18-EBAC17781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46927-D4E8-49B6-AC18-EBAC17781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7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clients have moved from Lawson to another ERP but still have to maintain their servers for audit, archive and historical purposes</a:t>
            </a:r>
          </a:p>
          <a:p>
            <a:r>
              <a:rPr lang="en-US" dirty="0"/>
              <a:t>In many cases, the Lawson application still houses all historical information and the new system only has a subset of that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46927-D4E8-49B6-AC18-EBAC17781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46927-D4E8-49B6-AC18-EBAC17781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7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46927-D4E8-49B6-AC18-EBAC17781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46927-D4E8-49B6-AC18-EBAC17781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46927-D4E8-49B6-AC18-EBAC177817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7BFF81C-1FCB-4DBA-8044-F1A0FCFD45A6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92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170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350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91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81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263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755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555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929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881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2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664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05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6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9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313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5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an@nogalis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are the Benefits of a Data Archive? | Unleashed">
            <a:extLst>
              <a:ext uri="{FF2B5EF4-FFF2-40B4-BE49-F238E27FC236}">
                <a16:creationId xmlns:a16="http://schemas.microsoft.com/office/drawing/2014/main" id="{891B2025-286E-4855-88FE-7E9B10DF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66725"/>
            <a:ext cx="80581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6465F-2073-4947-8D93-12FBB712E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70" y="3616741"/>
            <a:ext cx="3605530" cy="2043867"/>
          </a:xfrm>
        </p:spPr>
        <p:txBody>
          <a:bodyPr>
            <a:noAutofit/>
          </a:bodyPr>
          <a:lstStyle/>
          <a:p>
            <a:r>
              <a:rPr lang="en-US" sz="6600" b="1" dirty="0"/>
              <a:t>Lawson Data Archive Solution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939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19DC-BBEF-4230-B462-4698F19C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0055-3F2F-4AAA-A7DE-0ED5971D2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implemented Workday in 2020 with 2 years history</a:t>
            </a:r>
          </a:p>
          <a:p>
            <a:r>
              <a:rPr lang="en-US" dirty="0"/>
              <a:t>Legacy Lawson version: 10.x (HR/PR)</a:t>
            </a:r>
          </a:p>
          <a:p>
            <a:r>
              <a:rPr lang="en-US" dirty="0"/>
              <a:t>Archived Data: 1.75TB</a:t>
            </a:r>
          </a:p>
          <a:p>
            <a:r>
              <a:rPr lang="en-US" dirty="0"/>
              <a:t>Project duration </a:t>
            </a:r>
          </a:p>
          <a:p>
            <a:pPr lvl="1"/>
            <a:r>
              <a:rPr lang="en-US" dirty="0"/>
              <a:t>Data Migration and validation 3 weeks</a:t>
            </a:r>
          </a:p>
          <a:p>
            <a:pPr lvl="1"/>
            <a:r>
              <a:rPr lang="en-US" dirty="0"/>
              <a:t>Rollout and testing 3 weeks</a:t>
            </a:r>
          </a:p>
          <a:p>
            <a:pPr lvl="1"/>
            <a:r>
              <a:rPr lang="en-US" dirty="0"/>
              <a:t>Customizations: None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3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9076-1993-45BF-B10C-48C56435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Project Outline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755139-591F-4596-BF8A-E2D4B3F69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10849"/>
              </p:ext>
            </p:extLst>
          </p:nvPr>
        </p:nvGraphicFramePr>
        <p:xfrm>
          <a:off x="1514475" y="3105784"/>
          <a:ext cx="9010650" cy="2266314"/>
        </p:xfrm>
        <a:graphic>
          <a:graphicData uri="http://schemas.openxmlformats.org/drawingml/2006/table">
            <a:tbl>
              <a:tblPr/>
              <a:tblGrid>
                <a:gridCol w="3846338">
                  <a:extLst>
                    <a:ext uri="{9D8B030D-6E8A-4147-A177-3AD203B41FA5}">
                      <a16:colId xmlns:a16="http://schemas.microsoft.com/office/drawing/2014/main" val="3814955977"/>
                    </a:ext>
                  </a:extLst>
                </a:gridCol>
                <a:gridCol w="645539">
                  <a:extLst>
                    <a:ext uri="{9D8B030D-6E8A-4147-A177-3AD203B41FA5}">
                      <a16:colId xmlns:a16="http://schemas.microsoft.com/office/drawing/2014/main" val="2536047720"/>
                    </a:ext>
                  </a:extLst>
                </a:gridCol>
                <a:gridCol w="645539">
                  <a:extLst>
                    <a:ext uri="{9D8B030D-6E8A-4147-A177-3AD203B41FA5}">
                      <a16:colId xmlns:a16="http://schemas.microsoft.com/office/drawing/2014/main" val="2400354627"/>
                    </a:ext>
                  </a:extLst>
                </a:gridCol>
                <a:gridCol w="645539">
                  <a:extLst>
                    <a:ext uri="{9D8B030D-6E8A-4147-A177-3AD203B41FA5}">
                      <a16:colId xmlns:a16="http://schemas.microsoft.com/office/drawing/2014/main" val="2831361362"/>
                    </a:ext>
                  </a:extLst>
                </a:gridCol>
                <a:gridCol w="645539">
                  <a:extLst>
                    <a:ext uri="{9D8B030D-6E8A-4147-A177-3AD203B41FA5}">
                      <a16:colId xmlns:a16="http://schemas.microsoft.com/office/drawing/2014/main" val="3420252139"/>
                    </a:ext>
                  </a:extLst>
                </a:gridCol>
                <a:gridCol w="645539">
                  <a:extLst>
                    <a:ext uri="{9D8B030D-6E8A-4147-A177-3AD203B41FA5}">
                      <a16:colId xmlns:a16="http://schemas.microsoft.com/office/drawing/2014/main" val="889725142"/>
                    </a:ext>
                  </a:extLst>
                </a:gridCol>
                <a:gridCol w="645539">
                  <a:extLst>
                    <a:ext uri="{9D8B030D-6E8A-4147-A177-3AD203B41FA5}">
                      <a16:colId xmlns:a16="http://schemas.microsoft.com/office/drawing/2014/main" val="426646832"/>
                    </a:ext>
                  </a:extLst>
                </a:gridCol>
                <a:gridCol w="645539">
                  <a:extLst>
                    <a:ext uri="{9D8B030D-6E8A-4147-A177-3AD203B41FA5}">
                      <a16:colId xmlns:a16="http://schemas.microsoft.com/office/drawing/2014/main" val="1696639617"/>
                    </a:ext>
                  </a:extLst>
                </a:gridCol>
                <a:gridCol w="645539">
                  <a:extLst>
                    <a:ext uri="{9D8B030D-6E8A-4147-A177-3AD203B41FA5}">
                      <a16:colId xmlns:a16="http://schemas.microsoft.com/office/drawing/2014/main" val="3216168575"/>
                    </a:ext>
                  </a:extLst>
                </a:gridCol>
              </a:tblGrid>
              <a:tr h="37771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826621"/>
                  </a:ext>
                </a:extLst>
              </a:tr>
              <a:tr h="37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Requirements and Planning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77996"/>
                  </a:ext>
                </a:extLst>
              </a:tr>
              <a:tr h="37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Move and Validation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276806"/>
                  </a:ext>
                </a:extLst>
              </a:tr>
              <a:tr h="37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Deployment and configuration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39885"/>
                  </a:ext>
                </a:extLst>
              </a:tr>
              <a:tr h="37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and Rollout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93821"/>
                  </a:ext>
                </a:extLst>
              </a:tr>
              <a:tr h="37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 and Exit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4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5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8F6F-BA73-4F9F-88BC-B6CDBF21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035" y="2592566"/>
            <a:ext cx="8596668" cy="1826581"/>
          </a:xfrm>
        </p:spPr>
        <p:txBody>
          <a:bodyPr/>
          <a:lstStyle/>
          <a:p>
            <a:r>
              <a:rPr lang="en-US" dirty="0"/>
              <a:t>The Nogalis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FDE8D-6336-44EC-ACCC-01132D83A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96" y="2689842"/>
            <a:ext cx="6498077" cy="19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3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DAE43306-22B7-4DE9-8EB2-60EEAB3AB1AF}"/>
              </a:ext>
            </a:extLst>
          </p:cNvPr>
          <p:cNvSpPr/>
          <p:nvPr/>
        </p:nvSpPr>
        <p:spPr>
          <a:xfrm>
            <a:off x="1611997" y="3232849"/>
            <a:ext cx="2164673" cy="1745869"/>
          </a:xfrm>
          <a:prstGeom prst="flowChartMagneticDisk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Lawson Legacy</a:t>
            </a:r>
          </a:p>
          <a:p>
            <a:pPr algn="ctr"/>
            <a:r>
              <a:rPr lang="en-US" sz="1400" dirty="0"/>
              <a:t>(Oracle, MSSQL, DB2</a:t>
            </a:r>
            <a:r>
              <a:rPr lang="en-US" dirty="0"/>
              <a:t>)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A7B90B39-C1C8-4E54-B12B-FA3DFAD664EB}"/>
              </a:ext>
            </a:extLst>
          </p:cNvPr>
          <p:cNvSpPr/>
          <p:nvPr/>
        </p:nvSpPr>
        <p:spPr>
          <a:xfrm>
            <a:off x="8282971" y="3232849"/>
            <a:ext cx="2164673" cy="1745869"/>
          </a:xfrm>
          <a:prstGeom prst="flowChartMagneticDisk">
            <a:avLst/>
          </a:prstGeom>
          <a:solidFill>
            <a:srgbClr val="1D5A87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 DB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4BC9A5-0063-422F-9836-148794011A2A}"/>
              </a:ext>
            </a:extLst>
          </p:cNvPr>
          <p:cNvCxnSpPr>
            <a:stCxn id="4" idx="4"/>
            <a:endCxn id="5" idx="2"/>
          </p:cNvCxnSpPr>
          <p:nvPr/>
        </p:nvCxnSpPr>
        <p:spPr>
          <a:xfrm>
            <a:off x="3776670" y="4105784"/>
            <a:ext cx="4506301" cy="0"/>
          </a:xfrm>
          <a:prstGeom prst="straightConnector1">
            <a:avLst/>
          </a:prstGeom>
          <a:ln>
            <a:solidFill>
              <a:srgbClr val="1D5A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20C134-863D-4CFD-9338-F759ADB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1 - Migrate the database to the client’s cloud (AWS or similar)</a:t>
            </a:r>
            <a:br>
              <a:rPr lang="en-US" dirty="0"/>
            </a:br>
            <a:endParaRPr lang="en-US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C438DB6-AB6A-4187-B28B-920D30D71E89}"/>
              </a:ext>
            </a:extLst>
          </p:cNvPr>
          <p:cNvSpPr/>
          <p:nvPr/>
        </p:nvSpPr>
        <p:spPr>
          <a:xfrm>
            <a:off x="4086720" y="3802299"/>
            <a:ext cx="3886200" cy="606968"/>
          </a:xfrm>
          <a:prstGeom prst="homePlate">
            <a:avLst/>
          </a:prstGeom>
          <a:solidFill>
            <a:srgbClr val="1D5A87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Migration Service</a:t>
            </a:r>
          </a:p>
        </p:txBody>
      </p:sp>
    </p:spTree>
    <p:extLst>
      <p:ext uri="{BB962C8B-B14F-4D97-AF65-F5344CB8AC3E}">
        <p14:creationId xmlns:p14="http://schemas.microsoft.com/office/powerpoint/2010/main" val="242286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abase Validation Services">
            <a:extLst>
              <a:ext uri="{FF2B5EF4-FFF2-40B4-BE49-F238E27FC236}">
                <a16:creationId xmlns:a16="http://schemas.microsoft.com/office/drawing/2014/main" id="{3E0DA431-5228-4075-BC1C-F93B593F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4"/>
            <a:ext cx="12192000" cy="38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tabase Validation Services">
            <a:extLst>
              <a:ext uri="{FF2B5EF4-FFF2-40B4-BE49-F238E27FC236}">
                <a16:creationId xmlns:a16="http://schemas.microsoft.com/office/drawing/2014/main" id="{7B270617-8DBF-4185-9CD7-E08A6797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190625"/>
            <a:ext cx="10267950" cy="38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577D4-47D4-4651-B305-B7067427418C}"/>
              </a:ext>
            </a:extLst>
          </p:cNvPr>
          <p:cNvSpPr txBox="1"/>
          <p:nvPr/>
        </p:nvSpPr>
        <p:spPr>
          <a:xfrm>
            <a:off x="4295667" y="1343025"/>
            <a:ext cx="3724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Multi-dimensional Validation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BDBD1-D613-4D7F-8495-4DD77FB34CC5}"/>
              </a:ext>
            </a:extLst>
          </p:cNvPr>
          <p:cNvSpPr txBox="1"/>
          <p:nvPr/>
        </p:nvSpPr>
        <p:spPr>
          <a:xfrm>
            <a:off x="219075" y="5143500"/>
            <a:ext cx="3722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1M+ Dimensions of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Audit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output comparisons</a:t>
            </a:r>
          </a:p>
        </p:txBody>
      </p:sp>
    </p:spTree>
    <p:extLst>
      <p:ext uri="{BB962C8B-B14F-4D97-AF65-F5344CB8AC3E}">
        <p14:creationId xmlns:p14="http://schemas.microsoft.com/office/powerpoint/2010/main" val="5195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C3BFE5D7-7C9F-492D-8C9D-BC12D302BF35}"/>
              </a:ext>
            </a:extLst>
          </p:cNvPr>
          <p:cNvSpPr/>
          <p:nvPr/>
        </p:nvSpPr>
        <p:spPr>
          <a:xfrm>
            <a:off x="2045494" y="3279647"/>
            <a:ext cx="2228295" cy="1687758"/>
          </a:xfrm>
          <a:prstGeom prst="flowChartMagneticDisk">
            <a:avLst/>
          </a:prstGeom>
          <a:solidFill>
            <a:srgbClr val="1D5A87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 DB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7BB91-AA50-4518-A28A-F2C46E91017A}"/>
              </a:ext>
            </a:extLst>
          </p:cNvPr>
          <p:cNvSpPr/>
          <p:nvPr/>
        </p:nvSpPr>
        <p:spPr>
          <a:xfrm>
            <a:off x="6603447" y="3378590"/>
            <a:ext cx="3547754" cy="1701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AWS Serverless Solution Stack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809F87-B91D-4D28-A9E0-E65BB0F4AD46}"/>
              </a:ext>
            </a:extLst>
          </p:cNvPr>
          <p:cNvGrpSpPr/>
          <p:nvPr/>
        </p:nvGrpSpPr>
        <p:grpSpPr>
          <a:xfrm>
            <a:off x="6698561" y="4417883"/>
            <a:ext cx="3357525" cy="549522"/>
            <a:chOff x="5338357" y="5802290"/>
            <a:chExt cx="2240126" cy="343066"/>
          </a:xfrm>
        </p:grpSpPr>
        <p:pic>
          <p:nvPicPr>
            <p:cNvPr id="13" name="Graphic 7">
              <a:extLst>
                <a:ext uri="{FF2B5EF4-FFF2-40B4-BE49-F238E27FC236}">
                  <a16:creationId xmlns:a16="http://schemas.microsoft.com/office/drawing/2014/main" id="{FC68273B-7D5D-4374-B18F-FB8D02E7D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259" y="5802290"/>
              <a:ext cx="327985" cy="32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phic 19">
              <a:extLst>
                <a:ext uri="{FF2B5EF4-FFF2-40B4-BE49-F238E27FC236}">
                  <a16:creationId xmlns:a16="http://schemas.microsoft.com/office/drawing/2014/main" id="{C4A6C4A0-6C05-432E-BAD2-AF464B9F0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357" y="5814873"/>
              <a:ext cx="321597" cy="32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A9883FF7-EEE2-4F9A-936A-8E967E7EA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991" y="5808678"/>
              <a:ext cx="321597" cy="32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Graphic 17">
              <a:extLst>
                <a:ext uri="{FF2B5EF4-FFF2-40B4-BE49-F238E27FC236}">
                  <a16:creationId xmlns:a16="http://schemas.microsoft.com/office/drawing/2014/main" id="{5F3DD0A7-87B8-4FAB-9B81-51698C0C0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095625" y="5808678"/>
              <a:ext cx="321597" cy="32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phic 37">
              <a:extLst>
                <a:ext uri="{FF2B5EF4-FFF2-40B4-BE49-F238E27FC236}">
                  <a16:creationId xmlns:a16="http://schemas.microsoft.com/office/drawing/2014/main" id="{880EA6F5-202A-4463-8BD5-707E44328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281" y="5808677"/>
              <a:ext cx="334180" cy="33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phic 63">
              <a:extLst>
                <a:ext uri="{FF2B5EF4-FFF2-40B4-BE49-F238E27FC236}">
                  <a16:creationId xmlns:a16="http://schemas.microsoft.com/office/drawing/2014/main" id="{DC6F9AF4-9E59-46C8-AAD9-3350C16FB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303" y="5811176"/>
              <a:ext cx="334180" cy="33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3DB61B-B7E9-43B5-9851-D86BE00FD39C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4273789" y="4123526"/>
            <a:ext cx="21701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4A3BAC-5E2A-496A-8CD5-032687CE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2 - Implement our serverless solution in the client’s AWS cloud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5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77BB91-AA50-4518-A28A-F2C46E91017A}"/>
              </a:ext>
            </a:extLst>
          </p:cNvPr>
          <p:cNvSpPr/>
          <p:nvPr/>
        </p:nvSpPr>
        <p:spPr>
          <a:xfrm>
            <a:off x="6832123" y="3368445"/>
            <a:ext cx="3547754" cy="1701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AWS Serverless Solution Stack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809F87-B91D-4D28-A9E0-E65BB0F4AD46}"/>
              </a:ext>
            </a:extLst>
          </p:cNvPr>
          <p:cNvGrpSpPr/>
          <p:nvPr/>
        </p:nvGrpSpPr>
        <p:grpSpPr>
          <a:xfrm>
            <a:off x="6960379" y="4425216"/>
            <a:ext cx="3357525" cy="549522"/>
            <a:chOff x="5338357" y="5802290"/>
            <a:chExt cx="2240126" cy="343066"/>
          </a:xfrm>
        </p:grpSpPr>
        <p:pic>
          <p:nvPicPr>
            <p:cNvPr id="13" name="Graphic 7">
              <a:extLst>
                <a:ext uri="{FF2B5EF4-FFF2-40B4-BE49-F238E27FC236}">
                  <a16:creationId xmlns:a16="http://schemas.microsoft.com/office/drawing/2014/main" id="{FC68273B-7D5D-4374-B18F-FB8D02E7D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259" y="5802290"/>
              <a:ext cx="327985" cy="32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phic 19">
              <a:extLst>
                <a:ext uri="{FF2B5EF4-FFF2-40B4-BE49-F238E27FC236}">
                  <a16:creationId xmlns:a16="http://schemas.microsoft.com/office/drawing/2014/main" id="{C4A6C4A0-6C05-432E-BAD2-AF464B9F0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357" y="5814873"/>
              <a:ext cx="321597" cy="32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phic 6">
              <a:extLst>
                <a:ext uri="{FF2B5EF4-FFF2-40B4-BE49-F238E27FC236}">
                  <a16:creationId xmlns:a16="http://schemas.microsoft.com/office/drawing/2014/main" id="{A9883FF7-EEE2-4F9A-936A-8E967E7EA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991" y="5808678"/>
              <a:ext cx="321597" cy="32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Graphic 17">
              <a:extLst>
                <a:ext uri="{FF2B5EF4-FFF2-40B4-BE49-F238E27FC236}">
                  <a16:creationId xmlns:a16="http://schemas.microsoft.com/office/drawing/2014/main" id="{5F3DD0A7-87B8-4FAB-9B81-51698C0C0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095625" y="5808678"/>
              <a:ext cx="321597" cy="32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phic 37">
              <a:extLst>
                <a:ext uri="{FF2B5EF4-FFF2-40B4-BE49-F238E27FC236}">
                  <a16:creationId xmlns:a16="http://schemas.microsoft.com/office/drawing/2014/main" id="{880EA6F5-202A-4463-8BD5-707E44328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281" y="5808677"/>
              <a:ext cx="334180" cy="33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phic 63">
              <a:extLst>
                <a:ext uri="{FF2B5EF4-FFF2-40B4-BE49-F238E27FC236}">
                  <a16:creationId xmlns:a16="http://schemas.microsoft.com/office/drawing/2014/main" id="{DC6F9AF4-9E59-46C8-AAD9-3350C16FB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303" y="5811176"/>
              <a:ext cx="334180" cy="33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" descr="Trusona Introduces additional Multi-factor authentication options to Microsoft  Azure Active Directory conditional access engine — Trusona">
            <a:extLst>
              <a:ext uri="{FF2B5EF4-FFF2-40B4-BE49-F238E27FC236}">
                <a16:creationId xmlns:a16="http://schemas.microsoft.com/office/drawing/2014/main" id="{69372FB9-E2CA-42DF-A054-5B8B95F86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93" y="3235374"/>
            <a:ext cx="2210540" cy="23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18">
            <a:extLst>
              <a:ext uri="{FF2B5EF4-FFF2-40B4-BE49-F238E27FC236}">
                <a16:creationId xmlns:a16="http://schemas.microsoft.com/office/drawing/2014/main" id="{1BA8AE13-DE34-4F3B-A217-CD631FD0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78" y="3298509"/>
            <a:ext cx="1073441" cy="107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5">
            <a:extLst>
              <a:ext uri="{FF2B5EF4-FFF2-40B4-BE49-F238E27FC236}">
                <a16:creationId xmlns:a16="http://schemas.microsoft.com/office/drawing/2014/main" id="{B6875BA2-6741-45C4-B0AF-4BCE8DD9B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240" y="4371950"/>
            <a:ext cx="24478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 Integration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B95A25-2C47-46DE-9356-F352E528C721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84060" y="3835230"/>
            <a:ext cx="889918" cy="35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938256-86A2-49BD-BC7F-ACDE92106959}"/>
              </a:ext>
            </a:extLst>
          </p:cNvPr>
          <p:cNvCxnSpPr>
            <a:cxnSpLocks/>
          </p:cNvCxnSpPr>
          <p:nvPr/>
        </p:nvCxnSpPr>
        <p:spPr>
          <a:xfrm>
            <a:off x="6047419" y="3674126"/>
            <a:ext cx="641945" cy="36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9563AC7-31C0-4C34-AE54-C47C4FDA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3 - Integrate the solution with your Active Directory for user access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8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A64738-AD3A-488E-A4C8-FF6F9262C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219" y="2326892"/>
            <a:ext cx="9063561" cy="4507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BFE1F0-808C-46B5-B4A7-5999B472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4 - Provide data access to users as needed by module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0636-1CAE-4E96-9D90-9395D260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Hosting Costs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60EAF-9EFC-4C9E-8E1D-BFCB7104B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1685925"/>
            <a:ext cx="37242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7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0636-1CAE-4E96-9D90-9395D260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Module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6238860-849D-4202-B5D6-020F3D049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658062"/>
              </p:ext>
            </p:extLst>
          </p:nvPr>
        </p:nvGraphicFramePr>
        <p:xfrm>
          <a:off x="2463219" y="2869632"/>
          <a:ext cx="7265562" cy="148336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650930">
                  <a:extLst>
                    <a:ext uri="{9D8B030D-6E8A-4147-A177-3AD203B41FA5}">
                      <a16:colId xmlns:a16="http://schemas.microsoft.com/office/drawing/2014/main" val="4163420547"/>
                    </a:ext>
                  </a:extLst>
                </a:gridCol>
                <a:gridCol w="5614632">
                  <a:extLst>
                    <a:ext uri="{9D8B030D-6E8A-4147-A177-3AD203B41FA5}">
                      <a16:colId xmlns:a16="http://schemas.microsoft.com/office/drawing/2014/main" val="262027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Module</a:t>
                      </a:r>
                    </a:p>
                  </a:txBody>
                  <a:tcPr>
                    <a:solidFill>
                      <a:srgbClr val="1D5A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Components</a:t>
                      </a:r>
                    </a:p>
                  </a:txBody>
                  <a:tcPr>
                    <a:solidFill>
                      <a:srgbClr val="1D5A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75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GL, AP, AC, AM, 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1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HR, BN, AP and 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55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PO, RQ, 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42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F42884-6CD0-4AF8-BE44-0D2BC3793E6B}"/>
              </a:ext>
            </a:extLst>
          </p:cNvPr>
          <p:cNvSpPr txBox="1"/>
          <p:nvPr/>
        </p:nvSpPr>
        <p:spPr>
          <a:xfrm>
            <a:off x="2463219" y="4829175"/>
            <a:ext cx="32367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Optional features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Anonymized data in TEST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Static file storage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Audit logging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retention policy</a:t>
            </a:r>
          </a:p>
        </p:txBody>
      </p:sp>
    </p:spTree>
    <p:extLst>
      <p:ext uri="{BB962C8B-B14F-4D97-AF65-F5344CB8AC3E}">
        <p14:creationId xmlns:p14="http://schemas.microsoft.com/office/powerpoint/2010/main" val="290752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9763-F953-4A1F-AFED-3B1AB172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Scenarios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F2B3FE-46B3-4C58-9811-F629297EC5E6}"/>
              </a:ext>
            </a:extLst>
          </p:cNvPr>
          <p:cNvSpPr/>
          <p:nvPr/>
        </p:nvSpPr>
        <p:spPr>
          <a:xfrm>
            <a:off x="2252255" y="4951380"/>
            <a:ext cx="2051932" cy="1731522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Upgrading to </a:t>
            </a:r>
            <a:r>
              <a:rPr lang="en-US" sz="2000" dirty="0" err="1"/>
              <a:t>CloudSuite</a:t>
            </a:r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A30BC8-C4E0-4C9C-B5C7-E762B24DE21D}"/>
              </a:ext>
            </a:extLst>
          </p:cNvPr>
          <p:cNvSpPr/>
          <p:nvPr/>
        </p:nvSpPr>
        <p:spPr>
          <a:xfrm>
            <a:off x="5070034" y="4938409"/>
            <a:ext cx="2051932" cy="1731522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Migrating to Workday or Oracle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3B1ADA-DADF-4247-8EA3-D1CBA5663CEE}"/>
              </a:ext>
            </a:extLst>
          </p:cNvPr>
          <p:cNvSpPr/>
          <p:nvPr/>
        </p:nvSpPr>
        <p:spPr>
          <a:xfrm>
            <a:off x="7887813" y="4951379"/>
            <a:ext cx="2051932" cy="1731522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Merger or Acquisition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25A9DA-44B5-4213-97EC-5D78F8CB720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096000" y="4081743"/>
            <a:ext cx="0" cy="85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93329FE-2C4F-4E9C-96A2-503552E7F031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4252293" y="3107672"/>
            <a:ext cx="869637" cy="28177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C897E39-83FA-4A65-A1B2-CC07FE0A7AF6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7070071" y="3107671"/>
            <a:ext cx="869636" cy="28177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CF9A5B80-84A6-4E71-B5AA-5CA0FF428CF1}"/>
              </a:ext>
            </a:extLst>
          </p:cNvPr>
          <p:cNvSpPr/>
          <p:nvPr/>
        </p:nvSpPr>
        <p:spPr>
          <a:xfrm>
            <a:off x="5163103" y="2687445"/>
            <a:ext cx="1865790" cy="1381328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AFECFCF-5BF3-4111-A5AC-CDB2C53CE839}"/>
              </a:ext>
            </a:extLst>
          </p:cNvPr>
          <p:cNvSpPr/>
          <p:nvPr/>
        </p:nvSpPr>
        <p:spPr>
          <a:xfrm>
            <a:off x="5163102" y="2537298"/>
            <a:ext cx="1865791" cy="807395"/>
          </a:xfrm>
          <a:prstGeom prst="flowChartMagneticDisk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Lawson Data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B429AC-45D0-449C-8BEC-2CD2BBDC3B51}"/>
              </a:ext>
            </a:extLst>
          </p:cNvPr>
          <p:cNvCxnSpPr/>
          <p:nvPr/>
        </p:nvCxnSpPr>
        <p:spPr>
          <a:xfrm>
            <a:off x="7140099" y="2687445"/>
            <a:ext cx="0" cy="1177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98231-FFBB-4944-86C9-ACA179263B3C}"/>
              </a:ext>
            </a:extLst>
          </p:cNvPr>
          <p:cNvCxnSpPr/>
          <p:nvPr/>
        </p:nvCxnSpPr>
        <p:spPr>
          <a:xfrm>
            <a:off x="7140099" y="2687445"/>
            <a:ext cx="182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CA4DA-EBF3-443C-9C41-67685C5B7688}"/>
              </a:ext>
            </a:extLst>
          </p:cNvPr>
          <p:cNvCxnSpPr/>
          <p:nvPr/>
        </p:nvCxnSpPr>
        <p:spPr>
          <a:xfrm>
            <a:off x="7140099" y="3223385"/>
            <a:ext cx="182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56FE5F-9083-462B-B701-F1BA6EC2E3D6}"/>
              </a:ext>
            </a:extLst>
          </p:cNvPr>
          <p:cNvCxnSpPr/>
          <p:nvPr/>
        </p:nvCxnSpPr>
        <p:spPr>
          <a:xfrm>
            <a:off x="7140099" y="3870491"/>
            <a:ext cx="182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246360-D641-4D9C-B88D-8C20E0860831}"/>
              </a:ext>
            </a:extLst>
          </p:cNvPr>
          <p:cNvSpPr txBox="1"/>
          <p:nvPr/>
        </p:nvSpPr>
        <p:spPr>
          <a:xfrm>
            <a:off x="7140099" y="277074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A361BA-749D-46B0-B206-349C9E284E29}"/>
              </a:ext>
            </a:extLst>
          </p:cNvPr>
          <p:cNvSpPr txBox="1"/>
          <p:nvPr/>
        </p:nvSpPr>
        <p:spPr>
          <a:xfrm>
            <a:off x="7140099" y="33521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0DDFCD-F554-4CCC-845C-729FC15AE670}"/>
              </a:ext>
            </a:extLst>
          </p:cNvPr>
          <p:cNvSpPr/>
          <p:nvPr/>
        </p:nvSpPr>
        <p:spPr>
          <a:xfrm>
            <a:off x="9125274" y="2909942"/>
            <a:ext cx="903016" cy="8695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AD833962-BCDA-4192-A002-4D3EC753BAF1}"/>
              </a:ext>
            </a:extLst>
          </p:cNvPr>
          <p:cNvCxnSpPr>
            <a:cxnSpLocks/>
            <a:endCxn id="26" idx="0"/>
          </p:cNvCxnSpPr>
          <p:nvPr/>
        </p:nvCxnSpPr>
        <p:spPr>
          <a:xfrm flipV="1">
            <a:off x="7806889" y="2909942"/>
            <a:ext cx="1769893" cy="111775"/>
          </a:xfrm>
          <a:prstGeom prst="curvedConnector4">
            <a:avLst>
              <a:gd name="adj1" fmla="val 44290"/>
              <a:gd name="adj2" fmla="val 738344"/>
            </a:avLst>
          </a:prstGeom>
          <a:ln w="412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01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0636-1CAE-4E96-9D90-9395D260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Q/A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F1DF2-DB44-466B-A8DF-C137C11D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Tan Rezaei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tan@nogalis.com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949-285-2349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www.Nogalis.com</a:t>
            </a:r>
          </a:p>
        </p:txBody>
      </p:sp>
    </p:spTree>
    <p:extLst>
      <p:ext uri="{BB962C8B-B14F-4D97-AF65-F5344CB8AC3E}">
        <p14:creationId xmlns:p14="http://schemas.microsoft.com/office/powerpoint/2010/main" val="76873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40A2-1C70-4D94-A776-B68116E3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C77A-C47D-4A94-AAEC-8FA4F2E5E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Keep Lawson running</a:t>
            </a:r>
          </a:p>
          <a:p>
            <a:r>
              <a:rPr lang="en-US" sz="2400" dirty="0"/>
              <a:t>Data Lake</a:t>
            </a:r>
          </a:p>
          <a:p>
            <a:r>
              <a:rPr lang="en-US" sz="2400" dirty="0"/>
              <a:t>Static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9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8ED6-EE7E-401B-AD73-6AF620A1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Risks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59EDCC-D738-4D62-8A5A-E76A5C454074}"/>
              </a:ext>
            </a:extLst>
          </p:cNvPr>
          <p:cNvSpPr/>
          <p:nvPr/>
        </p:nvSpPr>
        <p:spPr>
          <a:xfrm>
            <a:off x="499317" y="3429000"/>
            <a:ext cx="2499360" cy="1877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Compliance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600EF968-81F0-4B4F-8E76-5AF174DE0B92}"/>
              </a:ext>
            </a:extLst>
          </p:cNvPr>
          <p:cNvSpPr/>
          <p:nvPr/>
        </p:nvSpPr>
        <p:spPr>
          <a:xfrm>
            <a:off x="499317" y="3429000"/>
            <a:ext cx="2499360" cy="463296"/>
          </a:xfrm>
          <a:prstGeom prst="round2SameRect">
            <a:avLst>
              <a:gd name="adj1" fmla="val 21496"/>
              <a:gd name="adj2" fmla="val 0"/>
            </a:avLst>
          </a:prstGeom>
          <a:solidFill>
            <a:srgbClr val="1A54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DA9991-A18F-4089-B49F-D3BC6D1DA95E}"/>
              </a:ext>
            </a:extLst>
          </p:cNvPr>
          <p:cNvSpPr/>
          <p:nvPr/>
        </p:nvSpPr>
        <p:spPr>
          <a:xfrm>
            <a:off x="3443687" y="3429000"/>
            <a:ext cx="2499360" cy="1877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4DD9037E-DD11-4447-8234-8D665E310010}"/>
              </a:ext>
            </a:extLst>
          </p:cNvPr>
          <p:cNvSpPr/>
          <p:nvPr/>
        </p:nvSpPr>
        <p:spPr>
          <a:xfrm>
            <a:off x="3443687" y="3429000"/>
            <a:ext cx="2499360" cy="463296"/>
          </a:xfrm>
          <a:prstGeom prst="round2SameRect">
            <a:avLst>
              <a:gd name="adj1" fmla="val 21496"/>
              <a:gd name="adj2" fmla="val 0"/>
            </a:avLst>
          </a:prstGeom>
          <a:solidFill>
            <a:srgbClr val="1A54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7D4CA4-1592-42AD-A40F-CC027F492643}"/>
              </a:ext>
            </a:extLst>
          </p:cNvPr>
          <p:cNvSpPr/>
          <p:nvPr/>
        </p:nvSpPr>
        <p:spPr>
          <a:xfrm>
            <a:off x="6388057" y="3429000"/>
            <a:ext cx="2499360" cy="1877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Maintenance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Accessibility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C73FAED0-0233-4862-A596-E190AB0E70F7}"/>
              </a:ext>
            </a:extLst>
          </p:cNvPr>
          <p:cNvSpPr/>
          <p:nvPr/>
        </p:nvSpPr>
        <p:spPr>
          <a:xfrm>
            <a:off x="6388057" y="3429000"/>
            <a:ext cx="2499360" cy="463296"/>
          </a:xfrm>
          <a:prstGeom prst="round2SameRect">
            <a:avLst>
              <a:gd name="adj1" fmla="val 21496"/>
              <a:gd name="adj2" fmla="val 0"/>
            </a:avLst>
          </a:prstGeom>
          <a:solidFill>
            <a:srgbClr val="1A54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94BD49-06A9-430F-8BDA-5C569AD82BA7}"/>
              </a:ext>
            </a:extLst>
          </p:cNvPr>
          <p:cNvSpPr/>
          <p:nvPr/>
        </p:nvSpPr>
        <p:spPr>
          <a:xfrm>
            <a:off x="9332427" y="3422904"/>
            <a:ext cx="2499360" cy="18775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Audit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E1951B95-72EB-47EC-95E8-6F265BCC4376}"/>
              </a:ext>
            </a:extLst>
          </p:cNvPr>
          <p:cNvSpPr/>
          <p:nvPr/>
        </p:nvSpPr>
        <p:spPr>
          <a:xfrm>
            <a:off x="9332427" y="3422904"/>
            <a:ext cx="2499360" cy="463296"/>
          </a:xfrm>
          <a:prstGeom prst="round2SameRect">
            <a:avLst>
              <a:gd name="adj1" fmla="val 21496"/>
              <a:gd name="adj2" fmla="val 0"/>
            </a:avLst>
          </a:prstGeom>
          <a:solidFill>
            <a:srgbClr val="1A54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5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72CA-93BB-4664-B481-44AD648C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F9B5F-32B4-4492-8E68-A0D71B6A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Hardware maintenance, real estate, and energy costs</a:t>
            </a:r>
          </a:p>
          <a:p>
            <a:r>
              <a:rPr lang="en-US" sz="2400" dirty="0"/>
              <a:t>Backup, storage, Disaster recovery, monitoring</a:t>
            </a:r>
          </a:p>
          <a:p>
            <a:r>
              <a:rPr lang="en-US" sz="2400" dirty="0"/>
              <a:t>Internal upkeep costs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 support costs</a:t>
            </a:r>
          </a:p>
          <a:p>
            <a:r>
              <a:rPr lang="en-US" sz="2400" dirty="0"/>
              <a:t>Software and OS licenses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1D4154-B7D7-42B4-A33E-A2B52CF5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71" y="3525982"/>
            <a:ext cx="5678174" cy="31935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67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35730-9899-4CD1-BF3D-5B17F166E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46" y="0"/>
            <a:ext cx="3685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72CA-93BB-4664-B481-44AD648C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F9B5F-32B4-4492-8E68-A0D71B6A0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Query complexity and performance</a:t>
            </a:r>
          </a:p>
          <a:p>
            <a:r>
              <a:rPr lang="en-US" sz="2400" dirty="0"/>
              <a:t>Accessibility and lack of audit</a:t>
            </a:r>
          </a:p>
          <a:p>
            <a:r>
              <a:rPr lang="en-US" sz="2400" dirty="0"/>
              <a:t>Internal upkeep costs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 support costs</a:t>
            </a:r>
          </a:p>
          <a:p>
            <a:r>
              <a:rPr lang="en-US" sz="2400" dirty="0"/>
              <a:t>Software and OS licenses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1D4154-B7D7-42B4-A33E-A2B52CF5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71" y="3525982"/>
            <a:ext cx="5678174" cy="31935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3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D2B6-FC66-4F40-8663-6C0358B1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B2CD-820F-46E9-A384-C031B2816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clearly defined and complete data migration to the cloud</a:t>
            </a:r>
          </a:p>
          <a:p>
            <a:r>
              <a:rPr lang="en-US" sz="2800" dirty="0"/>
              <a:t>A simple, easy to query user interface to your data that can be given to each user.</a:t>
            </a:r>
          </a:p>
          <a:p>
            <a:r>
              <a:rPr lang="en-US" sz="2800" dirty="0"/>
              <a:t>The freedom to decommission the Lawson application and all it’s related servers</a:t>
            </a:r>
          </a:p>
        </p:txBody>
      </p:sp>
    </p:spTree>
    <p:extLst>
      <p:ext uri="{BB962C8B-B14F-4D97-AF65-F5344CB8AC3E}">
        <p14:creationId xmlns:p14="http://schemas.microsoft.com/office/powerpoint/2010/main" val="78783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19DC-BBEF-4230-B462-4698F19C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0055-3F2F-4AAA-A7DE-0ED5971D2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implemented Oracle HCM in 2019 but </a:t>
            </a:r>
            <a:r>
              <a:rPr lang="en-US" b="1" dirty="0"/>
              <a:t>did not </a:t>
            </a:r>
            <a:r>
              <a:rPr lang="en-US" dirty="0"/>
              <a:t>convert history</a:t>
            </a:r>
          </a:p>
          <a:p>
            <a:r>
              <a:rPr lang="en-US" dirty="0"/>
              <a:t>Legacy Lawson version: 9.0.1 (HR/PR)</a:t>
            </a:r>
          </a:p>
          <a:p>
            <a:r>
              <a:rPr lang="en-US" dirty="0"/>
              <a:t>Archived Data: 1TB</a:t>
            </a:r>
          </a:p>
          <a:p>
            <a:r>
              <a:rPr lang="en-US" dirty="0"/>
              <a:t>Project duration </a:t>
            </a:r>
          </a:p>
          <a:p>
            <a:pPr lvl="1"/>
            <a:r>
              <a:rPr lang="en-US" dirty="0"/>
              <a:t>Data Migration and validation 2 weeks</a:t>
            </a:r>
          </a:p>
          <a:p>
            <a:pPr lvl="1"/>
            <a:r>
              <a:rPr lang="en-US" dirty="0"/>
              <a:t>Rollout and testing 4 weeks</a:t>
            </a:r>
          </a:p>
          <a:p>
            <a:pPr lvl="1"/>
            <a:r>
              <a:rPr lang="en-US" dirty="0"/>
              <a:t>Customizations: Moderate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7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11699</TotalTime>
  <Words>469</Words>
  <Application>Microsoft Office PowerPoint</Application>
  <PresentationFormat>Widescreen</PresentationFormat>
  <Paragraphs>121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 Boardroom</vt:lpstr>
      <vt:lpstr>Lawson Data Archive Solution </vt:lpstr>
      <vt:lpstr>The Scenarios</vt:lpstr>
      <vt:lpstr>Options</vt:lpstr>
      <vt:lpstr>The Risks</vt:lpstr>
      <vt:lpstr>Costs</vt:lpstr>
      <vt:lpstr>PowerPoint Presentation</vt:lpstr>
      <vt:lpstr>Data Lake</vt:lpstr>
      <vt:lpstr>The Opportunity</vt:lpstr>
      <vt:lpstr>Case Study 1</vt:lpstr>
      <vt:lpstr>Case Study 2</vt:lpstr>
      <vt:lpstr>Sample Project Outline</vt:lpstr>
      <vt:lpstr>The Nogalis Solution</vt:lpstr>
      <vt:lpstr>STEP 1 - Migrate the database to the client’s cloud (AWS or similar) </vt:lpstr>
      <vt:lpstr>PowerPoint Presentation</vt:lpstr>
      <vt:lpstr>STEP 2 - Implement our serverless solution in the client’s AWS cloud </vt:lpstr>
      <vt:lpstr>STEP 3 - Integrate the solution with your Active Directory for user access </vt:lpstr>
      <vt:lpstr>STEP 4 - Provide data access to users as needed by module </vt:lpstr>
      <vt:lpstr>AWS Hosting Costs</vt:lpstr>
      <vt:lpstr>By Module</vt:lpstr>
      <vt:lpstr>Q/A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Lawson Data Archive Solution</dc:title>
  <dc:creator>Tan Rezaei</dc:creator>
  <cp:lastModifiedBy>Tan Rezaei</cp:lastModifiedBy>
  <cp:revision>36</cp:revision>
  <dcterms:created xsi:type="dcterms:W3CDTF">2020-08-03T23:14:54Z</dcterms:created>
  <dcterms:modified xsi:type="dcterms:W3CDTF">2021-06-24T21:13:27Z</dcterms:modified>
</cp:coreProperties>
</file>