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0" r:id="rId3"/>
    <p:sldId id="293" r:id="rId4"/>
    <p:sldId id="301" r:id="rId5"/>
    <p:sldId id="295" r:id="rId6"/>
    <p:sldId id="257" r:id="rId7"/>
    <p:sldId id="258" r:id="rId8"/>
    <p:sldId id="259" r:id="rId9"/>
    <p:sldId id="297" r:id="rId10"/>
    <p:sldId id="296" r:id="rId11"/>
    <p:sldId id="261" r:id="rId12"/>
    <p:sldId id="260" r:id="rId13"/>
    <p:sldId id="273" r:id="rId14"/>
    <p:sldId id="294" r:id="rId15"/>
    <p:sldId id="284" r:id="rId16"/>
    <p:sldId id="262" r:id="rId17"/>
    <p:sldId id="263" r:id="rId18"/>
    <p:sldId id="265" r:id="rId19"/>
    <p:sldId id="266" r:id="rId20"/>
    <p:sldId id="299" r:id="rId21"/>
    <p:sldId id="271" r:id="rId22"/>
    <p:sldId id="298" r:id="rId23"/>
    <p:sldId id="270" r:id="rId24"/>
    <p:sldId id="304" r:id="rId25"/>
    <p:sldId id="311" r:id="rId26"/>
    <p:sldId id="305" r:id="rId27"/>
    <p:sldId id="306" r:id="rId28"/>
    <p:sldId id="300" r:id="rId29"/>
    <p:sldId id="307" r:id="rId30"/>
    <p:sldId id="308" r:id="rId31"/>
    <p:sldId id="309" r:id="rId32"/>
    <p:sldId id="310" r:id="rId33"/>
    <p:sldId id="303" r:id="rId34"/>
    <p:sldId id="272" r:id="rId35"/>
    <p:sldId id="302" r:id="rId36"/>
    <p:sldId id="313" r:id="rId37"/>
    <p:sldId id="286" r:id="rId38"/>
    <p:sldId id="314" r:id="rId39"/>
    <p:sldId id="31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75" d="100"/>
          <a:sy n="75" d="100"/>
        </p:scale>
        <p:origin x="-774" y="-72"/>
      </p:cViewPr>
      <p:guideLst>
        <p:guide orient="horz" pos="2160"/>
        <p:guide pos="2880"/>
      </p:guideLst>
    </p:cSldViewPr>
  </p:slideViewPr>
  <p:outlineViewPr>
    <p:cViewPr>
      <p:scale>
        <a:sx n="33" d="100"/>
        <a:sy n="33" d="100"/>
      </p:scale>
      <p:origin x="0" y="1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Poll</c:v>
                </c:pt>
              </c:strCache>
            </c:strRef>
          </c:tx>
          <c:explosion val="25"/>
          <c:dLbls>
            <c:showLegendKey val="0"/>
            <c:showVal val="0"/>
            <c:showCatName val="0"/>
            <c:showSerName val="0"/>
            <c:showPercent val="1"/>
            <c:showBubbleSize val="0"/>
            <c:showLeaderLines val="1"/>
          </c:dLbls>
          <c:cat>
            <c:strRef>
              <c:f>Sheet1!$A$2:$A$4</c:f>
              <c:strCache>
                <c:ptCount val="3"/>
                <c:pt idx="0">
                  <c:v>Lawson Sec</c:v>
                </c:pt>
                <c:pt idx="1">
                  <c:v>LAUA</c:v>
                </c:pt>
                <c:pt idx="2">
                  <c:v>Combo</c:v>
                </c:pt>
              </c:strCache>
            </c:strRef>
          </c:cat>
          <c:val>
            <c:numRef>
              <c:f>Sheet1!$B$2:$B$4</c:f>
              <c:numCache>
                <c:formatCode>General</c:formatCode>
                <c:ptCount val="3"/>
                <c:pt idx="0">
                  <c:v>22</c:v>
                </c:pt>
                <c:pt idx="1">
                  <c:v>36</c:v>
                </c:pt>
                <c:pt idx="2">
                  <c:v>10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Poll</c:v>
                </c:pt>
              </c:strCache>
            </c:strRef>
          </c:tx>
          <c:explosion val="25"/>
          <c:dPt>
            <c:idx val="1"/>
            <c:bubble3D val="0"/>
            <c:spPr>
              <a:solidFill>
                <a:srgbClr val="FF0000"/>
              </a:solidFill>
            </c:spPr>
          </c:dPt>
          <c:dPt>
            <c:idx val="2"/>
            <c:bubble3D val="0"/>
            <c:spPr>
              <a:solidFill>
                <a:schemeClr val="tx1">
                  <a:lumMod val="95000"/>
                  <a:lumOff val="5000"/>
                </a:schemeClr>
              </a:solidFill>
            </c:spPr>
          </c:dPt>
          <c:dLbls>
            <c:dLbl>
              <c:idx val="2"/>
              <c:layout>
                <c:manualLayout>
                  <c:x val="3.5853504423058229E-2"/>
                  <c:y val="9.1237378652896634E-2"/>
                </c:manualLayout>
              </c:layout>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Satisfied</c:v>
                </c:pt>
                <c:pt idx="1">
                  <c:v>Dissatisfied</c:v>
                </c:pt>
                <c:pt idx="2">
                  <c:v>Stopped Using</c:v>
                </c:pt>
              </c:strCache>
            </c:strRef>
          </c:cat>
          <c:val>
            <c:numRef>
              <c:f>Sheet1!$B$2:$B$4</c:f>
              <c:numCache>
                <c:formatCode>General</c:formatCode>
                <c:ptCount val="3"/>
                <c:pt idx="0">
                  <c:v>5</c:v>
                </c:pt>
                <c:pt idx="1">
                  <c:v>85</c:v>
                </c:pt>
                <c:pt idx="2">
                  <c:v>10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93% Satisfaction Rating </a:t>
            </a:r>
            <a:endParaRPr lang="en-US" dirty="0"/>
          </a:p>
        </c:rich>
      </c:tx>
      <c:overlay val="0"/>
    </c:title>
    <c:autoTitleDeleted val="0"/>
    <c:plotArea>
      <c:layout/>
      <c:pieChart>
        <c:varyColors val="1"/>
        <c:ser>
          <c:idx val="0"/>
          <c:order val="0"/>
          <c:tx>
            <c:strRef>
              <c:f>Sheet1!$B$1</c:f>
              <c:strCache>
                <c:ptCount val="1"/>
                <c:pt idx="0">
                  <c:v>Sales</c:v>
                </c:pt>
              </c:strCache>
            </c:strRef>
          </c:tx>
          <c:dPt>
            <c:idx val="0"/>
            <c:bubble3D val="0"/>
            <c:spPr>
              <a:solidFill>
                <a:srgbClr val="00B050"/>
              </a:solidFill>
            </c:spPr>
          </c:dPt>
          <c:dPt>
            <c:idx val="1"/>
            <c:bubble3D val="0"/>
            <c:spPr>
              <a:solidFill>
                <a:schemeClr val="tx2"/>
              </a:solidFill>
            </c:spPr>
          </c:dPt>
          <c:cat>
            <c:strRef>
              <c:f>Sheet1!$A$2:$A$5</c:f>
              <c:strCache>
                <c:ptCount val="2"/>
                <c:pt idx="0">
                  <c:v>Sat</c:v>
                </c:pt>
                <c:pt idx="1">
                  <c:v>Refund</c:v>
                </c:pt>
              </c:strCache>
            </c:strRef>
          </c:cat>
          <c:val>
            <c:numRef>
              <c:f>Sheet1!$B$2:$B$5</c:f>
              <c:numCache>
                <c:formatCode>General</c:formatCode>
                <c:ptCount val="4"/>
                <c:pt idx="0">
                  <c:v>93</c:v>
                </c:pt>
                <c:pt idx="1">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AB58A-E83F-45B5-BC1F-EB8E067EE180}" type="datetimeFigureOut">
              <a:rPr lang="en-US" smtClean="0"/>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36D2E-B50D-4AFD-9004-85B5B01C19D8}" type="slidenum">
              <a:rPr lang="en-US" smtClean="0"/>
              <a:t>‹#›</a:t>
            </a:fld>
            <a:endParaRPr lang="en-US"/>
          </a:p>
        </p:txBody>
      </p:sp>
    </p:spTree>
    <p:extLst>
      <p:ext uri="{BB962C8B-B14F-4D97-AF65-F5344CB8AC3E}">
        <p14:creationId xmlns:p14="http://schemas.microsoft.com/office/powerpoint/2010/main" val="359136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8" name="Slide Number Placeholder 7"/>
          <p:cNvSpPr>
            <a:spLocks noGrp="1"/>
          </p:cNvSpPr>
          <p:nvPr>
            <p:ph type="sldNum" sz="quarter" idx="11"/>
          </p:nvPr>
        </p:nvSpPr>
        <p:spPr/>
        <p:txBody>
          <a:bodyPr/>
          <a:lstStyle/>
          <a:p>
            <a:fld id="{9592824B-0978-4970-95A5-C90EFCE704B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2824B-0978-4970-95A5-C90EFCE704B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92824B-0978-4970-95A5-C90EFCE704B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1E78-FE1F-43ED-B434-BE488A1B3F09}"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6000">
              <a:schemeClr val="bg1">
                <a:tint val="80000"/>
                <a:satMod val="250000"/>
                <a:lumMod val="99000"/>
              </a:schemeClr>
            </a:gs>
            <a:gs pos="81000">
              <a:schemeClr val="bg1">
                <a:tint val="90000"/>
                <a:shade val="90000"/>
                <a:satMod val="200000"/>
              </a:schemeClr>
            </a:gs>
            <a:gs pos="92000">
              <a:schemeClr val="accent6">
                <a:lumMod val="40000"/>
                <a:lumOff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A9A1E78-FE1F-43ED-B434-BE488A1B3F09}" type="datetimeFigureOut">
              <a:rPr lang="en-US" smtClean="0"/>
              <a:t>8/7/2014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592824B-0978-4970-95A5-C90EFCE704B1}"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0123" y="6281452"/>
            <a:ext cx="1765079" cy="52063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twitter.com/nogalisin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29 Tips for Implementing Lawson Security</a:t>
            </a:r>
            <a:endParaRPr lang="en-US" sz="4800" dirty="0"/>
          </a:p>
        </p:txBody>
      </p:sp>
      <p:sp>
        <p:nvSpPr>
          <p:cNvPr id="3" name="Subtitle 2"/>
          <p:cNvSpPr>
            <a:spLocks noGrp="1"/>
          </p:cNvSpPr>
          <p:nvPr>
            <p:ph type="subTitle" idx="1"/>
          </p:nvPr>
        </p:nvSpPr>
        <p:spPr/>
        <p:txBody>
          <a:bodyPr/>
          <a:lstStyle/>
          <a:p>
            <a:r>
              <a:rPr lang="en-US" dirty="0" smtClean="0"/>
              <a:t>What you haven’t been told yet</a:t>
            </a:r>
            <a:endParaRPr lang="en-US" dirty="0"/>
          </a:p>
        </p:txBody>
      </p:sp>
    </p:spTree>
    <p:extLst>
      <p:ext uri="{BB962C8B-B14F-4D97-AF65-F5344CB8AC3E}">
        <p14:creationId xmlns:p14="http://schemas.microsoft.com/office/powerpoint/2010/main" val="315344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422" t="2174" r="12554"/>
          <a:stretch/>
        </p:blipFill>
        <p:spPr>
          <a:xfrm>
            <a:off x="-1" y="0"/>
            <a:ext cx="9232901" cy="6858000"/>
          </a:xfrm>
          <a:prstGeom prst="rect">
            <a:avLst/>
          </a:prstGeom>
        </p:spPr>
      </p:pic>
    </p:spTree>
    <p:extLst>
      <p:ext uri="{BB962C8B-B14F-4D97-AF65-F5344CB8AC3E}">
        <p14:creationId xmlns:p14="http://schemas.microsoft.com/office/powerpoint/2010/main" val="24817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secure?</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1"/>
                </a:solidFill>
              </a:rPr>
              <a:t>Online: </a:t>
            </a:r>
            <a:r>
              <a:rPr lang="en-US" sz="2000" dirty="0" smtClean="0"/>
              <a:t>Online Screens (e.g. HR11, PR13, GL00, PO20…)</a:t>
            </a:r>
          </a:p>
          <a:p>
            <a:r>
              <a:rPr lang="en-US" b="1" dirty="0" smtClean="0">
                <a:solidFill>
                  <a:schemeClr val="accent1"/>
                </a:solidFill>
              </a:rPr>
              <a:t>Batch: </a:t>
            </a:r>
            <a:r>
              <a:rPr lang="en-US" sz="2000" dirty="0" smtClean="0"/>
              <a:t>Batch programs (e.g. PA100, HR211, PR198, GL190…)</a:t>
            </a:r>
          </a:p>
          <a:p>
            <a:r>
              <a:rPr lang="en-US" b="1" dirty="0" smtClean="0">
                <a:solidFill>
                  <a:schemeClr val="accent1"/>
                </a:solidFill>
              </a:rPr>
              <a:t>Files: </a:t>
            </a:r>
            <a:r>
              <a:rPr lang="en-US" sz="2000" dirty="0" smtClean="0"/>
              <a:t>Database Tables</a:t>
            </a:r>
          </a:p>
          <a:p>
            <a:r>
              <a:rPr lang="en-US" b="1" dirty="0" smtClean="0">
                <a:solidFill>
                  <a:schemeClr val="accent1"/>
                </a:solidFill>
              </a:rPr>
              <a:t>Elements</a:t>
            </a:r>
            <a:r>
              <a:rPr lang="en-US" dirty="0" smtClean="0">
                <a:solidFill>
                  <a:schemeClr val="accent1"/>
                </a:solidFill>
              </a:rPr>
              <a:t> </a:t>
            </a:r>
            <a:r>
              <a:rPr lang="en-US" dirty="0" smtClean="0"/>
              <a:t>… </a:t>
            </a:r>
            <a:r>
              <a:rPr lang="en-US" sz="1400" dirty="0" smtClean="0"/>
              <a:t>Not in this presentation </a:t>
            </a:r>
          </a:p>
          <a:p>
            <a:r>
              <a:rPr lang="en-US" b="1" dirty="0" smtClean="0">
                <a:solidFill>
                  <a:schemeClr val="accent1"/>
                </a:solidFill>
              </a:rPr>
              <a:t>Element Groups</a:t>
            </a:r>
            <a:r>
              <a:rPr lang="en-US" dirty="0" smtClean="0"/>
              <a:t>… </a:t>
            </a:r>
            <a:r>
              <a:rPr lang="en-US" sz="1400" dirty="0" smtClean="0"/>
              <a:t>Not in this presentation</a:t>
            </a:r>
          </a:p>
          <a:p>
            <a:r>
              <a:rPr lang="en-US" b="1" dirty="0" smtClean="0">
                <a:solidFill>
                  <a:schemeClr val="accent1"/>
                </a:solidFill>
              </a:rPr>
              <a:t>Data Source: </a:t>
            </a:r>
            <a:r>
              <a:rPr lang="en-US" sz="2000" dirty="0" smtClean="0"/>
              <a:t>The Productline</a:t>
            </a:r>
          </a:p>
          <a:p>
            <a:r>
              <a:rPr lang="en-US" b="1" dirty="0" smtClean="0">
                <a:solidFill>
                  <a:schemeClr val="accent1"/>
                </a:solidFill>
              </a:rPr>
              <a:t>Securable Type </a:t>
            </a:r>
          </a:p>
          <a:p>
            <a:pPr lvl="1"/>
            <a:r>
              <a:rPr lang="en-US" dirty="0" smtClean="0"/>
              <a:t>Form</a:t>
            </a:r>
          </a:p>
          <a:p>
            <a:pPr lvl="1"/>
            <a:r>
              <a:rPr lang="en-US" dirty="0" smtClean="0"/>
              <a:t>Program</a:t>
            </a:r>
          </a:p>
          <a:p>
            <a:pPr lvl="1"/>
            <a:r>
              <a:rPr lang="en-US" dirty="0" smtClean="0"/>
              <a:t>Table</a:t>
            </a:r>
            <a:endParaRPr lang="en-US" dirty="0"/>
          </a:p>
        </p:txBody>
      </p:sp>
      <p:sp>
        <p:nvSpPr>
          <p:cNvPr id="4" name="Title 1"/>
          <p:cNvSpPr txBox="1">
            <a:spLocks/>
          </p:cNvSpPr>
          <p:nvPr/>
        </p:nvSpPr>
        <p:spPr>
          <a:xfrm>
            <a:off x="0" y="2413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#6</a:t>
            </a:r>
            <a:endParaRPr lang="en-US" dirty="0"/>
          </a:p>
        </p:txBody>
      </p:sp>
    </p:spTree>
    <p:extLst>
      <p:ext uri="{BB962C8B-B14F-4D97-AF65-F5344CB8AC3E}">
        <p14:creationId xmlns:p14="http://schemas.microsoft.com/office/powerpoint/2010/main" val="2541677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a:t>
            </a:r>
            <a:endParaRPr lang="en-US" dirty="0"/>
          </a:p>
        </p:txBody>
      </p:sp>
      <p:sp>
        <p:nvSpPr>
          <p:cNvPr id="3" name="Content Placeholder 2"/>
          <p:cNvSpPr>
            <a:spLocks noGrp="1"/>
          </p:cNvSpPr>
          <p:nvPr>
            <p:ph idx="1"/>
          </p:nvPr>
        </p:nvSpPr>
        <p:spPr/>
        <p:txBody>
          <a:bodyPr>
            <a:normAutofit/>
          </a:bodyPr>
          <a:lstStyle/>
          <a:p>
            <a:r>
              <a:rPr lang="en-US" sz="3600" b="1" dirty="0" smtClean="0">
                <a:solidFill>
                  <a:srgbClr val="00B050"/>
                </a:solidFill>
              </a:rPr>
              <a:t>Grant All Access</a:t>
            </a:r>
          </a:p>
          <a:p>
            <a:r>
              <a:rPr lang="en-US" sz="3600" b="1" dirty="0" smtClean="0">
                <a:solidFill>
                  <a:srgbClr val="FF0000"/>
                </a:solidFill>
              </a:rPr>
              <a:t>Deny Any Access</a:t>
            </a:r>
          </a:p>
          <a:p>
            <a:r>
              <a:rPr lang="en-US" sz="3600" b="1" dirty="0" smtClean="0">
                <a:solidFill>
                  <a:srgbClr val="00B0F0"/>
                </a:solidFill>
              </a:rPr>
              <a:t>Unconditional Access to Action</a:t>
            </a:r>
            <a:endParaRPr lang="en-US" sz="2800" b="1" dirty="0" smtClean="0">
              <a:solidFill>
                <a:srgbClr val="00B0F0"/>
              </a:solidFill>
            </a:endParaRPr>
          </a:p>
          <a:p>
            <a:r>
              <a:rPr lang="en-US" sz="3600" b="1" dirty="0" smtClean="0">
                <a:solidFill>
                  <a:srgbClr val="00B0F0"/>
                </a:solidFill>
              </a:rPr>
              <a:t>Conditional Rule Access</a:t>
            </a:r>
            <a:endParaRPr lang="en-US" sz="3600" b="1" dirty="0">
              <a:solidFill>
                <a:srgbClr val="00B0F0"/>
              </a:solidFill>
            </a:endParaRPr>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#7</a:t>
            </a:r>
            <a:endParaRPr lang="en-US" dirty="0"/>
          </a:p>
        </p:txBody>
      </p:sp>
    </p:spTree>
    <p:extLst>
      <p:ext uri="{BB962C8B-B14F-4D97-AF65-F5344CB8AC3E}">
        <p14:creationId xmlns:p14="http://schemas.microsoft.com/office/powerpoint/2010/main" val="2788328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4999"/>
            <a:ext cx="14954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1 8"/>
          <p:cNvSpPr/>
          <p:nvPr/>
        </p:nvSpPr>
        <p:spPr>
          <a:xfrm>
            <a:off x="3886200" y="1904999"/>
            <a:ext cx="4419600" cy="685800"/>
          </a:xfrm>
          <a:prstGeom prst="borderCallout1">
            <a:avLst>
              <a:gd name="adj1" fmla="val 17361"/>
              <a:gd name="adj2" fmla="val -1221"/>
              <a:gd name="adj3" fmla="val 36111"/>
              <a:gd name="adj4" fmla="val -31560"/>
            </a:avLst>
          </a:prstGeom>
        </p:spPr>
        <p:style>
          <a:lnRef idx="1">
            <a:schemeClr val="accent1"/>
          </a:lnRef>
          <a:fillRef idx="2">
            <a:schemeClr val="accent1"/>
          </a:fillRef>
          <a:effectRef idx="1">
            <a:schemeClr val="accent1"/>
          </a:effectRef>
          <a:fontRef idx="minor">
            <a:schemeClr val="dk1"/>
          </a:fontRef>
        </p:style>
        <p:txBody>
          <a:bodyPr numCol="2" rtlCol="0" anchor="ctr"/>
          <a:lstStyle/>
          <a:p>
            <a:pPr marL="285750" indent="-285750">
              <a:buFont typeface="Arial" pitchFamily="34" charset="0"/>
              <a:buChar char="•"/>
            </a:pPr>
            <a:r>
              <a:rPr lang="en-US" sz="1400" dirty="0" smtClean="0"/>
              <a:t>Add/Edit Users</a:t>
            </a:r>
          </a:p>
          <a:p>
            <a:pPr marL="285750" indent="-285750">
              <a:buFont typeface="Arial" pitchFamily="34" charset="0"/>
              <a:buChar char="•"/>
            </a:pPr>
            <a:r>
              <a:rPr lang="en-US" sz="1400" dirty="0" smtClean="0"/>
              <a:t>Add Roles to users</a:t>
            </a:r>
          </a:p>
          <a:p>
            <a:pPr marL="285750" indent="-285750">
              <a:buFont typeface="Arial" pitchFamily="34" charset="0"/>
              <a:buChar char="•"/>
            </a:pPr>
            <a:r>
              <a:rPr lang="en-US" sz="1400" dirty="0" smtClean="0"/>
              <a:t>Manage identities</a:t>
            </a:r>
          </a:p>
          <a:p>
            <a:pPr marL="285750" indent="-285750">
              <a:buFont typeface="Arial" pitchFamily="34" charset="0"/>
              <a:buChar char="•"/>
            </a:pPr>
            <a:r>
              <a:rPr lang="en-US" sz="1400" dirty="0" smtClean="0"/>
              <a:t>Add users to groups</a:t>
            </a:r>
          </a:p>
          <a:p>
            <a:pPr marL="285750" indent="-285750">
              <a:buFont typeface="Arial" pitchFamily="34" charset="0"/>
              <a:buChar char="•"/>
            </a:pPr>
            <a:endParaRPr lang="en-US" sz="1400" dirty="0"/>
          </a:p>
        </p:txBody>
      </p:sp>
      <p:sp>
        <p:nvSpPr>
          <p:cNvPr id="11" name="Line Callout 1 10"/>
          <p:cNvSpPr/>
          <p:nvPr/>
        </p:nvSpPr>
        <p:spPr>
          <a:xfrm>
            <a:off x="3886200" y="3200400"/>
            <a:ext cx="2771775" cy="381000"/>
          </a:xfrm>
          <a:prstGeom prst="borderCallout1">
            <a:avLst>
              <a:gd name="adj1" fmla="val 17361"/>
              <a:gd name="adj2" fmla="val -7407"/>
              <a:gd name="adj3" fmla="val 66111"/>
              <a:gd name="adj4" fmla="val -51491"/>
            </a:avLst>
          </a:prstGeom>
        </p:spPr>
        <p:style>
          <a:lnRef idx="1">
            <a:schemeClr val="accent1"/>
          </a:lnRef>
          <a:fillRef idx="2">
            <a:schemeClr val="accent1"/>
          </a:fillRef>
          <a:effectRef idx="1">
            <a:schemeClr val="accent1"/>
          </a:effectRef>
          <a:fontRef idx="minor">
            <a:schemeClr val="dk1"/>
          </a:fontRef>
        </p:style>
        <p:txBody>
          <a:bodyPr numCol="1" rtlCol="0" anchor="ctr"/>
          <a:lstStyle/>
          <a:p>
            <a:pPr marL="285750" indent="-285750">
              <a:buFont typeface="Arial" pitchFamily="34" charset="0"/>
              <a:buChar char="•"/>
            </a:pPr>
            <a:r>
              <a:rPr lang="en-US" sz="1400" dirty="0" smtClean="0"/>
              <a:t>Add/Edit security Classes</a:t>
            </a:r>
          </a:p>
          <a:p>
            <a:pPr marL="285750" indent="-285750">
              <a:buFont typeface="Arial" pitchFamily="34" charset="0"/>
              <a:buChar char="•"/>
            </a:pPr>
            <a:endParaRPr lang="en-US" sz="1400" dirty="0"/>
          </a:p>
        </p:txBody>
      </p:sp>
      <p:sp>
        <p:nvSpPr>
          <p:cNvPr id="12" name="Line Callout 1 11"/>
          <p:cNvSpPr/>
          <p:nvPr/>
        </p:nvSpPr>
        <p:spPr>
          <a:xfrm>
            <a:off x="3886200" y="3652836"/>
            <a:ext cx="2771775" cy="381000"/>
          </a:xfrm>
          <a:prstGeom prst="borderCallout1">
            <a:avLst>
              <a:gd name="adj1" fmla="val 17361"/>
              <a:gd name="adj2" fmla="val -7407"/>
              <a:gd name="adj3" fmla="val 16111"/>
              <a:gd name="adj4" fmla="val -51491"/>
            </a:avLst>
          </a:prstGeom>
        </p:spPr>
        <p:style>
          <a:lnRef idx="1">
            <a:schemeClr val="accent1"/>
          </a:lnRef>
          <a:fillRef idx="2">
            <a:schemeClr val="accent1"/>
          </a:fillRef>
          <a:effectRef idx="1">
            <a:schemeClr val="accent1"/>
          </a:effectRef>
          <a:fontRef idx="minor">
            <a:schemeClr val="dk1"/>
          </a:fontRef>
        </p:style>
        <p:txBody>
          <a:bodyPr numCol="1" rtlCol="0" anchor="ctr"/>
          <a:lstStyle/>
          <a:p>
            <a:pPr marL="285750" indent="-285750">
              <a:buFont typeface="Arial" pitchFamily="34" charset="0"/>
              <a:buChar char="•"/>
            </a:pPr>
            <a:r>
              <a:rPr lang="en-US" sz="1400" dirty="0" smtClean="0"/>
              <a:t>Assign a Class to A Role</a:t>
            </a:r>
          </a:p>
          <a:p>
            <a:pPr marL="285750" indent="-285750">
              <a:buFont typeface="Arial" pitchFamily="34" charset="0"/>
              <a:buChar char="•"/>
            </a:pPr>
            <a:endParaRPr lang="en-US" sz="1400" dirty="0"/>
          </a:p>
        </p:txBody>
      </p:sp>
      <p:sp>
        <p:nvSpPr>
          <p:cNvPr id="13" name="Line Callout 1 12"/>
          <p:cNvSpPr/>
          <p:nvPr/>
        </p:nvSpPr>
        <p:spPr>
          <a:xfrm>
            <a:off x="3886200" y="5181600"/>
            <a:ext cx="2771775" cy="381000"/>
          </a:xfrm>
          <a:prstGeom prst="borderCallout1">
            <a:avLst>
              <a:gd name="adj1" fmla="val 17361"/>
              <a:gd name="adj2" fmla="val -7407"/>
              <a:gd name="adj3" fmla="val 66111"/>
              <a:gd name="adj4" fmla="val -51491"/>
            </a:avLst>
          </a:prstGeom>
        </p:spPr>
        <p:style>
          <a:lnRef idx="1">
            <a:schemeClr val="accent1"/>
          </a:lnRef>
          <a:fillRef idx="2">
            <a:schemeClr val="accent1"/>
          </a:fillRef>
          <a:effectRef idx="1">
            <a:schemeClr val="accent1"/>
          </a:effectRef>
          <a:fontRef idx="minor">
            <a:schemeClr val="dk1"/>
          </a:fontRef>
        </p:style>
        <p:txBody>
          <a:bodyPr numCol="1" rtlCol="0" anchor="ctr"/>
          <a:lstStyle/>
          <a:p>
            <a:pPr marL="285750" indent="-285750">
              <a:buFont typeface="Arial" pitchFamily="34" charset="0"/>
              <a:buChar char="•"/>
            </a:pPr>
            <a:r>
              <a:rPr lang="en-US" sz="1400" dirty="0" smtClean="0"/>
              <a:t>Create an run reports</a:t>
            </a:r>
            <a:endParaRPr lang="en-US" sz="1400" dirty="0"/>
          </a:p>
        </p:txBody>
      </p:sp>
      <p:sp>
        <p:nvSpPr>
          <p:cNvPr id="8"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#8</a:t>
            </a:r>
            <a:endParaRPr lang="en-US" dirty="0"/>
          </a:p>
        </p:txBody>
      </p:sp>
    </p:spTree>
    <p:extLst>
      <p:ext uri="{BB962C8B-B14F-4D97-AF65-F5344CB8AC3E}">
        <p14:creationId xmlns:p14="http://schemas.microsoft.com/office/powerpoint/2010/main" val="243720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3611"/>
          <a:stretch/>
        </p:blipFill>
        <p:spPr>
          <a:xfrm>
            <a:off x="1765300" y="1828800"/>
            <a:ext cx="5486400" cy="3867150"/>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#9</a:t>
            </a:r>
            <a:endParaRPr lang="en-US" dirty="0"/>
          </a:p>
        </p:txBody>
      </p:sp>
      <p:sp>
        <p:nvSpPr>
          <p:cNvPr id="3" name="Title 2"/>
          <p:cNvSpPr>
            <a:spLocks noGrp="1"/>
          </p:cNvSpPr>
          <p:nvPr>
            <p:ph type="title"/>
          </p:nvPr>
        </p:nvSpPr>
        <p:spPr/>
        <p:txBody>
          <a:bodyPr/>
          <a:lstStyle/>
          <a:p>
            <a:r>
              <a:rPr lang="en-US" dirty="0" smtClean="0"/>
              <a:t>Check LS</a:t>
            </a:r>
            <a:endParaRPr lang="en-US" dirty="0"/>
          </a:p>
        </p:txBody>
      </p:sp>
    </p:spTree>
    <p:extLst>
      <p:ext uri="{BB962C8B-B14F-4D97-AF65-F5344CB8AC3E}">
        <p14:creationId xmlns:p14="http://schemas.microsoft.com/office/powerpoint/2010/main" val="277655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Dealing with Tokens</a:t>
            </a:r>
            <a:endParaRPr lang="en-US"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553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133600" y="4581525"/>
            <a:ext cx="228600" cy="152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 name="Straight Arrow Connector 6"/>
          <p:cNvCxnSpPr/>
          <p:nvPr/>
        </p:nvCxnSpPr>
        <p:spPr>
          <a:xfrm flipH="1">
            <a:off x="2438400" y="4867275"/>
            <a:ext cx="228600" cy="152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 name="Straight Arrow Connector 7"/>
          <p:cNvCxnSpPr/>
          <p:nvPr/>
        </p:nvCxnSpPr>
        <p:spPr>
          <a:xfrm flipH="1">
            <a:off x="3057525" y="4943475"/>
            <a:ext cx="228600" cy="152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flipH="1">
            <a:off x="4876800" y="1828800"/>
            <a:ext cx="228600" cy="152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flipH="1">
            <a:off x="6400800" y="5715000"/>
            <a:ext cx="228600" cy="152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1" name="Title 1"/>
          <p:cNvSpPr txBox="1">
            <a:spLocks/>
          </p:cNvSpPr>
          <p:nvPr/>
        </p:nvSpPr>
        <p:spPr>
          <a:xfrm>
            <a:off x="-254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#10</a:t>
            </a:r>
            <a:endParaRPr lang="en-US" dirty="0"/>
          </a:p>
        </p:txBody>
      </p:sp>
    </p:spTree>
    <p:extLst>
      <p:ext uri="{BB962C8B-B14F-4D97-AF65-F5344CB8AC3E}">
        <p14:creationId xmlns:p14="http://schemas.microsoft.com/office/powerpoint/2010/main" val="247649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Tools</a:t>
            </a:r>
            <a:endParaRPr lang="en-US" dirty="0"/>
          </a:p>
        </p:txBody>
      </p:sp>
      <p:sp>
        <p:nvSpPr>
          <p:cNvPr id="3" name="Content Placeholder 2"/>
          <p:cNvSpPr>
            <a:spLocks noGrp="1"/>
          </p:cNvSpPr>
          <p:nvPr>
            <p:ph sz="half" idx="2"/>
          </p:nvPr>
        </p:nvSpPr>
        <p:spPr>
          <a:xfrm>
            <a:off x="4648200" y="1143000"/>
            <a:ext cx="4038600" cy="4525963"/>
          </a:xfrm>
        </p:spPr>
        <p:txBody>
          <a:bodyPr/>
          <a:lstStyle/>
          <a:p>
            <a:endParaRPr lang="en-US" dirty="0" smtClean="0"/>
          </a:p>
          <a:p>
            <a:endParaRPr lang="en-US" dirty="0"/>
          </a:p>
          <a:p>
            <a:endParaRPr lang="en-US" dirty="0" smtClean="0"/>
          </a:p>
          <a:p>
            <a:endParaRPr lang="en-US" dirty="0"/>
          </a:p>
          <a:p>
            <a:r>
              <a:rPr lang="en-US" dirty="0" smtClean="0"/>
              <a:t>RM Administrator</a:t>
            </a:r>
          </a:p>
          <a:p>
            <a:pPr lvl="1"/>
            <a:r>
              <a:rPr lang="en-US" dirty="0" smtClean="0"/>
              <a:t>Add/Edit Groups</a:t>
            </a:r>
          </a:p>
          <a:p>
            <a:pPr lvl="1"/>
            <a:r>
              <a:rPr lang="en-US" dirty="0" smtClean="0"/>
              <a:t>Add/Edit Roles</a:t>
            </a:r>
            <a:endParaRPr lang="en-US" dirty="0"/>
          </a:p>
        </p:txBody>
      </p:sp>
      <p:sp>
        <p:nvSpPr>
          <p:cNvPr id="4" name="Content Placeholder 3"/>
          <p:cNvSpPr>
            <a:spLocks noGrp="1"/>
          </p:cNvSpPr>
          <p:nvPr>
            <p:ph sz="quarter" idx="13"/>
          </p:nvPr>
        </p:nvSpPr>
        <p:spPr>
          <a:xfrm>
            <a:off x="365760" y="1143000"/>
            <a:ext cx="4041648" cy="4526280"/>
          </a:xfrm>
        </p:spPr>
        <p:txBody>
          <a:bodyPr/>
          <a:lstStyle/>
          <a:p>
            <a:endParaRPr lang="en-US" dirty="0" smtClean="0"/>
          </a:p>
          <a:p>
            <a:endParaRPr lang="en-US" dirty="0"/>
          </a:p>
          <a:p>
            <a:endParaRPr lang="en-US" dirty="0" smtClean="0"/>
          </a:p>
          <a:p>
            <a:endParaRPr lang="en-US" dirty="0"/>
          </a:p>
          <a:p>
            <a:r>
              <a:rPr lang="en-US" dirty="0" smtClean="0"/>
              <a:t>Security Administrator</a:t>
            </a:r>
          </a:p>
          <a:p>
            <a:pPr lvl="1"/>
            <a:r>
              <a:rPr lang="en-US" dirty="0" smtClean="0"/>
              <a:t>Manage Security Profiles</a:t>
            </a:r>
          </a:p>
          <a:p>
            <a:pPr lvl="1"/>
            <a:r>
              <a:rPr lang="en-US" dirty="0" smtClean="0"/>
              <a:t>Add/Edit Security classes</a:t>
            </a:r>
          </a:p>
          <a:p>
            <a:pPr lvl="1"/>
            <a:r>
              <a:rPr lang="en-US" dirty="0" smtClean="0"/>
              <a:t>Add/Edit Security rules</a:t>
            </a:r>
          </a:p>
          <a:p>
            <a:pPr lvl="1"/>
            <a:r>
              <a:rPr lang="en-US" dirty="0" smtClean="0"/>
              <a:t>Assign classes to roles</a:t>
            </a:r>
          </a:p>
          <a:p>
            <a:pPr lvl="1"/>
            <a:r>
              <a:rPr lang="en-US" dirty="0" smtClean="0"/>
              <a:t>Manage user profiles</a:t>
            </a:r>
          </a:p>
          <a:p>
            <a:pPr lvl="1"/>
            <a:r>
              <a:rPr lang="en-US" dirty="0" smtClean="0"/>
              <a:t>Run security reports</a:t>
            </a:r>
          </a:p>
          <a:p>
            <a:pPr lvl="1"/>
            <a:r>
              <a:rPr lang="en-US" dirty="0" smtClean="0"/>
              <a:t>Manage security settings</a:t>
            </a:r>
          </a:p>
          <a:p>
            <a:pPr lvl="1"/>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81200"/>
            <a:ext cx="676275" cy="781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981200"/>
            <a:ext cx="704850" cy="800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#11</a:t>
            </a:r>
            <a:endParaRPr lang="en-US" dirty="0"/>
          </a:p>
        </p:txBody>
      </p:sp>
    </p:spTree>
    <p:extLst>
      <p:ext uri="{BB962C8B-B14F-4D97-AF65-F5344CB8AC3E}">
        <p14:creationId xmlns:p14="http://schemas.microsoft.com/office/powerpoint/2010/main" val="3790879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Best Trick</a:t>
            </a:r>
            <a:endParaRPr lang="en-US" sz="3600" dirty="0"/>
          </a:p>
        </p:txBody>
      </p:sp>
      <p:sp>
        <p:nvSpPr>
          <p:cNvPr id="3" name="Content Placeholder 2"/>
          <p:cNvSpPr>
            <a:spLocks noGrp="1"/>
          </p:cNvSpPr>
          <p:nvPr>
            <p:ph idx="1"/>
          </p:nvPr>
        </p:nvSpPr>
        <p:spPr>
          <a:xfrm>
            <a:off x="457200" y="2743200"/>
            <a:ext cx="8534400" cy="1066800"/>
          </a:xfrm>
        </p:spPr>
        <p:txBody>
          <a:bodyPr>
            <a:normAutofit/>
          </a:bodyPr>
          <a:lstStyle/>
          <a:p>
            <a:r>
              <a:rPr lang="en-US" dirty="0" smtClean="0"/>
              <a:t>“Skip to End”; “Back”; Check “Description”; Next</a:t>
            </a:r>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#12</a:t>
            </a:r>
            <a:endParaRPr lang="en-US" dirty="0"/>
          </a:p>
        </p:txBody>
      </p:sp>
    </p:spTree>
    <p:extLst>
      <p:ext uri="{BB962C8B-B14F-4D97-AF65-F5344CB8AC3E}">
        <p14:creationId xmlns:p14="http://schemas.microsoft.com/office/powerpoint/2010/main" val="3370223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obvious</a:t>
            </a:r>
            <a:endParaRPr lang="en-US" dirty="0"/>
          </a:p>
        </p:txBody>
      </p:sp>
      <p:sp>
        <p:nvSpPr>
          <p:cNvPr id="3" name="Content Placeholder 2"/>
          <p:cNvSpPr>
            <a:spLocks noGrp="1"/>
          </p:cNvSpPr>
          <p:nvPr>
            <p:ph idx="1"/>
          </p:nvPr>
        </p:nvSpPr>
        <p:spPr/>
        <p:txBody>
          <a:bodyPr/>
          <a:lstStyle/>
          <a:p>
            <a:r>
              <a:rPr lang="en-US" dirty="0" smtClean="0"/>
              <a:t>To grant access to a securable object like a screen, a batch job, or a database table, you need to grant access to the productline and the system code it resides in.</a:t>
            </a:r>
          </a:p>
          <a:p>
            <a:r>
              <a:rPr lang="en-US" dirty="0" smtClean="0"/>
              <a:t>In order to grant access to a specific screen token (like HR11.1). You also need to grant access to the screen (HR11). The fields and tabs in the token are automatically granted unless you deny them specifically.</a:t>
            </a:r>
            <a:endParaRPr lang="en-US"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#13</a:t>
            </a:r>
            <a:endParaRPr lang="en-US" dirty="0"/>
          </a:p>
        </p:txBody>
      </p:sp>
    </p:spTree>
    <p:extLst>
      <p:ext uri="{BB962C8B-B14F-4D97-AF65-F5344CB8AC3E}">
        <p14:creationId xmlns:p14="http://schemas.microsoft.com/office/powerpoint/2010/main" val="308602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komando.com/wp-content/uploads/2014/06/shutterstock_2075970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657349"/>
            <a:ext cx="9086850" cy="51148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371600"/>
          </a:xfrm>
        </p:spPr>
        <p:txBody>
          <a:bodyPr/>
          <a:lstStyle/>
          <a:p>
            <a:r>
              <a:rPr lang="en-US" dirty="0" smtClean="0"/>
              <a:t>Data Can Hide</a:t>
            </a:r>
            <a:endParaRPr lang="en-US" dirty="0"/>
          </a:p>
        </p:txBody>
      </p:sp>
      <p:sp>
        <p:nvSpPr>
          <p:cNvPr id="3" name="Content Placeholder 2"/>
          <p:cNvSpPr>
            <a:spLocks noGrp="1"/>
          </p:cNvSpPr>
          <p:nvPr>
            <p:ph idx="1"/>
          </p:nvPr>
        </p:nvSpPr>
        <p:spPr/>
        <p:txBody>
          <a:bodyPr/>
          <a:lstStyle/>
          <a:p>
            <a:r>
              <a:rPr lang="en-US" dirty="0" smtClean="0"/>
              <a:t>Drop Downs</a:t>
            </a:r>
          </a:p>
          <a:p>
            <a:r>
              <a:rPr lang="en-US" dirty="0" smtClean="0"/>
              <a:t>Drills</a:t>
            </a:r>
          </a:p>
          <a:p>
            <a:r>
              <a:rPr lang="en-US" dirty="0" smtClean="0"/>
              <a:t>Report Outputs</a:t>
            </a:r>
          </a:p>
          <a:p>
            <a:r>
              <a:rPr lang="en-US" dirty="0" smtClean="0"/>
              <a:t>LBI </a:t>
            </a:r>
          </a:p>
          <a:p>
            <a:r>
              <a:rPr lang="en-US" dirty="0" err="1" smtClean="0"/>
              <a:t>ProcessFlow</a:t>
            </a:r>
            <a:r>
              <a:rPr lang="en-US" dirty="0" smtClean="0"/>
              <a:t> </a:t>
            </a:r>
            <a:r>
              <a:rPr lang="en-US" dirty="0" err="1" smtClean="0"/>
              <a:t>Inbasket</a:t>
            </a:r>
            <a:endParaRPr lang="en-US" dirty="0" smtClean="0"/>
          </a:p>
          <a:p>
            <a:endParaRPr lang="en-US" dirty="0"/>
          </a:p>
        </p:txBody>
      </p:sp>
      <p:sp>
        <p:nvSpPr>
          <p:cNvPr id="5"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#14</a:t>
            </a:r>
            <a:endParaRPr lang="en-US" dirty="0"/>
          </a:p>
        </p:txBody>
      </p:sp>
    </p:spTree>
    <p:extLst>
      <p:ext uri="{BB962C8B-B14F-4D97-AF65-F5344CB8AC3E}">
        <p14:creationId xmlns:p14="http://schemas.microsoft.com/office/powerpoint/2010/main" val="200255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on Lawson Security?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43173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77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Drop downs and Drills</a:t>
            </a:r>
            <a:endParaRPr lang="en-US" dirty="0"/>
          </a:p>
        </p:txBody>
      </p:sp>
      <p:sp>
        <p:nvSpPr>
          <p:cNvPr id="3" name="Content Placeholder 2"/>
          <p:cNvSpPr>
            <a:spLocks noGrp="1"/>
          </p:cNvSpPr>
          <p:nvPr>
            <p:ph idx="1"/>
          </p:nvPr>
        </p:nvSpPr>
        <p:spPr/>
        <p:txBody>
          <a:bodyPr/>
          <a:lstStyle/>
          <a:p>
            <a:r>
              <a:rPr lang="en-US" dirty="0" smtClean="0"/>
              <a:t>Must grant access to the tables the select or drill draws data from.</a:t>
            </a:r>
          </a:p>
          <a:p>
            <a:r>
              <a:rPr lang="en-US" dirty="0" smtClean="0"/>
              <a:t>Table information can be found in the &lt;system code&gt;.or and &lt;System Code&gt;.</a:t>
            </a:r>
            <a:r>
              <a:rPr lang="en-US" dirty="0" err="1" smtClean="0"/>
              <a:t>sr</a:t>
            </a:r>
            <a:r>
              <a:rPr lang="en-US" dirty="0" smtClean="0"/>
              <a:t> files in $LAWDIR/Productline/??</a:t>
            </a:r>
            <a:r>
              <a:rPr lang="en-US" dirty="0" err="1" smtClean="0"/>
              <a:t>src</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62400"/>
            <a:ext cx="4495800" cy="2064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#15</a:t>
            </a:r>
            <a:endParaRPr lang="en-US" dirty="0"/>
          </a:p>
        </p:txBody>
      </p:sp>
    </p:spTree>
    <p:extLst>
      <p:ext uri="{BB962C8B-B14F-4D97-AF65-F5344CB8AC3E}">
        <p14:creationId xmlns:p14="http://schemas.microsoft.com/office/powerpoint/2010/main" val="3180069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imsstuff.s3.amazonaws.com/blogs/contradictions_shutterstock_43598320_by_V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a:xfrm>
            <a:off x="457200" y="4191000"/>
            <a:ext cx="8229600" cy="1981200"/>
          </a:xfrm>
        </p:spPr>
        <p:txBody>
          <a:bodyPr>
            <a:normAutofit lnSpcReduction="10000"/>
          </a:bodyPr>
          <a:lstStyle/>
          <a:p>
            <a:r>
              <a:rPr lang="en-US" dirty="0" smtClean="0">
                <a:solidFill>
                  <a:schemeClr val="tx1"/>
                </a:solidFill>
              </a:rPr>
              <a:t>LSF Security is grant based. If in any of assigned classes access is granted then the user has access. EVEN IF it’s explicitly denied in another one of the user’s classes.</a:t>
            </a:r>
          </a:p>
          <a:p>
            <a:r>
              <a:rPr lang="en-US" dirty="0" smtClean="0">
                <a:solidFill>
                  <a:schemeClr val="tx1"/>
                </a:solidFill>
              </a:rPr>
              <a:t>ESS/MSS Can be a but of a chore with crazy rules</a:t>
            </a:r>
          </a:p>
        </p:txBody>
      </p:sp>
      <p:sp>
        <p:nvSpPr>
          <p:cNvPr id="4" name="Title 1"/>
          <p:cNvSpPr txBox="1">
            <a:spLocks/>
          </p:cNvSpPr>
          <p:nvPr/>
        </p:nvSpPr>
        <p:spPr>
          <a:xfrm>
            <a:off x="25400" y="2032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#16</a:t>
            </a:r>
            <a:endParaRPr lang="en-US" dirty="0"/>
          </a:p>
        </p:txBody>
      </p:sp>
    </p:spTree>
    <p:extLst>
      <p:ext uri="{BB962C8B-B14F-4D97-AF65-F5344CB8AC3E}">
        <p14:creationId xmlns:p14="http://schemas.microsoft.com/office/powerpoint/2010/main" val="373851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Convention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Come </a:t>
            </a:r>
            <a:r>
              <a:rPr lang="en-US" dirty="0"/>
              <a:t>up with a good naming convention for roles and classes before you do anything else. These should make sense at a glance and be easy to classify and sorting them should also group them.</a:t>
            </a:r>
          </a:p>
        </p:txBody>
      </p:sp>
      <p:sp>
        <p:nvSpPr>
          <p:cNvPr id="4" name="Title 1"/>
          <p:cNvSpPr txBox="1">
            <a:spLocks/>
          </p:cNvSpPr>
          <p:nvPr/>
        </p:nvSpPr>
        <p:spPr>
          <a:xfrm>
            <a:off x="0" y="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#17</a:t>
            </a:r>
            <a:endParaRPr lang="en-US" dirty="0"/>
          </a:p>
        </p:txBody>
      </p:sp>
    </p:spTree>
    <p:extLst>
      <p:ext uri="{BB962C8B-B14F-4D97-AF65-F5344CB8AC3E}">
        <p14:creationId xmlns:p14="http://schemas.microsoft.com/office/powerpoint/2010/main" val="4244925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pdtraining.com.au/images/5S-Set-in-order.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30767"/>
          <a:stretch/>
        </p:blipFill>
        <p:spPr bwMode="auto">
          <a:xfrm>
            <a:off x="25400" y="2819401"/>
            <a:ext cx="911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Order</a:t>
            </a:r>
            <a:endParaRPr lang="en-US" dirty="0"/>
          </a:p>
        </p:txBody>
      </p:sp>
      <p:sp>
        <p:nvSpPr>
          <p:cNvPr id="3" name="Content Placeholder 2"/>
          <p:cNvSpPr>
            <a:spLocks noGrp="1"/>
          </p:cNvSpPr>
          <p:nvPr>
            <p:ph idx="1"/>
          </p:nvPr>
        </p:nvSpPr>
        <p:spPr/>
        <p:txBody>
          <a:bodyPr>
            <a:normAutofit/>
          </a:bodyPr>
          <a:lstStyle/>
          <a:p>
            <a:r>
              <a:rPr lang="en-US" dirty="0" smtClean="0"/>
              <a:t>Determine Tasks each role needs to perform (These will be your security classes)</a:t>
            </a:r>
          </a:p>
          <a:p>
            <a:r>
              <a:rPr lang="en-US" dirty="0" smtClean="0"/>
              <a:t>Determine what each task is composed of (These will be your rules)</a:t>
            </a:r>
          </a:p>
          <a:p>
            <a:r>
              <a:rPr lang="en-US" dirty="0" smtClean="0"/>
              <a:t>Assign classes to roles</a:t>
            </a:r>
          </a:p>
          <a:p>
            <a:r>
              <a:rPr lang="en-US" dirty="0" smtClean="0"/>
              <a:t>Assign roles to users</a:t>
            </a:r>
          </a:p>
          <a:p>
            <a:r>
              <a:rPr lang="en-US" dirty="0" smtClean="0"/>
              <a:t>Do one user group at a time, not all at once</a:t>
            </a:r>
          </a:p>
        </p:txBody>
      </p:sp>
      <p:sp>
        <p:nvSpPr>
          <p:cNvPr id="4" name="Title 1"/>
          <p:cNvSpPr txBox="1">
            <a:spLocks/>
          </p:cNvSpPr>
          <p:nvPr/>
        </p:nvSpPr>
        <p:spPr>
          <a:xfrm>
            <a:off x="25400" y="127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#18</a:t>
            </a:r>
            <a:endParaRPr lang="en-US" dirty="0"/>
          </a:p>
        </p:txBody>
      </p:sp>
    </p:spTree>
    <p:extLst>
      <p:ext uri="{BB962C8B-B14F-4D97-AF65-F5344CB8AC3E}">
        <p14:creationId xmlns:p14="http://schemas.microsoft.com/office/powerpoint/2010/main" val="3615776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Ad Nauseam</a:t>
            </a:r>
            <a:endParaRPr lang="en-US" dirty="0"/>
          </a:p>
        </p:txBody>
      </p:sp>
      <p:sp>
        <p:nvSpPr>
          <p:cNvPr id="4" name="Title 1"/>
          <p:cNvSpPr txBox="1">
            <a:spLocks/>
          </p:cNvSpPr>
          <p:nvPr/>
        </p:nvSpPr>
        <p:spPr>
          <a:xfrm>
            <a:off x="0" y="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#19</a:t>
            </a:r>
            <a:endParaRPr lang="en-US" dirty="0"/>
          </a:p>
        </p:txBody>
      </p:sp>
      <p:pic>
        <p:nvPicPr>
          <p:cNvPr id="15363" name="Picture 3"/>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376488" y="1943100"/>
            <a:ext cx="43910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749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Have users test with scripts</a:t>
            </a:r>
            <a:endParaRPr lang="en-US" sz="4400" dirty="0"/>
          </a:p>
        </p:txBody>
      </p:sp>
      <p:sp>
        <p:nvSpPr>
          <p:cNvPr id="4" name="Title 1"/>
          <p:cNvSpPr txBox="1">
            <a:spLocks/>
          </p:cNvSpPr>
          <p:nvPr/>
        </p:nvSpPr>
        <p:spPr>
          <a:xfrm>
            <a:off x="0" y="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#20</a:t>
            </a:r>
            <a:endParaRPr lang="en-US" dirty="0"/>
          </a:p>
        </p:txBody>
      </p:sp>
      <p:pic>
        <p:nvPicPr>
          <p:cNvPr id="23554" name="Picture 2" descr="user-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905000"/>
            <a:ext cx="5562600" cy="370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and Conquer</a:t>
            </a:r>
            <a:endParaRPr lang="en-US" dirty="0"/>
          </a:p>
        </p:txBody>
      </p:sp>
      <p:sp>
        <p:nvSpPr>
          <p:cNvPr id="4" name="Title 1"/>
          <p:cNvSpPr txBox="1">
            <a:spLocks/>
          </p:cNvSpPr>
          <p:nvPr/>
        </p:nvSpPr>
        <p:spPr>
          <a:xfrm>
            <a:off x="0" y="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#21</a:t>
            </a:r>
            <a:endParaRPr lang="en-US" dirty="0"/>
          </a:p>
        </p:txBody>
      </p:sp>
      <p:pic>
        <p:nvPicPr>
          <p:cNvPr id="17410" name="Picture 2" descr="http://www.coetail.com/chezvivian/files/2013/02/One-bite-at-a-tim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667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54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a:t>
            </a:r>
            <a:endParaRPr lang="en-US" dirty="0"/>
          </a:p>
        </p:txBody>
      </p:sp>
      <p:sp>
        <p:nvSpPr>
          <p:cNvPr id="4" name="Title 1"/>
          <p:cNvSpPr txBox="1">
            <a:spLocks/>
          </p:cNvSpPr>
          <p:nvPr/>
        </p:nvSpPr>
        <p:spPr>
          <a:xfrm>
            <a:off x="0" y="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#22</a:t>
            </a:r>
            <a:endParaRPr lang="en-US" dirty="0"/>
          </a:p>
        </p:txBody>
      </p:sp>
      <p:pic>
        <p:nvPicPr>
          <p:cNvPr id="18434" name="Picture 2" descr="http://prvitamins.files.wordpress.com/2008/03/do-it-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38300"/>
            <a:ext cx="283845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553200" y="2387600"/>
            <a:ext cx="16668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336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a:t>
            </a:r>
            <a:endParaRPr lang="en-US" dirty="0"/>
          </a:p>
        </p:txBody>
      </p:sp>
      <p:sp>
        <p:nvSpPr>
          <p:cNvPr id="3" name="Content Placeholder 2"/>
          <p:cNvSpPr>
            <a:spLocks noGrp="1"/>
          </p:cNvSpPr>
          <p:nvPr>
            <p:ph idx="1"/>
          </p:nvPr>
        </p:nvSpPr>
        <p:spPr/>
        <p:txBody>
          <a:bodyPr>
            <a:normAutofit/>
          </a:bodyPr>
          <a:lstStyle/>
          <a:p>
            <a:r>
              <a:rPr lang="en-US" dirty="0"/>
              <a:t>Perform an </a:t>
            </a:r>
            <a:r>
              <a:rPr lang="en-US" dirty="0" err="1"/>
              <a:t>IOSCacheRefresh</a:t>
            </a:r>
            <a:endParaRPr lang="en-US" dirty="0"/>
          </a:p>
          <a:p>
            <a:r>
              <a:rPr lang="en-US" dirty="0"/>
              <a:t>Clear all your browsing history and restart the </a:t>
            </a:r>
            <a:r>
              <a:rPr lang="en-US" dirty="0" smtClean="0"/>
              <a:t>browser</a:t>
            </a:r>
          </a:p>
          <a:p>
            <a:r>
              <a:rPr lang="en-US" dirty="0" smtClean="0"/>
              <a:t>Remove Security Cache</a:t>
            </a:r>
          </a:p>
          <a:p>
            <a:r>
              <a:rPr lang="en-US" dirty="0" smtClean="0"/>
              <a:t>Reduce Caching Interval</a:t>
            </a:r>
          </a:p>
          <a:p>
            <a:r>
              <a:rPr lang="en-US" dirty="0" smtClean="0"/>
              <a:t>Wait up to 15 minutes</a:t>
            </a:r>
          </a:p>
          <a:p>
            <a:r>
              <a:rPr lang="en-US" dirty="0" smtClean="0"/>
              <a:t>Try it in LID</a:t>
            </a:r>
            <a:endParaRPr lang="en-US"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#23</a:t>
            </a:r>
            <a:endParaRPr lang="en-US" dirty="0"/>
          </a:p>
        </p:txBody>
      </p:sp>
      <p:pic>
        <p:nvPicPr>
          <p:cNvPr id="5122" name="Picture 2" descr="http://upload.wikimedia.org/wikipedia/commons/thumb/b/b1/Not_facebook_not_like_thumbs_down.png/1196px-Not_facebook_not_like_thumbs_dow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048000"/>
            <a:ext cx="3581400" cy="306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77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a:bodyPr>
          <a:lstStyle/>
          <a:p>
            <a:r>
              <a:rPr lang="en-US" dirty="0" smtClean="0"/>
              <a:t>Get at least 2 people trained early on</a:t>
            </a:r>
          </a:p>
          <a:p>
            <a:endParaRPr lang="en-US" dirty="0"/>
          </a:p>
          <a:p>
            <a:r>
              <a:rPr lang="en-US" dirty="0" err="1" smtClean="0"/>
              <a:t>Infor</a:t>
            </a:r>
            <a:r>
              <a:rPr lang="en-US" dirty="0" smtClean="0"/>
              <a:t> Class (? Days)</a:t>
            </a:r>
          </a:p>
          <a:p>
            <a:r>
              <a:rPr lang="en-US" dirty="0" smtClean="0"/>
              <a:t>We can help (2 Days)</a:t>
            </a:r>
          </a:p>
          <a:p>
            <a:r>
              <a:rPr lang="en-US" dirty="0" smtClean="0"/>
              <a:t>Online resources</a:t>
            </a:r>
            <a:endParaRPr lang="en-US"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#24</a:t>
            </a:r>
            <a:endParaRPr lang="en-US" dirty="0"/>
          </a:p>
        </p:txBody>
      </p:sp>
      <p:pic>
        <p:nvPicPr>
          <p:cNvPr id="19458" name="Picture 2" descr="http://www.mfrmls.com/images/stories/photos/trainin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2209800"/>
            <a:ext cx="4381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1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6600" dirty="0" smtClean="0"/>
              <a:t>50% Planning</a:t>
            </a:r>
          </a:p>
          <a:p>
            <a:r>
              <a:rPr lang="en-US" sz="6600" dirty="0" smtClean="0"/>
              <a:t>30% Development</a:t>
            </a:r>
          </a:p>
          <a:p>
            <a:r>
              <a:rPr lang="en-US" sz="6600" dirty="0" smtClean="0"/>
              <a:t>20% Testing</a:t>
            </a:r>
            <a:endParaRPr lang="en-US" sz="6600"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#1</a:t>
            </a:r>
          </a:p>
        </p:txBody>
      </p:sp>
    </p:spTree>
    <p:extLst>
      <p:ext uri="{BB962C8B-B14F-4D97-AF65-F5344CB8AC3E}">
        <p14:creationId xmlns:p14="http://schemas.microsoft.com/office/powerpoint/2010/main" val="2090867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blog.adminitrack.com/wp-content/uploads/documentation.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7130"/>
          <a:stretch/>
        </p:blipFill>
        <p:spPr bwMode="auto">
          <a:xfrm>
            <a:off x="-12700" y="1803400"/>
            <a:ext cx="9156700" cy="5041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dirty="0" smtClean="0"/>
              <a:t>Use Excel to plan and document changes often</a:t>
            </a:r>
          </a:p>
          <a:p>
            <a:endParaRPr lang="en-US"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#25</a:t>
            </a:r>
            <a:endParaRPr lang="en-US" dirty="0"/>
          </a:p>
        </p:txBody>
      </p:sp>
    </p:spTree>
    <p:extLst>
      <p:ext uri="{BB962C8B-B14F-4D97-AF65-F5344CB8AC3E}">
        <p14:creationId xmlns:p14="http://schemas.microsoft.com/office/powerpoint/2010/main" val="2937734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KISS</a:t>
            </a:r>
            <a:endParaRPr lang="en-US" dirty="0"/>
          </a:p>
        </p:txBody>
      </p:sp>
      <p:sp>
        <p:nvSpPr>
          <p:cNvPr id="3" name="Content Placeholder 2"/>
          <p:cNvSpPr>
            <a:spLocks noGrp="1"/>
          </p:cNvSpPr>
          <p:nvPr>
            <p:ph idx="1"/>
          </p:nvPr>
        </p:nvSpPr>
        <p:spPr/>
        <p:txBody>
          <a:bodyPr>
            <a:normAutofit/>
          </a:bodyPr>
          <a:lstStyle/>
          <a:p>
            <a:r>
              <a:rPr lang="en-US" dirty="0" smtClean="0"/>
              <a:t>Don’t over complicate the rules to begin with</a:t>
            </a:r>
          </a:p>
          <a:p>
            <a:r>
              <a:rPr lang="en-US" dirty="0" smtClean="0"/>
              <a:t>Pick major roles and classes and only add when it’s impossible to reuse</a:t>
            </a:r>
          </a:p>
          <a:p>
            <a:r>
              <a:rPr lang="en-US" dirty="0" smtClean="0"/>
              <a:t>Pick a simple, extensible naming convention</a:t>
            </a:r>
          </a:p>
          <a:p>
            <a:endParaRPr lang="en-US" dirty="0" smtClean="0"/>
          </a:p>
          <a:p>
            <a:endParaRPr lang="en-US"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#26</a:t>
            </a:r>
            <a:endParaRPr lang="en-US" dirty="0"/>
          </a:p>
        </p:txBody>
      </p:sp>
      <p:pic>
        <p:nvPicPr>
          <p:cNvPr id="21506" name="Picture 2" descr="http://cobaltpm.com/wp-content/uploads/2013/02/keeping-it-simple-project-plan-from-point-a-to-point-b.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0400" y="3492500"/>
            <a:ext cx="504825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16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hdisanantonio.org/Resources/Pictures/Support.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95600" y="2438400"/>
            <a:ext cx="6248400" cy="4161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Plan for trained support</a:t>
            </a:r>
            <a:endParaRPr lang="en-US" dirty="0"/>
          </a:p>
        </p:txBody>
      </p:sp>
      <p:sp>
        <p:nvSpPr>
          <p:cNvPr id="3" name="Content Placeholder 2"/>
          <p:cNvSpPr>
            <a:spLocks noGrp="1"/>
          </p:cNvSpPr>
          <p:nvPr>
            <p:ph idx="1"/>
          </p:nvPr>
        </p:nvSpPr>
        <p:spPr/>
        <p:txBody>
          <a:bodyPr>
            <a:normAutofit/>
          </a:bodyPr>
          <a:lstStyle/>
          <a:p>
            <a:r>
              <a:rPr lang="en-US" dirty="0" smtClean="0"/>
              <a:t>Issues with logging in</a:t>
            </a:r>
          </a:p>
          <a:p>
            <a:r>
              <a:rPr lang="en-US" dirty="0" smtClean="0"/>
              <a:t>Issues with screen access</a:t>
            </a:r>
          </a:p>
          <a:p>
            <a:r>
              <a:rPr lang="en-US" dirty="0" smtClean="0"/>
              <a:t>Issues with functionality</a:t>
            </a:r>
          </a:p>
          <a:p>
            <a:r>
              <a:rPr lang="en-US" dirty="0" smtClean="0"/>
              <a:t>Issues with report access</a:t>
            </a:r>
          </a:p>
          <a:p>
            <a:endParaRPr lang="en-US" dirty="0" smtClean="0"/>
          </a:p>
          <a:p>
            <a:endParaRPr lang="en-US" dirty="0"/>
          </a:p>
        </p:txBody>
      </p:sp>
      <p:sp>
        <p:nvSpPr>
          <p:cNvPr id="4" name="Title 1"/>
          <p:cNvSpPr txBox="1">
            <a:spLocks/>
          </p:cNvSpPr>
          <p:nvPr/>
        </p:nvSpPr>
        <p:spPr>
          <a:xfrm>
            <a:off x="0" y="254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#27</a:t>
            </a:r>
            <a:endParaRPr lang="en-US" dirty="0"/>
          </a:p>
        </p:txBody>
      </p:sp>
    </p:spTree>
    <p:extLst>
      <p:ext uri="{BB962C8B-B14F-4D97-AF65-F5344CB8AC3E}">
        <p14:creationId xmlns:p14="http://schemas.microsoft.com/office/powerpoint/2010/main" val="243278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Education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www.nogalis.com/education</a:t>
            </a:r>
            <a:endParaRPr lang="en-US" sz="4000"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#28</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35868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08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d.keepcalm-o-matic.co.uk/i/keep-calm-and-take-a-break-93.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533400"/>
            <a:ext cx="4474029" cy="52197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#29</a:t>
            </a:r>
            <a:endParaRPr lang="en-US" dirty="0"/>
          </a:p>
        </p:txBody>
      </p:sp>
    </p:spTree>
    <p:extLst>
      <p:ext uri="{BB962C8B-B14F-4D97-AF65-F5344CB8AC3E}">
        <p14:creationId xmlns:p14="http://schemas.microsoft.com/office/powerpoint/2010/main" val="2064128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Upcoming Events</a:t>
            </a:r>
            <a:endParaRPr lang="en-US" dirty="0"/>
          </a:p>
        </p:txBody>
      </p:sp>
      <p:sp>
        <p:nvSpPr>
          <p:cNvPr id="32771" name="TextBox 3"/>
          <p:cNvSpPr txBox="1">
            <a:spLocks noChangeArrowheads="1"/>
          </p:cNvSpPr>
          <p:nvPr/>
        </p:nvSpPr>
        <p:spPr bwMode="auto">
          <a:xfrm>
            <a:off x="1219200" y="3733800"/>
            <a:ext cx="103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600" dirty="0" smtClean="0">
                <a:solidFill>
                  <a:schemeClr val="tx1"/>
                </a:solidFill>
                <a:latin typeface="Arial" charset="0"/>
              </a:rPr>
              <a:t>Oct</a:t>
            </a:r>
            <a:endParaRPr lang="en-US" altLang="en-US" sz="3600" dirty="0">
              <a:solidFill>
                <a:schemeClr val="tx1"/>
              </a:solidFill>
              <a:latin typeface="Arial" charset="0"/>
            </a:endParaRPr>
          </a:p>
        </p:txBody>
      </p:sp>
      <p:sp>
        <p:nvSpPr>
          <p:cNvPr id="32772" name="TextBox 4"/>
          <p:cNvSpPr txBox="1">
            <a:spLocks noChangeArrowheads="1"/>
          </p:cNvSpPr>
          <p:nvPr/>
        </p:nvSpPr>
        <p:spPr bwMode="auto">
          <a:xfrm>
            <a:off x="2208213" y="3805237"/>
            <a:ext cx="631825"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200" dirty="0" smtClean="0">
                <a:solidFill>
                  <a:schemeClr val="bg1"/>
                </a:solidFill>
                <a:latin typeface="Palatino Linotype" pitchFamily="18" charset="0"/>
              </a:rPr>
              <a:t>28</a:t>
            </a:r>
            <a:endParaRPr lang="en-US" altLang="en-US" sz="3200" dirty="0">
              <a:solidFill>
                <a:schemeClr val="bg1"/>
              </a:solidFill>
              <a:latin typeface="Palatino Linotype" pitchFamily="18" charset="0"/>
            </a:endParaRPr>
          </a:p>
        </p:txBody>
      </p:sp>
      <p:sp>
        <p:nvSpPr>
          <p:cNvPr id="6" name="Rectangle 5"/>
          <p:cNvSpPr/>
          <p:nvPr/>
        </p:nvSpPr>
        <p:spPr>
          <a:xfrm>
            <a:off x="1239838" y="3786187"/>
            <a:ext cx="1579562" cy="623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32774" name="TextBox 6"/>
          <p:cNvSpPr txBox="1">
            <a:spLocks noChangeArrowheads="1"/>
          </p:cNvSpPr>
          <p:nvPr/>
        </p:nvSpPr>
        <p:spPr bwMode="auto">
          <a:xfrm>
            <a:off x="2233613" y="4953000"/>
            <a:ext cx="478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800" dirty="0">
                <a:solidFill>
                  <a:schemeClr val="tx2"/>
                </a:solidFill>
                <a:latin typeface="Palatino Linotype" pitchFamily="18" charset="0"/>
              </a:rPr>
              <a:t>www.nogalis.com/educatio</a:t>
            </a:r>
            <a:r>
              <a:rPr lang="en-US" altLang="en-US" dirty="0">
                <a:solidFill>
                  <a:schemeClr val="tx2"/>
                </a:solidFill>
                <a:latin typeface="Palatino Linotype" pitchFamily="18" charset="0"/>
              </a:rPr>
              <a:t>n</a:t>
            </a:r>
          </a:p>
        </p:txBody>
      </p:sp>
      <p:sp>
        <p:nvSpPr>
          <p:cNvPr id="32775" name="TextBox 7"/>
          <p:cNvSpPr txBox="1">
            <a:spLocks noChangeArrowheads="1"/>
          </p:cNvSpPr>
          <p:nvPr/>
        </p:nvSpPr>
        <p:spPr bwMode="auto">
          <a:xfrm>
            <a:off x="3124200" y="3846512"/>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000" dirty="0" smtClean="0">
                <a:solidFill>
                  <a:schemeClr val="tx2"/>
                </a:solidFill>
                <a:latin typeface="Palatino Linotype" pitchFamily="18" charset="0"/>
              </a:rPr>
              <a:t>Lawson 10x Upgrade </a:t>
            </a:r>
            <a:r>
              <a:rPr lang="en-US" altLang="en-US" sz="2000" dirty="0" err="1" smtClean="0">
                <a:solidFill>
                  <a:schemeClr val="tx2"/>
                </a:solidFill>
                <a:latin typeface="Palatino Linotype" pitchFamily="18" charset="0"/>
              </a:rPr>
              <a:t>Bootcamp</a:t>
            </a:r>
            <a:r>
              <a:rPr lang="en-US" altLang="en-US" sz="2000" dirty="0" smtClean="0">
                <a:solidFill>
                  <a:schemeClr val="tx2"/>
                </a:solidFill>
                <a:latin typeface="Palatino Linotype" pitchFamily="18" charset="0"/>
              </a:rPr>
              <a:t> 2.0 </a:t>
            </a:r>
            <a:endParaRPr lang="en-US" altLang="en-US" sz="1800" dirty="0">
              <a:solidFill>
                <a:schemeClr val="tx2"/>
              </a:solidFill>
              <a:latin typeface="Palatino Linotype" pitchFamily="18" charset="0"/>
            </a:endParaRPr>
          </a:p>
        </p:txBody>
      </p:sp>
      <p:sp>
        <p:nvSpPr>
          <p:cNvPr id="32776" name="TextBox 9"/>
          <p:cNvSpPr txBox="1">
            <a:spLocks noChangeArrowheads="1"/>
          </p:cNvSpPr>
          <p:nvPr/>
        </p:nvSpPr>
        <p:spPr bwMode="auto">
          <a:xfrm>
            <a:off x="1198563" y="1905000"/>
            <a:ext cx="103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600">
                <a:solidFill>
                  <a:schemeClr val="tx1"/>
                </a:solidFill>
                <a:latin typeface="Arial" charset="0"/>
              </a:rPr>
              <a:t>Aug</a:t>
            </a:r>
          </a:p>
        </p:txBody>
      </p:sp>
      <p:sp>
        <p:nvSpPr>
          <p:cNvPr id="32777" name="TextBox 10"/>
          <p:cNvSpPr txBox="1">
            <a:spLocks noChangeArrowheads="1"/>
          </p:cNvSpPr>
          <p:nvPr/>
        </p:nvSpPr>
        <p:spPr bwMode="auto">
          <a:xfrm>
            <a:off x="2166938" y="1985963"/>
            <a:ext cx="652462" cy="6048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200">
                <a:solidFill>
                  <a:schemeClr val="bg1"/>
                </a:solidFill>
                <a:latin typeface="Palatino Linotype" pitchFamily="18" charset="0"/>
              </a:rPr>
              <a:t>14</a:t>
            </a:r>
          </a:p>
        </p:txBody>
      </p:sp>
      <p:sp>
        <p:nvSpPr>
          <p:cNvPr id="12" name="Rectangle 11"/>
          <p:cNvSpPr/>
          <p:nvPr/>
        </p:nvSpPr>
        <p:spPr>
          <a:xfrm>
            <a:off x="1219200" y="1957388"/>
            <a:ext cx="1579563" cy="6238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32779" name="TextBox 12"/>
          <p:cNvSpPr txBox="1">
            <a:spLocks noChangeArrowheads="1"/>
          </p:cNvSpPr>
          <p:nvPr/>
        </p:nvSpPr>
        <p:spPr bwMode="auto">
          <a:xfrm>
            <a:off x="1198563" y="2828925"/>
            <a:ext cx="103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600">
                <a:solidFill>
                  <a:schemeClr val="tx1"/>
                </a:solidFill>
                <a:latin typeface="Arial" charset="0"/>
              </a:rPr>
              <a:t>Aug</a:t>
            </a:r>
          </a:p>
        </p:txBody>
      </p:sp>
      <p:sp>
        <p:nvSpPr>
          <p:cNvPr id="32780" name="TextBox 13"/>
          <p:cNvSpPr txBox="1">
            <a:spLocks noChangeArrowheads="1"/>
          </p:cNvSpPr>
          <p:nvPr/>
        </p:nvSpPr>
        <p:spPr bwMode="auto">
          <a:xfrm>
            <a:off x="2189163" y="2900363"/>
            <a:ext cx="630237" cy="6048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200">
                <a:solidFill>
                  <a:schemeClr val="bg1"/>
                </a:solidFill>
                <a:latin typeface="Palatino Linotype" pitchFamily="18" charset="0"/>
              </a:rPr>
              <a:t>21</a:t>
            </a:r>
          </a:p>
        </p:txBody>
      </p:sp>
      <p:sp>
        <p:nvSpPr>
          <p:cNvPr id="15" name="Rectangle 14"/>
          <p:cNvSpPr/>
          <p:nvPr/>
        </p:nvSpPr>
        <p:spPr>
          <a:xfrm>
            <a:off x="1219200" y="2881313"/>
            <a:ext cx="1579563" cy="6238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32782" name="TextBox 15"/>
          <p:cNvSpPr txBox="1">
            <a:spLocks noChangeArrowheads="1"/>
          </p:cNvSpPr>
          <p:nvPr/>
        </p:nvSpPr>
        <p:spPr bwMode="auto">
          <a:xfrm>
            <a:off x="3124200" y="2070100"/>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000">
                <a:solidFill>
                  <a:schemeClr val="tx2"/>
                </a:solidFill>
                <a:latin typeface="Palatino Linotype" pitchFamily="18" charset="0"/>
              </a:rPr>
              <a:t>Upgrade to IPA Made Easy</a:t>
            </a:r>
            <a:endParaRPr lang="en-US" altLang="en-US" sz="1800">
              <a:solidFill>
                <a:schemeClr val="tx2"/>
              </a:solidFill>
              <a:latin typeface="Palatino Linotype" pitchFamily="18" charset="0"/>
            </a:endParaRPr>
          </a:p>
        </p:txBody>
      </p:sp>
      <p:sp>
        <p:nvSpPr>
          <p:cNvPr id="32783" name="TextBox 16"/>
          <p:cNvSpPr txBox="1">
            <a:spLocks noChangeArrowheads="1"/>
          </p:cNvSpPr>
          <p:nvPr/>
        </p:nvSpPr>
        <p:spPr bwMode="auto">
          <a:xfrm>
            <a:off x="3124200" y="2994025"/>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000">
                <a:solidFill>
                  <a:schemeClr val="tx2"/>
                </a:solidFill>
                <a:latin typeface="Palatino Linotype" pitchFamily="18" charset="0"/>
              </a:rPr>
              <a:t>LBI Upgrade; An Easy Home-run</a:t>
            </a:r>
            <a:endParaRPr lang="en-US" altLang="en-US" sz="1800">
              <a:solidFill>
                <a:schemeClr val="tx2"/>
              </a:solidFill>
              <a:latin typeface="Palatino Linotype" pitchFamily="18" charset="0"/>
            </a:endParaRPr>
          </a:p>
        </p:txBody>
      </p:sp>
      <p:pic>
        <p:nvPicPr>
          <p:cNvPr id="16386" name="Picture 2" descr="http://www.nogalis.com/wp-content/uploads/2014/03/Upr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669381"/>
            <a:ext cx="1285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1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Bootcamp</a:t>
            </a:r>
            <a:endParaRPr lang="en-US" dirty="0"/>
          </a:p>
        </p:txBody>
      </p:sp>
      <p:graphicFrame>
        <p:nvGraphicFramePr>
          <p:cNvPr id="3" name="Chart 2"/>
          <p:cNvGraphicFramePr/>
          <p:nvPr>
            <p:extLst>
              <p:ext uri="{D42A27DB-BD31-4B8C-83A1-F6EECF244321}">
                <p14:modId xmlns:p14="http://schemas.microsoft.com/office/powerpoint/2010/main" val="2911462652"/>
              </p:ext>
            </p:extLst>
          </p:nvPr>
        </p:nvGraphicFramePr>
        <p:xfrm>
          <a:off x="15240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6"/>
          <p:cNvSpPr txBox="1">
            <a:spLocks noChangeArrowheads="1"/>
          </p:cNvSpPr>
          <p:nvPr/>
        </p:nvSpPr>
        <p:spPr bwMode="auto">
          <a:xfrm>
            <a:off x="2438400" y="5867400"/>
            <a:ext cx="4741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800" dirty="0" smtClean="0">
                <a:solidFill>
                  <a:schemeClr val="tx2"/>
                </a:solidFill>
                <a:latin typeface="Palatino Linotype" pitchFamily="18" charset="0"/>
              </a:rPr>
              <a:t>www.nogalis.com/bootcamp</a:t>
            </a:r>
            <a:endParaRPr lang="en-US" altLang="en-US" dirty="0">
              <a:solidFill>
                <a:schemeClr val="tx2"/>
              </a:solidFill>
              <a:latin typeface="Palatino Linotype" pitchFamily="18" charset="0"/>
            </a:endParaRPr>
          </a:p>
        </p:txBody>
      </p:sp>
    </p:spTree>
    <p:extLst>
      <p:ext uri="{BB962C8B-B14F-4D97-AF65-F5344CB8AC3E}">
        <p14:creationId xmlns:p14="http://schemas.microsoft.com/office/powerpoint/2010/main" val="378403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355312"/>
          </a:xfrm>
          <a:prstGeom prst="rect">
            <a:avLst/>
          </a:prstGeom>
          <a:noFill/>
        </p:spPr>
        <p:txBody>
          <a:bodyPr wrap="square" rtlCol="0">
            <a:spAutoFit/>
          </a:bodyPr>
          <a:lstStyle/>
          <a:p>
            <a:r>
              <a:rPr lang="en-US" dirty="0" smtClean="0"/>
              <a:t>“I </a:t>
            </a:r>
            <a:r>
              <a:rPr lang="en-US" dirty="0"/>
              <a:t>was thoroughly impressed by the event. It was well-attended by both onsite attendees and webinar attendees. The attention to detail was very impressive. From the tickets, the online video and audio logistics, a dedicated help desk for webinar attendees, the food and beverages, the </a:t>
            </a:r>
            <a:r>
              <a:rPr lang="en-US" dirty="0" err="1"/>
              <a:t>Infor</a:t>
            </a:r>
            <a:r>
              <a:rPr lang="en-US" dirty="0"/>
              <a:t> lanyards, the information binders for onsite attendees, the electronic information for webinar attendees, on and on in every aspect the event was professional, high-quality very polished and infused with enthusiasm and creativity. The onsite attendees were attentive and engaged throughout the day. Considering the event lasted several hours, that attentiveness is a testament to the event's value to the onsite attendees and webinar attendees.</a:t>
            </a:r>
            <a:br>
              <a:rPr lang="en-US" dirty="0"/>
            </a:br>
            <a:r>
              <a:rPr lang="en-US" dirty="0"/>
              <a:t/>
            </a:r>
            <a:br>
              <a:rPr lang="en-US" dirty="0"/>
            </a:br>
            <a:r>
              <a:rPr lang="en-US" dirty="0"/>
              <a:t>If the Nogalis </a:t>
            </a:r>
            <a:r>
              <a:rPr lang="en-US" dirty="0" err="1"/>
              <a:t>Infor</a:t>
            </a:r>
            <a:r>
              <a:rPr lang="en-US" dirty="0"/>
              <a:t> 10x Upgrade </a:t>
            </a:r>
            <a:r>
              <a:rPr lang="en-US" dirty="0" err="1"/>
              <a:t>Bootcamp</a:t>
            </a:r>
            <a:r>
              <a:rPr lang="en-US" dirty="0"/>
              <a:t> event is indicative of the value that Nogalis provides to </a:t>
            </a:r>
            <a:r>
              <a:rPr lang="en-US" dirty="0" err="1"/>
              <a:t>Infor</a:t>
            </a:r>
            <a:r>
              <a:rPr lang="en-US" dirty="0"/>
              <a:t> Lawson customers, then those customers are in good hands and will be well-served when they engage with Nogalis, Inc</a:t>
            </a:r>
            <a:r>
              <a:rPr lang="en-US" dirty="0" smtClean="0"/>
              <a:t>.”</a:t>
            </a:r>
          </a:p>
          <a:p>
            <a:r>
              <a:rPr lang="en-US" dirty="0"/>
              <a:t/>
            </a:r>
            <a:br>
              <a:rPr lang="en-US" dirty="0"/>
            </a:br>
            <a:r>
              <a:rPr lang="en-US" dirty="0"/>
              <a:t>Regards,</a:t>
            </a:r>
            <a:br>
              <a:rPr lang="en-US" dirty="0"/>
            </a:br>
            <a:r>
              <a:rPr lang="en-US" dirty="0"/>
              <a:t/>
            </a:r>
            <a:br>
              <a:rPr lang="en-US" dirty="0"/>
            </a:br>
            <a:r>
              <a:rPr lang="en-US" dirty="0"/>
              <a:t>Del </a:t>
            </a:r>
            <a:r>
              <a:rPr lang="en-US" dirty="0" err="1"/>
              <a:t>Dehn</a:t>
            </a:r>
            <a:r>
              <a:rPr lang="en-US" dirty="0"/>
              <a:t/>
            </a:r>
            <a:br>
              <a:rPr lang="en-US" dirty="0"/>
            </a:br>
            <a:endParaRPr lang="en-US" dirty="0"/>
          </a:p>
        </p:txBody>
      </p:sp>
      <p:sp>
        <p:nvSpPr>
          <p:cNvPr id="6" name="TextBox 6"/>
          <p:cNvSpPr txBox="1">
            <a:spLocks noChangeArrowheads="1"/>
          </p:cNvSpPr>
          <p:nvPr/>
        </p:nvSpPr>
        <p:spPr bwMode="auto">
          <a:xfrm>
            <a:off x="2201287" y="5410200"/>
            <a:ext cx="4741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800" dirty="0" smtClean="0">
                <a:solidFill>
                  <a:schemeClr val="tx2"/>
                </a:solidFill>
                <a:latin typeface="Palatino Linotype" pitchFamily="18" charset="0"/>
              </a:rPr>
              <a:t>www.nogalis.com/bootcamp</a:t>
            </a:r>
            <a:endParaRPr lang="en-US" altLang="en-US" dirty="0">
              <a:solidFill>
                <a:schemeClr val="tx2"/>
              </a:solidFill>
              <a:latin typeface="Palatino Linotype" pitchFamily="18" charset="0"/>
            </a:endParaRPr>
          </a:p>
        </p:txBody>
      </p:sp>
    </p:spTree>
    <p:extLst>
      <p:ext uri="{BB962C8B-B14F-4D97-AF65-F5344CB8AC3E}">
        <p14:creationId xmlns:p14="http://schemas.microsoft.com/office/powerpoint/2010/main" val="2038710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Bootcamp</a:t>
            </a:r>
            <a:endParaRPr lang="en-US" dirty="0"/>
          </a:p>
        </p:txBody>
      </p:sp>
      <p:sp>
        <p:nvSpPr>
          <p:cNvPr id="4" name="TextBox 6"/>
          <p:cNvSpPr txBox="1">
            <a:spLocks noChangeArrowheads="1"/>
          </p:cNvSpPr>
          <p:nvPr/>
        </p:nvSpPr>
        <p:spPr bwMode="auto">
          <a:xfrm>
            <a:off x="2438400" y="5867400"/>
            <a:ext cx="4741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800" dirty="0" smtClean="0">
                <a:solidFill>
                  <a:schemeClr val="tx2"/>
                </a:solidFill>
                <a:latin typeface="Palatino Linotype" pitchFamily="18" charset="0"/>
              </a:rPr>
              <a:t>www.nogalis.com/bootcamp</a:t>
            </a:r>
            <a:endParaRPr lang="en-US" altLang="en-US" dirty="0">
              <a:solidFill>
                <a:schemeClr val="tx2"/>
              </a:solidFill>
              <a:latin typeface="Palatino Linotype" pitchFamily="18" charset="0"/>
            </a:endParaRPr>
          </a:p>
        </p:txBody>
      </p:sp>
      <p:sp>
        <p:nvSpPr>
          <p:cNvPr id="6" name="Rectangle 5"/>
          <p:cNvSpPr/>
          <p:nvPr/>
        </p:nvSpPr>
        <p:spPr>
          <a:xfrm>
            <a:off x="1447800" y="2209800"/>
            <a:ext cx="6096000" cy="2308324"/>
          </a:xfrm>
          <a:prstGeom prst="rect">
            <a:avLst/>
          </a:prstGeom>
        </p:spPr>
        <p:txBody>
          <a:bodyPr wrap="square">
            <a:spAutoFit/>
          </a:bodyPr>
          <a:lstStyle/>
          <a:p>
            <a:pPr fontAlgn="base"/>
            <a:r>
              <a:rPr lang="en-US" sz="2000" b="1" dirty="0">
                <a:latin typeface="+mj-lt"/>
              </a:rPr>
              <a:t>Tuition:</a:t>
            </a:r>
          </a:p>
          <a:p>
            <a:pPr fontAlgn="base"/>
            <a:r>
              <a:rPr lang="en-US" sz="2000" dirty="0">
                <a:latin typeface="+mj-lt"/>
              </a:rPr>
              <a:t>Early Bird: $295 (Ends Sept 20th, 2014)</a:t>
            </a:r>
          </a:p>
          <a:p>
            <a:pPr fontAlgn="base"/>
            <a:r>
              <a:rPr lang="en-US" sz="2000" dirty="0">
                <a:latin typeface="+mj-lt"/>
              </a:rPr>
              <a:t>Onsite: $495 (100% money back guarantee)</a:t>
            </a:r>
          </a:p>
          <a:p>
            <a:pPr fontAlgn="base"/>
            <a:r>
              <a:rPr lang="en-US" sz="2000" dirty="0">
                <a:latin typeface="+mj-lt"/>
              </a:rPr>
              <a:t>Virtual: $395 (100% money back guarantee)</a:t>
            </a:r>
          </a:p>
          <a:p>
            <a:pPr fontAlgn="base"/>
            <a:endParaRPr lang="en-US" sz="2000" u="sng" dirty="0">
              <a:latin typeface="+mj-lt"/>
            </a:endParaRPr>
          </a:p>
          <a:p>
            <a:pPr fontAlgn="base"/>
            <a:endParaRPr lang="en-US" sz="2000" u="sng" dirty="0" smtClean="0">
              <a:latin typeface="+mj-lt"/>
            </a:endParaRPr>
          </a:p>
          <a:p>
            <a:pPr fontAlgn="base"/>
            <a:r>
              <a:rPr lang="en-US" sz="2000" dirty="0" smtClean="0">
                <a:latin typeface="+mj-lt"/>
              </a:rPr>
              <a:t>TODAY ONLY $275 use promo code </a:t>
            </a:r>
            <a:r>
              <a:rPr lang="en-US" sz="2400" b="1" dirty="0" smtClean="0">
                <a:solidFill>
                  <a:schemeClr val="tx2"/>
                </a:solidFill>
                <a:latin typeface="+mj-lt"/>
              </a:rPr>
              <a:t>SECURITY</a:t>
            </a:r>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263887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869455"/>
            <a:ext cx="5181599" cy="2646878"/>
          </a:xfrm>
          <a:prstGeom prst="rect">
            <a:avLst/>
          </a:prstGeom>
          <a:noFill/>
        </p:spPr>
        <p:txBody>
          <a:bodyPr wrap="square" lIns="91440" tIns="45720" rIns="91440" bIns="45720">
            <a:spAutoFit/>
          </a:bodyPr>
          <a:lstStyle/>
          <a:p>
            <a:pPr algn="ctr"/>
            <a:r>
              <a:rPr lang="en-US" sz="1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stellar" pitchFamily="18" charset="0"/>
              </a:rPr>
              <a:t>Q/A</a:t>
            </a:r>
            <a:endParaRPr lang="en-US" sz="1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stellar" pitchFamily="18" charset="0"/>
            </a:endParaRPr>
          </a:p>
        </p:txBody>
      </p:sp>
      <p:sp>
        <p:nvSpPr>
          <p:cNvPr id="3" name="TextBox 2"/>
          <p:cNvSpPr txBox="1"/>
          <p:nvPr/>
        </p:nvSpPr>
        <p:spPr>
          <a:xfrm>
            <a:off x="3510910" y="4050268"/>
            <a:ext cx="2220480" cy="523220"/>
          </a:xfrm>
          <a:prstGeom prst="rect">
            <a:avLst/>
          </a:prstGeom>
          <a:noFill/>
        </p:spPr>
        <p:txBody>
          <a:bodyPr wrap="none" rtlCol="0">
            <a:spAutoFit/>
          </a:bodyPr>
          <a:lstStyle/>
          <a:p>
            <a:r>
              <a:rPr lang="en-US" sz="2800" b="1" dirty="0">
                <a:hlinkClick r:id="rId2"/>
              </a:rPr>
              <a:t>@nogalisinc</a:t>
            </a:r>
            <a:r>
              <a:rPr lang="en-US" sz="2800" b="1" dirty="0"/>
              <a:t> </a:t>
            </a:r>
            <a:endParaRPr lang="en-US" sz="2800" dirty="0"/>
          </a:p>
        </p:txBody>
      </p:sp>
      <p:pic>
        <p:nvPicPr>
          <p:cNvPr id="1026" name="Picture 2" descr="http://www.dailypress2.com/vagazette/images/twitter-bird-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892" y="4267200"/>
            <a:ext cx="246708" cy="19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97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1-3 months (2 month average) </a:t>
            </a:r>
          </a:p>
          <a:p>
            <a:endParaRPr lang="en-US" sz="6600" dirty="0"/>
          </a:p>
        </p:txBody>
      </p:sp>
      <p:sp>
        <p:nvSpPr>
          <p:cNvPr id="4"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#2</a:t>
            </a:r>
            <a:endParaRPr lang="en-US" dirty="0"/>
          </a:p>
        </p:txBody>
      </p:sp>
      <p:sp>
        <p:nvSpPr>
          <p:cNvPr id="5" name="Title 4"/>
          <p:cNvSpPr>
            <a:spLocks noGrp="1"/>
          </p:cNvSpPr>
          <p:nvPr>
            <p:ph type="title"/>
          </p:nvPr>
        </p:nvSpPr>
        <p:spPr/>
        <p:txBody>
          <a:bodyPr/>
          <a:lstStyle/>
          <a:p>
            <a:r>
              <a:rPr lang="en-US" dirty="0" smtClean="0"/>
              <a:t>Plan Accordingly</a:t>
            </a:r>
            <a:endParaRPr lang="en-US" dirty="0"/>
          </a:p>
        </p:txBody>
      </p:sp>
      <p:pic>
        <p:nvPicPr>
          <p:cNvPr id="12290" name="Picture 2" descr="http://d13s5ta1qg2cax.cloudfront.net/wp-content/uploads/Patience1.jpg"/>
          <p:cNvPicPr>
            <a:picLocks noChangeAspect="1" noChangeArrowheads="1"/>
          </p:cNvPicPr>
          <p:nvPr/>
        </p:nvPicPr>
        <p:blipFill rotWithShape="1">
          <a:blip r:embed="rId2">
            <a:extLst>
              <a:ext uri="{28A0092B-C50C-407E-A947-70E740481C1C}">
                <a14:useLocalDpi xmlns:a14="http://schemas.microsoft.com/office/drawing/2010/main" val="0"/>
              </a:ext>
            </a:extLst>
          </a:blip>
          <a:srcRect t="36115" b="23084"/>
          <a:stretch/>
        </p:blipFill>
        <p:spPr bwMode="auto">
          <a:xfrm>
            <a:off x="0" y="2743200"/>
            <a:ext cx="9144000" cy="248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4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Scripts - 1 year later (23 clients)</a:t>
            </a:r>
            <a:endParaRPr lang="en-US" sz="4800" dirty="0"/>
          </a:p>
        </p:txBody>
      </p:sp>
      <p:graphicFrame>
        <p:nvGraphicFramePr>
          <p:cNvPr id="4" name="Content Placeholder 3"/>
          <p:cNvGraphicFramePr>
            <a:graphicFrameLocks/>
          </p:cNvGraphicFramePr>
          <p:nvPr>
            <p:extLst>
              <p:ext uri="{D42A27DB-BD31-4B8C-83A1-F6EECF244321}">
                <p14:modId xmlns:p14="http://schemas.microsoft.com/office/powerpoint/2010/main" val="17119245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#3</a:t>
            </a:r>
            <a:endParaRPr lang="en-US" dirty="0"/>
          </a:p>
        </p:txBody>
      </p:sp>
    </p:spTree>
    <p:extLst>
      <p:ext uri="{BB962C8B-B14F-4D97-AF65-F5344CB8AC3E}">
        <p14:creationId xmlns:p14="http://schemas.microsoft.com/office/powerpoint/2010/main" val="1413985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81000" y="1447800"/>
            <a:ext cx="2666999" cy="46482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867400" y="1447800"/>
            <a:ext cx="2819400" cy="464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048000" y="1447800"/>
            <a:ext cx="2819400" cy="4648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descr="http://www.iconarchive.com/download/i7982/deleket/soft-scraps/User-Administrator-Red.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descr="http://icons.iconseeker.com/png/fullsize/scrap/user-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671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276600" y="3606800"/>
            <a:ext cx="24384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HRGENCLASS</a:t>
            </a:r>
            <a:endParaRPr lang="en-US" dirty="0"/>
          </a:p>
        </p:txBody>
      </p:sp>
      <p:sp>
        <p:nvSpPr>
          <p:cNvPr id="7" name="Snip Single Corner Rectangle 6"/>
          <p:cNvSpPr/>
          <p:nvPr/>
        </p:nvSpPr>
        <p:spPr>
          <a:xfrm>
            <a:off x="6692900" y="52197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PA52</a:t>
            </a:r>
            <a:endParaRPr lang="en-US" sz="1100" dirty="0"/>
          </a:p>
        </p:txBody>
      </p:sp>
      <p:sp>
        <p:nvSpPr>
          <p:cNvPr id="8" name="Snip Single Corner Rectangle 7"/>
          <p:cNvSpPr/>
          <p:nvPr/>
        </p:nvSpPr>
        <p:spPr>
          <a:xfrm>
            <a:off x="7315200" y="52197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PA100</a:t>
            </a:r>
            <a:endParaRPr lang="en-US" sz="1050" dirty="0"/>
          </a:p>
        </p:txBody>
      </p:sp>
      <p:sp>
        <p:nvSpPr>
          <p:cNvPr id="9" name="Snip Single Corner Rectangle 8"/>
          <p:cNvSpPr/>
          <p:nvPr/>
        </p:nvSpPr>
        <p:spPr>
          <a:xfrm>
            <a:off x="6692900" y="3657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HR07</a:t>
            </a:r>
            <a:endParaRPr lang="en-US" sz="1100" dirty="0"/>
          </a:p>
        </p:txBody>
      </p:sp>
      <p:sp>
        <p:nvSpPr>
          <p:cNvPr id="10" name="Snip Single Corner Rectangle 9"/>
          <p:cNvSpPr/>
          <p:nvPr/>
        </p:nvSpPr>
        <p:spPr>
          <a:xfrm>
            <a:off x="6692900" y="3276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HR04</a:t>
            </a:r>
            <a:endParaRPr lang="en-US" sz="1100" dirty="0"/>
          </a:p>
        </p:txBody>
      </p:sp>
      <p:sp>
        <p:nvSpPr>
          <p:cNvPr id="11" name="Snip Single Corner Rectangle 10"/>
          <p:cNvSpPr/>
          <p:nvPr/>
        </p:nvSpPr>
        <p:spPr>
          <a:xfrm>
            <a:off x="6692900" y="2895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HR01</a:t>
            </a:r>
            <a:endParaRPr lang="en-US" sz="1100" dirty="0"/>
          </a:p>
        </p:txBody>
      </p:sp>
      <p:sp>
        <p:nvSpPr>
          <p:cNvPr id="12" name="Snip Single Corner Rectangle 11"/>
          <p:cNvSpPr/>
          <p:nvPr/>
        </p:nvSpPr>
        <p:spPr>
          <a:xfrm>
            <a:off x="6692900" y="2514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HR00</a:t>
            </a:r>
            <a:endParaRPr lang="en-US" sz="1100" dirty="0"/>
          </a:p>
        </p:txBody>
      </p:sp>
      <p:sp>
        <p:nvSpPr>
          <p:cNvPr id="13" name="Snip Single Corner Rectangle 12"/>
          <p:cNvSpPr/>
          <p:nvPr/>
        </p:nvSpPr>
        <p:spPr>
          <a:xfrm>
            <a:off x="6692900" y="40513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HR09</a:t>
            </a:r>
            <a:endParaRPr lang="en-US" sz="1100" dirty="0"/>
          </a:p>
        </p:txBody>
      </p:sp>
      <p:sp>
        <p:nvSpPr>
          <p:cNvPr id="14" name="Snip Single Corner Rectangle 13"/>
          <p:cNvSpPr/>
          <p:nvPr/>
        </p:nvSpPr>
        <p:spPr>
          <a:xfrm>
            <a:off x="6692900" y="44450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HR10</a:t>
            </a:r>
            <a:endParaRPr lang="en-US" sz="1100" dirty="0"/>
          </a:p>
        </p:txBody>
      </p:sp>
      <p:sp>
        <p:nvSpPr>
          <p:cNvPr id="15" name="Snip Single Corner Rectangle 14"/>
          <p:cNvSpPr/>
          <p:nvPr/>
        </p:nvSpPr>
        <p:spPr>
          <a:xfrm>
            <a:off x="6692900" y="48260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HR11</a:t>
            </a:r>
            <a:endParaRPr lang="en-US" sz="1050" dirty="0"/>
          </a:p>
        </p:txBody>
      </p:sp>
      <p:sp>
        <p:nvSpPr>
          <p:cNvPr id="16" name="Snip Single Corner Rectangle 15"/>
          <p:cNvSpPr/>
          <p:nvPr/>
        </p:nvSpPr>
        <p:spPr>
          <a:xfrm>
            <a:off x="7302500" y="2514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PR12</a:t>
            </a:r>
            <a:endParaRPr lang="en-US" sz="1100" dirty="0"/>
          </a:p>
        </p:txBody>
      </p:sp>
      <p:sp>
        <p:nvSpPr>
          <p:cNvPr id="17" name="Snip Single Corner Rectangle 16"/>
          <p:cNvSpPr/>
          <p:nvPr/>
        </p:nvSpPr>
        <p:spPr>
          <a:xfrm>
            <a:off x="7302500" y="29083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PR13</a:t>
            </a:r>
            <a:endParaRPr lang="en-US" sz="1100" dirty="0"/>
          </a:p>
        </p:txBody>
      </p:sp>
      <p:sp>
        <p:nvSpPr>
          <p:cNvPr id="18" name="Snip Single Corner Rectangle 17"/>
          <p:cNvSpPr/>
          <p:nvPr/>
        </p:nvSpPr>
        <p:spPr>
          <a:xfrm>
            <a:off x="7302500" y="32893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PR51</a:t>
            </a:r>
            <a:endParaRPr lang="en-US" sz="1050" dirty="0"/>
          </a:p>
        </p:txBody>
      </p:sp>
      <p:sp>
        <p:nvSpPr>
          <p:cNvPr id="19" name="Snip Single Corner Rectangle 18"/>
          <p:cNvSpPr/>
          <p:nvPr/>
        </p:nvSpPr>
        <p:spPr>
          <a:xfrm>
            <a:off x="7302500" y="36703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PR52</a:t>
            </a:r>
            <a:endParaRPr lang="en-US" sz="1100" dirty="0"/>
          </a:p>
        </p:txBody>
      </p:sp>
      <p:sp>
        <p:nvSpPr>
          <p:cNvPr id="20" name="Snip Single Corner Rectangle 19"/>
          <p:cNvSpPr/>
          <p:nvPr/>
        </p:nvSpPr>
        <p:spPr>
          <a:xfrm>
            <a:off x="7302500" y="40640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PR67</a:t>
            </a:r>
            <a:endParaRPr lang="en-US" sz="1100" dirty="0"/>
          </a:p>
        </p:txBody>
      </p:sp>
      <p:sp>
        <p:nvSpPr>
          <p:cNvPr id="21" name="Snip Single Corner Rectangle 20"/>
          <p:cNvSpPr/>
          <p:nvPr/>
        </p:nvSpPr>
        <p:spPr>
          <a:xfrm>
            <a:off x="7302500" y="44577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PR68</a:t>
            </a:r>
            <a:endParaRPr lang="en-US" sz="1100" dirty="0"/>
          </a:p>
        </p:txBody>
      </p:sp>
      <p:sp>
        <p:nvSpPr>
          <p:cNvPr id="22" name="Snip Single Corner Rectangle 21"/>
          <p:cNvSpPr/>
          <p:nvPr/>
        </p:nvSpPr>
        <p:spPr>
          <a:xfrm>
            <a:off x="7302500" y="48387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HR12</a:t>
            </a:r>
            <a:endParaRPr lang="en-US" sz="1050" dirty="0"/>
          </a:p>
        </p:txBody>
      </p:sp>
      <p:sp>
        <p:nvSpPr>
          <p:cNvPr id="23" name="Left Brace 22"/>
          <p:cNvSpPr/>
          <p:nvPr/>
        </p:nvSpPr>
        <p:spPr>
          <a:xfrm>
            <a:off x="5715000" y="2514600"/>
            <a:ext cx="838200" cy="3086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Right Arrow 23"/>
          <p:cNvSpPr/>
          <p:nvPr/>
        </p:nvSpPr>
        <p:spPr>
          <a:xfrm>
            <a:off x="2209800" y="3848100"/>
            <a:ext cx="914400" cy="457200"/>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7" name="TextBox 26"/>
          <p:cNvSpPr txBox="1"/>
          <p:nvPr/>
        </p:nvSpPr>
        <p:spPr>
          <a:xfrm>
            <a:off x="1257300" y="1644134"/>
            <a:ext cx="838200" cy="369332"/>
          </a:xfrm>
          <a:prstGeom prst="rect">
            <a:avLst/>
          </a:prstGeom>
          <a:noFill/>
        </p:spPr>
        <p:txBody>
          <a:bodyPr wrap="square" rtlCol="0">
            <a:spAutoFit/>
          </a:bodyPr>
          <a:lstStyle/>
          <a:p>
            <a:r>
              <a:rPr lang="en-US" dirty="0" smtClean="0">
                <a:latin typeface="Helvetica LT Std" pitchFamily="34" charset="0"/>
              </a:rPr>
              <a:t>User</a:t>
            </a:r>
            <a:endParaRPr lang="en-US" dirty="0">
              <a:latin typeface="Helvetica LT Std" pitchFamily="34" charset="0"/>
            </a:endParaRPr>
          </a:p>
        </p:txBody>
      </p:sp>
      <p:sp>
        <p:nvSpPr>
          <p:cNvPr id="32" name="TextBox 31"/>
          <p:cNvSpPr txBox="1"/>
          <p:nvPr/>
        </p:nvSpPr>
        <p:spPr>
          <a:xfrm>
            <a:off x="3619500" y="1611868"/>
            <a:ext cx="1676400" cy="369332"/>
          </a:xfrm>
          <a:prstGeom prst="rect">
            <a:avLst/>
          </a:prstGeom>
          <a:noFill/>
        </p:spPr>
        <p:txBody>
          <a:bodyPr wrap="square" rtlCol="0">
            <a:spAutoFit/>
          </a:bodyPr>
          <a:lstStyle/>
          <a:p>
            <a:r>
              <a:rPr lang="en-US" dirty="0" smtClean="0">
                <a:latin typeface="Helvetica LT Std" pitchFamily="34" charset="0"/>
              </a:rPr>
              <a:t>Security Class</a:t>
            </a:r>
            <a:endParaRPr lang="en-US" dirty="0">
              <a:latin typeface="Helvetica LT Std" pitchFamily="34" charset="0"/>
            </a:endParaRPr>
          </a:p>
        </p:txBody>
      </p:sp>
      <p:sp>
        <p:nvSpPr>
          <p:cNvPr id="33" name="TextBox 32"/>
          <p:cNvSpPr txBox="1"/>
          <p:nvPr/>
        </p:nvSpPr>
        <p:spPr>
          <a:xfrm>
            <a:off x="6400800" y="1644134"/>
            <a:ext cx="1905000" cy="369332"/>
          </a:xfrm>
          <a:prstGeom prst="rect">
            <a:avLst/>
          </a:prstGeom>
          <a:noFill/>
        </p:spPr>
        <p:txBody>
          <a:bodyPr wrap="square" rtlCol="0">
            <a:spAutoFit/>
          </a:bodyPr>
          <a:lstStyle/>
          <a:p>
            <a:r>
              <a:rPr lang="en-US" dirty="0" smtClean="0">
                <a:latin typeface="Helvetica LT Std" pitchFamily="34" charset="0"/>
              </a:rPr>
              <a:t>Secured Objects</a:t>
            </a:r>
            <a:endParaRPr lang="en-US" dirty="0">
              <a:latin typeface="Helvetica LT Std" pitchFamily="34" charset="0"/>
            </a:endParaRPr>
          </a:p>
        </p:txBody>
      </p:sp>
      <p:sp>
        <p:nvSpPr>
          <p:cNvPr id="30" name="Title 29"/>
          <p:cNvSpPr>
            <a:spLocks noGrp="1"/>
          </p:cNvSpPr>
          <p:nvPr>
            <p:ph type="title"/>
          </p:nvPr>
        </p:nvSpPr>
        <p:spPr>
          <a:xfrm>
            <a:off x="482600" y="228600"/>
            <a:ext cx="8229600" cy="990600"/>
          </a:xfrm>
        </p:spPr>
        <p:txBody>
          <a:bodyPr/>
          <a:lstStyle/>
          <a:p>
            <a:r>
              <a:rPr lang="en-US" dirty="0" smtClean="0"/>
              <a:t>LAUA Security</a:t>
            </a:r>
            <a:endParaRPr lang="en-US" dirty="0"/>
          </a:p>
        </p:txBody>
      </p:sp>
      <p:sp>
        <p:nvSpPr>
          <p:cNvPr id="31"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#4</a:t>
            </a:r>
            <a:endParaRPr lang="en-US" dirty="0"/>
          </a:p>
        </p:txBody>
      </p:sp>
    </p:spTree>
    <p:extLst>
      <p:ext uri="{BB962C8B-B14F-4D97-AF65-F5344CB8AC3E}">
        <p14:creationId xmlns:p14="http://schemas.microsoft.com/office/powerpoint/2010/main" val="3520340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81001" y="1066800"/>
            <a:ext cx="2209800" cy="51816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838701" y="1066800"/>
            <a:ext cx="4076699" cy="5181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590801" y="1066800"/>
            <a:ext cx="2247900" cy="518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257300" y="1263134"/>
            <a:ext cx="838200" cy="369332"/>
          </a:xfrm>
          <a:prstGeom prst="rect">
            <a:avLst/>
          </a:prstGeom>
          <a:noFill/>
        </p:spPr>
        <p:txBody>
          <a:bodyPr wrap="square" rtlCol="0">
            <a:spAutoFit/>
          </a:bodyPr>
          <a:lstStyle/>
          <a:p>
            <a:r>
              <a:rPr lang="en-US" dirty="0" smtClean="0">
                <a:latin typeface="Helvetica LT Std" pitchFamily="34" charset="0"/>
              </a:rPr>
              <a:t>User</a:t>
            </a:r>
            <a:endParaRPr lang="en-US" dirty="0">
              <a:latin typeface="Helvetica LT Std" pitchFamily="34" charset="0"/>
            </a:endParaRPr>
          </a:p>
        </p:txBody>
      </p:sp>
      <p:sp>
        <p:nvSpPr>
          <p:cNvPr id="29" name="TextBox 28"/>
          <p:cNvSpPr txBox="1"/>
          <p:nvPr/>
        </p:nvSpPr>
        <p:spPr>
          <a:xfrm>
            <a:off x="2857502" y="1263134"/>
            <a:ext cx="1676400" cy="369332"/>
          </a:xfrm>
          <a:prstGeom prst="rect">
            <a:avLst/>
          </a:prstGeom>
          <a:noFill/>
        </p:spPr>
        <p:txBody>
          <a:bodyPr wrap="square" rtlCol="0">
            <a:spAutoFit/>
          </a:bodyPr>
          <a:lstStyle/>
          <a:p>
            <a:r>
              <a:rPr lang="en-US" dirty="0" smtClean="0">
                <a:latin typeface="Helvetica LT Std" pitchFamily="34" charset="0"/>
              </a:rPr>
              <a:t>Security Roles</a:t>
            </a:r>
            <a:endParaRPr lang="en-US" dirty="0">
              <a:latin typeface="Helvetica LT Std" pitchFamily="34" charset="0"/>
            </a:endParaRPr>
          </a:p>
        </p:txBody>
      </p:sp>
      <p:sp>
        <p:nvSpPr>
          <p:cNvPr id="35" name="Rounded Rectangle 34"/>
          <p:cNvSpPr/>
          <p:nvPr/>
        </p:nvSpPr>
        <p:spPr>
          <a:xfrm>
            <a:off x="2743200" y="5334000"/>
            <a:ext cx="1905000" cy="698500"/>
          </a:xfrm>
          <a:prstGeom prst="roundRect">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DATAACCESS</a:t>
            </a:r>
            <a:endParaRPr lang="en-US" dirty="0"/>
          </a:p>
        </p:txBody>
      </p:sp>
      <p:sp>
        <p:nvSpPr>
          <p:cNvPr id="30" name="TextBox 29"/>
          <p:cNvSpPr txBox="1"/>
          <p:nvPr/>
        </p:nvSpPr>
        <p:spPr>
          <a:xfrm>
            <a:off x="5847927" y="1263134"/>
            <a:ext cx="2058246" cy="369332"/>
          </a:xfrm>
          <a:prstGeom prst="rect">
            <a:avLst/>
          </a:prstGeom>
          <a:noFill/>
        </p:spPr>
        <p:txBody>
          <a:bodyPr wrap="square" rtlCol="0">
            <a:spAutoFit/>
          </a:bodyPr>
          <a:lstStyle/>
          <a:p>
            <a:r>
              <a:rPr lang="en-US" dirty="0" smtClean="0">
                <a:latin typeface="Helvetica LT Std" pitchFamily="34" charset="0"/>
              </a:rPr>
              <a:t>Security Classes</a:t>
            </a:r>
            <a:endParaRPr lang="en-US" dirty="0">
              <a:latin typeface="Helvetica LT Std" pitchFamily="34" charset="0"/>
            </a:endParaRPr>
          </a:p>
        </p:txBody>
      </p:sp>
      <p:sp>
        <p:nvSpPr>
          <p:cNvPr id="34" name="Rounded Rectangle 33"/>
          <p:cNvSpPr/>
          <p:nvPr/>
        </p:nvSpPr>
        <p:spPr>
          <a:xfrm>
            <a:off x="2743200" y="4876800"/>
            <a:ext cx="1905000" cy="698500"/>
          </a:xfrm>
          <a:prstGeom prst="roundRect">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PRADROLE</a:t>
            </a:r>
            <a:endParaRPr lang="en-US" dirty="0"/>
          </a:p>
        </p:txBody>
      </p:sp>
      <p:sp>
        <p:nvSpPr>
          <p:cNvPr id="2" name="AutoShape 2" descr="http://www.iconarchive.com/download/i7982/deleket/soft-scraps/User-Administrator-Red.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descr="http://icons.iconseeker.com/png/fullsize/scrap/user-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743202" y="3689350"/>
            <a:ext cx="1905000" cy="6985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HRGENROLE</a:t>
            </a:r>
            <a:endParaRPr lang="en-US" dirty="0"/>
          </a:p>
        </p:txBody>
      </p:sp>
      <p:sp>
        <p:nvSpPr>
          <p:cNvPr id="39" name="Left Brace 38"/>
          <p:cNvSpPr/>
          <p:nvPr/>
        </p:nvSpPr>
        <p:spPr>
          <a:xfrm>
            <a:off x="4495800" y="1632467"/>
            <a:ext cx="990600" cy="4409300"/>
          </a:xfrm>
          <a:prstGeom prst="leftBrace">
            <a:avLst>
              <a:gd name="adj1" fmla="val 8333"/>
              <a:gd name="adj2" fmla="val 53744"/>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Rounded Rectangle 3"/>
          <p:cNvSpPr/>
          <p:nvPr/>
        </p:nvSpPr>
        <p:spPr>
          <a:xfrm>
            <a:off x="5350086" y="1632466"/>
            <a:ext cx="3060700" cy="10345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dirty="0" smtClean="0"/>
              <a:t>HRSETUPCLASS</a:t>
            </a:r>
            <a:endParaRPr lang="en-US" dirty="0"/>
          </a:p>
        </p:txBody>
      </p:sp>
      <p:sp>
        <p:nvSpPr>
          <p:cNvPr id="33" name="Rounded Rectangle 32"/>
          <p:cNvSpPr/>
          <p:nvPr/>
        </p:nvSpPr>
        <p:spPr>
          <a:xfrm>
            <a:off x="5350086" y="5007233"/>
            <a:ext cx="3060700" cy="10345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dirty="0" smtClean="0"/>
              <a:t>PAACTCLASS</a:t>
            </a:r>
            <a:endParaRPr lang="en-US" dirty="0"/>
          </a:p>
        </p:txBody>
      </p:sp>
      <p:sp>
        <p:nvSpPr>
          <p:cNvPr id="9" name="Snip Single Corner Rectangle 8"/>
          <p:cNvSpPr/>
          <p:nvPr/>
        </p:nvSpPr>
        <p:spPr>
          <a:xfrm>
            <a:off x="7483686" y="22098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HR07</a:t>
            </a:r>
            <a:endParaRPr lang="en-US" sz="1100" dirty="0"/>
          </a:p>
        </p:txBody>
      </p:sp>
      <p:sp>
        <p:nvSpPr>
          <p:cNvPr id="10" name="Snip Single Corner Rectangle 9"/>
          <p:cNvSpPr/>
          <p:nvPr/>
        </p:nvSpPr>
        <p:spPr>
          <a:xfrm>
            <a:off x="6874086" y="22098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HR04</a:t>
            </a:r>
            <a:endParaRPr lang="en-US" sz="1100" dirty="0"/>
          </a:p>
        </p:txBody>
      </p:sp>
      <p:sp>
        <p:nvSpPr>
          <p:cNvPr id="11" name="Snip Single Corner Rectangle 10"/>
          <p:cNvSpPr/>
          <p:nvPr/>
        </p:nvSpPr>
        <p:spPr>
          <a:xfrm>
            <a:off x="6251786" y="22098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HR01</a:t>
            </a:r>
            <a:endParaRPr lang="en-US" sz="1100" dirty="0"/>
          </a:p>
        </p:txBody>
      </p:sp>
      <p:sp>
        <p:nvSpPr>
          <p:cNvPr id="12" name="Snip Single Corner Rectangle 11"/>
          <p:cNvSpPr/>
          <p:nvPr/>
        </p:nvSpPr>
        <p:spPr>
          <a:xfrm>
            <a:off x="5642186" y="22098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HR00</a:t>
            </a:r>
            <a:endParaRPr lang="en-US" sz="1100" dirty="0"/>
          </a:p>
        </p:txBody>
      </p:sp>
      <p:sp>
        <p:nvSpPr>
          <p:cNvPr id="31" name="Rounded Rectangle 30"/>
          <p:cNvSpPr/>
          <p:nvPr/>
        </p:nvSpPr>
        <p:spPr>
          <a:xfrm>
            <a:off x="5334000" y="2757388"/>
            <a:ext cx="3104403" cy="1052612"/>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dirty="0" smtClean="0"/>
              <a:t>PRACCESSCLASS</a:t>
            </a:r>
            <a:endParaRPr lang="en-US" dirty="0"/>
          </a:p>
        </p:txBody>
      </p:sp>
      <p:sp>
        <p:nvSpPr>
          <p:cNvPr id="16" name="Snip Single Corner Rectangle 15"/>
          <p:cNvSpPr/>
          <p:nvPr/>
        </p:nvSpPr>
        <p:spPr>
          <a:xfrm>
            <a:off x="5409145" y="3325953"/>
            <a:ext cx="483071" cy="387658"/>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t>PR12</a:t>
            </a:r>
            <a:endParaRPr lang="en-US" sz="900" dirty="0"/>
          </a:p>
        </p:txBody>
      </p:sp>
      <p:sp>
        <p:nvSpPr>
          <p:cNvPr id="17" name="Snip Single Corner Rectangle 16"/>
          <p:cNvSpPr/>
          <p:nvPr/>
        </p:nvSpPr>
        <p:spPr>
          <a:xfrm>
            <a:off x="5906305" y="3325953"/>
            <a:ext cx="483071" cy="387658"/>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t>PR13</a:t>
            </a:r>
            <a:endParaRPr lang="en-US" sz="900" dirty="0"/>
          </a:p>
        </p:txBody>
      </p:sp>
      <p:sp>
        <p:nvSpPr>
          <p:cNvPr id="18" name="Snip Single Corner Rectangle 17"/>
          <p:cNvSpPr/>
          <p:nvPr/>
        </p:nvSpPr>
        <p:spPr>
          <a:xfrm>
            <a:off x="6403466" y="3325953"/>
            <a:ext cx="483071" cy="387658"/>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t>PR51</a:t>
            </a:r>
            <a:endParaRPr lang="en-US" sz="900" dirty="0"/>
          </a:p>
        </p:txBody>
      </p:sp>
      <p:sp>
        <p:nvSpPr>
          <p:cNvPr id="19" name="Snip Single Corner Rectangle 18"/>
          <p:cNvSpPr/>
          <p:nvPr/>
        </p:nvSpPr>
        <p:spPr>
          <a:xfrm>
            <a:off x="6900627" y="3325953"/>
            <a:ext cx="483071" cy="387658"/>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t>PR52</a:t>
            </a:r>
            <a:endParaRPr lang="en-US" sz="900" dirty="0"/>
          </a:p>
        </p:txBody>
      </p:sp>
      <p:sp>
        <p:nvSpPr>
          <p:cNvPr id="20" name="Snip Single Corner Rectangle 19"/>
          <p:cNvSpPr/>
          <p:nvPr/>
        </p:nvSpPr>
        <p:spPr>
          <a:xfrm>
            <a:off x="7397787" y="3325953"/>
            <a:ext cx="483071" cy="387658"/>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t>PR67</a:t>
            </a:r>
            <a:endParaRPr lang="en-US" sz="900" dirty="0"/>
          </a:p>
        </p:txBody>
      </p:sp>
      <p:sp>
        <p:nvSpPr>
          <p:cNvPr id="7" name="Snip Single Corner Rectangle 6"/>
          <p:cNvSpPr/>
          <p:nvPr/>
        </p:nvSpPr>
        <p:spPr>
          <a:xfrm>
            <a:off x="6188286" y="5562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PA52</a:t>
            </a:r>
            <a:endParaRPr lang="en-US" sz="1100" dirty="0"/>
          </a:p>
        </p:txBody>
      </p:sp>
      <p:sp>
        <p:nvSpPr>
          <p:cNvPr id="21" name="Snip Single Corner Rectangle 20"/>
          <p:cNvSpPr/>
          <p:nvPr/>
        </p:nvSpPr>
        <p:spPr>
          <a:xfrm>
            <a:off x="7894948" y="3325953"/>
            <a:ext cx="483071" cy="387658"/>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smtClean="0"/>
              <a:t>PR68</a:t>
            </a:r>
            <a:endParaRPr lang="en-US" sz="900" dirty="0"/>
          </a:p>
        </p:txBody>
      </p:sp>
      <p:sp>
        <p:nvSpPr>
          <p:cNvPr id="8" name="Snip Single Corner Rectangle 7"/>
          <p:cNvSpPr/>
          <p:nvPr/>
        </p:nvSpPr>
        <p:spPr>
          <a:xfrm>
            <a:off x="6810586" y="556260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PA100</a:t>
            </a:r>
            <a:endParaRPr lang="en-US" sz="1050" dirty="0"/>
          </a:p>
        </p:txBody>
      </p:sp>
      <p:sp>
        <p:nvSpPr>
          <p:cNvPr id="32" name="Rounded Rectangle 31"/>
          <p:cNvSpPr/>
          <p:nvPr/>
        </p:nvSpPr>
        <p:spPr>
          <a:xfrm>
            <a:off x="5350086" y="3882310"/>
            <a:ext cx="3060700" cy="10345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dirty="0" smtClean="0"/>
              <a:t>HREMPCLASS</a:t>
            </a:r>
            <a:endParaRPr lang="en-US" dirty="0"/>
          </a:p>
        </p:txBody>
      </p:sp>
      <p:sp>
        <p:nvSpPr>
          <p:cNvPr id="13" name="Snip Single Corner Rectangle 12"/>
          <p:cNvSpPr/>
          <p:nvPr/>
        </p:nvSpPr>
        <p:spPr>
          <a:xfrm>
            <a:off x="6240779" y="441571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HR09</a:t>
            </a:r>
            <a:endParaRPr lang="en-US" sz="1100" dirty="0"/>
          </a:p>
        </p:txBody>
      </p:sp>
      <p:sp>
        <p:nvSpPr>
          <p:cNvPr id="14" name="Snip Single Corner Rectangle 13"/>
          <p:cNvSpPr/>
          <p:nvPr/>
        </p:nvSpPr>
        <p:spPr>
          <a:xfrm>
            <a:off x="5632026" y="441571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smtClean="0"/>
              <a:t>HR10</a:t>
            </a:r>
            <a:endParaRPr lang="en-US" sz="1100" dirty="0"/>
          </a:p>
        </p:txBody>
      </p:sp>
      <p:sp>
        <p:nvSpPr>
          <p:cNvPr id="15" name="Snip Single Corner Rectangle 14"/>
          <p:cNvSpPr/>
          <p:nvPr/>
        </p:nvSpPr>
        <p:spPr>
          <a:xfrm>
            <a:off x="6849532" y="441571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HR11</a:t>
            </a:r>
            <a:endParaRPr lang="en-US" sz="1050" dirty="0"/>
          </a:p>
        </p:txBody>
      </p:sp>
      <p:sp>
        <p:nvSpPr>
          <p:cNvPr id="22" name="Snip Single Corner Rectangle 21"/>
          <p:cNvSpPr/>
          <p:nvPr/>
        </p:nvSpPr>
        <p:spPr>
          <a:xfrm>
            <a:off x="7458286" y="4415710"/>
            <a:ext cx="609600" cy="381000"/>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HR12</a:t>
            </a:r>
            <a:endParaRPr lang="en-US" sz="1050" dirty="0"/>
          </a:p>
        </p:txBody>
      </p:sp>
      <p:sp>
        <p:nvSpPr>
          <p:cNvPr id="24" name="Left-Right Arrow 23"/>
          <p:cNvSpPr/>
          <p:nvPr/>
        </p:nvSpPr>
        <p:spPr>
          <a:xfrm>
            <a:off x="1524000" y="3810000"/>
            <a:ext cx="914400" cy="45720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0" name="Title 29"/>
          <p:cNvSpPr txBox="1">
            <a:spLocks/>
          </p:cNvSpPr>
          <p:nvPr/>
        </p:nvSpPr>
        <p:spPr>
          <a:xfrm>
            <a:off x="482600" y="228600"/>
            <a:ext cx="8229600" cy="9906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LSF Security</a:t>
            </a:r>
            <a:endParaRPr lang="en-US" dirty="0"/>
          </a:p>
        </p:txBody>
      </p:sp>
      <p:sp>
        <p:nvSpPr>
          <p:cNvPr id="5" name="TextBox 4"/>
          <p:cNvSpPr txBox="1"/>
          <p:nvPr/>
        </p:nvSpPr>
        <p:spPr>
          <a:xfrm rot="5400000">
            <a:off x="3423166" y="4577834"/>
            <a:ext cx="6858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1404366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Hierarchy </a:t>
            </a:r>
            <a:r>
              <a:rPr lang="en-US" sz="1800" dirty="0" smtClean="0"/>
              <a:t>(in one profile)</a:t>
            </a:r>
            <a:endParaRPr lang="en-US" sz="1800" dirty="0"/>
          </a:p>
        </p:txBody>
      </p:sp>
      <p:sp>
        <p:nvSpPr>
          <p:cNvPr id="3" name="Content Placeholder 2"/>
          <p:cNvSpPr>
            <a:spLocks noGrp="1"/>
          </p:cNvSpPr>
          <p:nvPr>
            <p:ph idx="1"/>
          </p:nvPr>
        </p:nvSpPr>
        <p:spPr/>
        <p:txBody>
          <a:bodyPr/>
          <a:lstStyle/>
          <a:p>
            <a:r>
              <a:rPr lang="en-US" sz="7200" dirty="0" smtClean="0">
                <a:solidFill>
                  <a:schemeClr val="tx2"/>
                </a:solidFill>
              </a:rPr>
              <a:t>User</a:t>
            </a:r>
            <a:r>
              <a:rPr lang="en-US" sz="7200" dirty="0" smtClean="0"/>
              <a:t> </a:t>
            </a:r>
            <a:r>
              <a:rPr lang="en-US" sz="2000" dirty="0" smtClean="0"/>
              <a:t>has many</a:t>
            </a:r>
          </a:p>
          <a:p>
            <a:pPr lvl="1"/>
            <a:r>
              <a:rPr lang="en-US" sz="5400" dirty="0" smtClean="0">
                <a:solidFill>
                  <a:schemeClr val="accent5"/>
                </a:solidFill>
              </a:rPr>
              <a:t>Roles</a:t>
            </a:r>
            <a:r>
              <a:rPr lang="en-US" sz="4800" dirty="0" smtClean="0"/>
              <a:t> </a:t>
            </a:r>
            <a:r>
              <a:rPr lang="en-US" sz="2000" dirty="0" smtClean="0"/>
              <a:t>have many</a:t>
            </a:r>
          </a:p>
          <a:p>
            <a:pPr lvl="2"/>
            <a:r>
              <a:rPr lang="en-US" sz="5400" dirty="0" smtClean="0">
                <a:solidFill>
                  <a:schemeClr val="accent3"/>
                </a:solidFill>
              </a:rPr>
              <a:t>Security Classes </a:t>
            </a:r>
            <a:r>
              <a:rPr lang="en-US" sz="2000" dirty="0" smtClean="0"/>
              <a:t>have many</a:t>
            </a:r>
            <a:endParaRPr lang="en-US" sz="2400" dirty="0" smtClean="0"/>
          </a:p>
          <a:p>
            <a:pPr lvl="3"/>
            <a:r>
              <a:rPr lang="en-US" sz="5400" dirty="0" smtClean="0">
                <a:solidFill>
                  <a:schemeClr val="tx2">
                    <a:lumMod val="60000"/>
                    <a:lumOff val="40000"/>
                  </a:schemeClr>
                </a:solidFill>
              </a:rPr>
              <a:t>Rules</a:t>
            </a:r>
            <a:r>
              <a:rPr lang="en-US" sz="4800" dirty="0" smtClean="0"/>
              <a:t> </a:t>
            </a:r>
          </a:p>
          <a:p>
            <a:pPr lvl="3"/>
            <a:endParaRPr lang="en-US" dirty="0" smtClean="0"/>
          </a:p>
        </p:txBody>
      </p:sp>
    </p:spTree>
    <p:extLst>
      <p:ext uri="{BB962C8B-B14F-4D97-AF65-F5344CB8AC3E}">
        <p14:creationId xmlns:p14="http://schemas.microsoft.com/office/powerpoint/2010/main" val="22312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6629400" cy="6629400"/>
          </a:xfrm>
          <a:prstGeom prst="rect">
            <a:avLst/>
          </a:prstGeom>
        </p:spPr>
      </p:pic>
      <p:sp>
        <p:nvSpPr>
          <p:cNvPr id="2" name="Title 29"/>
          <p:cNvSpPr txBox="1">
            <a:spLocks/>
          </p:cNvSpPr>
          <p:nvPr/>
        </p:nvSpPr>
        <p:spPr>
          <a:xfrm>
            <a:off x="482600" y="2590800"/>
            <a:ext cx="8229600" cy="9906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6600" dirty="0" smtClean="0">
                <a:solidFill>
                  <a:schemeClr val="tx1"/>
                </a:solidFill>
              </a:rPr>
              <a:t>AUTOMATED CONVERSTION</a:t>
            </a:r>
            <a:endParaRPr lang="en-US" sz="6600" dirty="0">
              <a:solidFill>
                <a:schemeClr val="tx1"/>
              </a:solidFill>
            </a:endParaRPr>
          </a:p>
        </p:txBody>
      </p:sp>
      <p:sp>
        <p:nvSpPr>
          <p:cNvPr id="6" name="Title 1"/>
          <p:cNvSpPr txBox="1">
            <a:spLocks/>
          </p:cNvSpPr>
          <p:nvPr/>
        </p:nvSpPr>
        <p:spPr>
          <a:xfrm>
            <a:off x="-304800" y="228600"/>
            <a:ext cx="1600200" cy="14478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#5</a:t>
            </a:r>
            <a:endParaRPr lang="en-US" dirty="0"/>
          </a:p>
        </p:txBody>
      </p:sp>
    </p:spTree>
    <p:extLst>
      <p:ext uri="{BB962C8B-B14F-4D97-AF65-F5344CB8AC3E}">
        <p14:creationId xmlns:p14="http://schemas.microsoft.com/office/powerpoint/2010/main" val="1293168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galisTempl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NogalisTemplate</Template>
  <TotalTime>923</TotalTime>
  <Words>897</Words>
  <Application>Microsoft Office PowerPoint</Application>
  <PresentationFormat>On-screen Show (4:3)</PresentationFormat>
  <Paragraphs>227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NogalisTemplate</vt:lpstr>
      <vt:lpstr>29 Tips for Implementing Lawson Security</vt:lpstr>
      <vt:lpstr>Are you on Lawson Security?</vt:lpstr>
      <vt:lpstr>PowerPoint Presentation</vt:lpstr>
      <vt:lpstr>Plan Accordingly</vt:lpstr>
      <vt:lpstr>Scripts - 1 year later (23 clients)</vt:lpstr>
      <vt:lpstr>LAUA Security</vt:lpstr>
      <vt:lpstr>PowerPoint Presentation</vt:lpstr>
      <vt:lpstr>The Hierarchy (in one profile)</vt:lpstr>
      <vt:lpstr>PowerPoint Presentation</vt:lpstr>
      <vt:lpstr>PowerPoint Presentation</vt:lpstr>
      <vt:lpstr>What can you secure?</vt:lpstr>
      <vt:lpstr>Rule?</vt:lpstr>
      <vt:lpstr>Menus</vt:lpstr>
      <vt:lpstr>Check LS</vt:lpstr>
      <vt:lpstr>Dealing with Tokens</vt:lpstr>
      <vt:lpstr>The Tools</vt:lpstr>
      <vt:lpstr>Best Trick</vt:lpstr>
      <vt:lpstr>Not so obvious</vt:lpstr>
      <vt:lpstr>Data Can Hide</vt:lpstr>
      <vt:lpstr>Drop downs and Drills</vt:lpstr>
      <vt:lpstr>Contradictions</vt:lpstr>
      <vt:lpstr>Naming Convention</vt:lpstr>
      <vt:lpstr>Order</vt:lpstr>
      <vt:lpstr>Test Ad Nauseam</vt:lpstr>
      <vt:lpstr>Have users test with scripts</vt:lpstr>
      <vt:lpstr>Divide and Conquer</vt:lpstr>
      <vt:lpstr>Timing</vt:lpstr>
      <vt:lpstr>Caching</vt:lpstr>
      <vt:lpstr>Training</vt:lpstr>
      <vt:lpstr>Documentation</vt:lpstr>
      <vt:lpstr>KISS</vt:lpstr>
      <vt:lpstr>Plan for trained support</vt:lpstr>
      <vt:lpstr>Free Education</vt:lpstr>
      <vt:lpstr>PowerPoint Presentation</vt:lpstr>
      <vt:lpstr>Upcoming Events</vt:lpstr>
      <vt:lpstr>Bootcamp</vt:lpstr>
      <vt:lpstr>PowerPoint Presentation</vt:lpstr>
      <vt:lpstr>Bootcamp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Lawson Security</dc:title>
  <dc:creator>tan</dc:creator>
  <cp:lastModifiedBy>none</cp:lastModifiedBy>
  <cp:revision>64</cp:revision>
  <dcterms:created xsi:type="dcterms:W3CDTF">2013-04-25T01:53:46Z</dcterms:created>
  <dcterms:modified xsi:type="dcterms:W3CDTF">2014-08-07T16:56:10Z</dcterms:modified>
</cp:coreProperties>
</file>