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306" r:id="rId8"/>
    <p:sldId id="284" r:id="rId9"/>
    <p:sldId id="286" r:id="rId10"/>
    <p:sldId id="304" r:id="rId11"/>
    <p:sldId id="307" r:id="rId12"/>
    <p:sldId id="305" r:id="rId13"/>
    <p:sldId id="308" r:id="rId14"/>
    <p:sldId id="296" r:id="rId15"/>
    <p:sldId id="30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 varScale="1">
        <p:scale>
          <a:sx n="123" d="100"/>
          <a:sy n="123" d="100"/>
        </p:scale>
        <p:origin x="-47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23139-9840-4D9E-9522-2215C00D68AC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4442A-A703-47C7-BE7F-1F656AE83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4" y="4711090"/>
            <a:ext cx="1765079" cy="3904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IPA </a:t>
            </a:r>
            <a:r>
              <a:rPr lang="en-US" dirty="0" smtClean="0"/>
              <a:t>Upgrade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Migration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migration utility is included with IPA</a:t>
            </a:r>
          </a:p>
          <a:p>
            <a:r>
              <a:rPr lang="en-US" dirty="0" smtClean="0"/>
              <a:t>Steps to Migrate</a:t>
            </a:r>
          </a:p>
          <a:p>
            <a:pPr lvl="1"/>
            <a:r>
              <a:rPr lang="en-US" dirty="0" smtClean="0"/>
              <a:t>All your flows are usable as they are</a:t>
            </a:r>
          </a:p>
          <a:p>
            <a:pPr lvl="1"/>
            <a:r>
              <a:rPr lang="en-US" dirty="0" smtClean="0"/>
              <a:t>Run a Script to:</a:t>
            </a:r>
          </a:p>
          <a:p>
            <a:pPr lvl="2"/>
            <a:r>
              <a:rPr lang="en-US" dirty="0" smtClean="0"/>
              <a:t>Package .jar files</a:t>
            </a:r>
          </a:p>
          <a:p>
            <a:pPr lvl="2"/>
            <a:r>
              <a:rPr lang="en-US" dirty="0" smtClean="0"/>
              <a:t>Move PFI Data to Landmark</a:t>
            </a:r>
          </a:p>
          <a:p>
            <a:pPr lvl="2"/>
            <a:r>
              <a:rPr lang="en-US" dirty="0" smtClean="0"/>
              <a:t>Migrate Flows From xml to </a:t>
            </a:r>
            <a:r>
              <a:rPr lang="en-US" dirty="0" err="1" smtClean="0"/>
              <a:t>lpd</a:t>
            </a:r>
            <a:endParaRPr lang="en-US" dirty="0" smtClean="0"/>
          </a:p>
          <a:p>
            <a:pPr lvl="1"/>
            <a:r>
              <a:rPr lang="en-US" dirty="0" smtClean="0"/>
              <a:t>PFI non-run-time data is converted into Landmark</a:t>
            </a:r>
          </a:p>
          <a:p>
            <a:pPr lvl="1"/>
            <a:r>
              <a:rPr lang="en-US" dirty="0" smtClean="0"/>
              <a:t>Load and Test the IPA solution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3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XML vs. LPD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Th</a:t>
            </a:r>
            <a:r>
              <a:rPr lang="en-US" sz="2000" dirty="0" smtClean="0"/>
              <a:t>e extensions are different</a:t>
            </a:r>
          </a:p>
          <a:p>
            <a:pPr lvl="1"/>
            <a:r>
              <a:rPr lang="en-US" sz="2000" dirty="0" smtClean="0"/>
              <a:t>Some of the header information is new</a:t>
            </a:r>
          </a:p>
          <a:p>
            <a:pPr lvl="1"/>
            <a:r>
              <a:rPr lang="en-US" sz="2000" dirty="0" smtClean="0"/>
              <a:t>Some new nodes</a:t>
            </a:r>
          </a:p>
          <a:p>
            <a:pPr lvl="1"/>
            <a:r>
              <a:rPr lang="en-US" sz="2000" dirty="0" smtClean="0"/>
              <a:t>Addition of the error handling node and debug provisions</a:t>
            </a:r>
          </a:p>
          <a:p>
            <a:pPr lvl="1"/>
            <a:r>
              <a:rPr lang="en-US" sz="2000" dirty="0" smtClean="0"/>
              <a:t>The information is now stored in a database not in </a:t>
            </a:r>
            <a:r>
              <a:rPr lang="en-US" sz="2000" dirty="0" err="1" smtClean="0"/>
              <a:t>pfrepository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 algn="ctr">
              <a:buNone/>
            </a:pPr>
            <a:r>
              <a:rPr lang="en-US" sz="2000" dirty="0" smtClean="0"/>
              <a:t>THEY ARE BASICALLY THE SAME THING</a:t>
            </a:r>
          </a:p>
          <a:p>
            <a:pPr marL="457200" lvl="1" indent="0" algn="ctr">
              <a:buNone/>
            </a:pPr>
            <a:r>
              <a:rPr lang="en-US" sz="2000" dirty="0" smtClean="0"/>
              <a:t>See for yourself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Upgrade Solution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Installation and Configuration</a:t>
            </a:r>
          </a:p>
          <a:p>
            <a:r>
              <a:rPr lang="en-US" sz="1800" dirty="0" smtClean="0"/>
              <a:t>Conversion of flows to IPA</a:t>
            </a:r>
          </a:p>
          <a:p>
            <a:r>
              <a:rPr lang="en-US" sz="1800" dirty="0" smtClean="0"/>
              <a:t>Testing and go-live support</a:t>
            </a:r>
          </a:p>
          <a:p>
            <a:r>
              <a:rPr lang="en-US" sz="1800" dirty="0" smtClean="0"/>
              <a:t>Unit Testing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06112"/>
              </p:ext>
            </p:extLst>
          </p:nvPr>
        </p:nvGraphicFramePr>
        <p:xfrm>
          <a:off x="1219200" y="2800350"/>
          <a:ext cx="6096000" cy="1767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hours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 and </a:t>
                      </a:r>
                      <a:r>
                        <a:rPr lang="en-US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</a:t>
                      </a:r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Landmark Run time/ IPA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Dependent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number of flows and complexity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Conversion and IPA Activation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Dependent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number of flows and complexity</a:t>
                      </a:r>
                      <a:endParaRPr lang="en-US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1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FlowDoc</a:t>
            </a:r>
            <a:r>
              <a:rPr lang="en-US" sz="4400" dirty="0" smtClean="0"/>
              <a:t> Free Trial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marL="457200" lvl="1" indent="0" algn="ctr">
              <a:buNone/>
            </a:pPr>
            <a:r>
              <a:rPr lang="en-US" sz="3200" dirty="0"/>
              <a:t>f</a:t>
            </a:r>
            <a:r>
              <a:rPr lang="en-US" sz="3200" dirty="0" smtClean="0"/>
              <a:t>lowdoc.nogalis.com/demo/</a:t>
            </a:r>
          </a:p>
          <a:p>
            <a:pPr marL="457200" lvl="1" indent="0" algn="ctr">
              <a:buNone/>
            </a:pPr>
            <a:r>
              <a:rPr lang="en-US" sz="3200" dirty="0" smtClean="0"/>
              <a:t>Username: </a:t>
            </a:r>
            <a:r>
              <a:rPr lang="en-US" sz="3200" b="1" dirty="0" smtClean="0"/>
              <a:t>nogalis</a:t>
            </a:r>
          </a:p>
          <a:p>
            <a:pPr marL="457200" lvl="1" indent="0" algn="ctr">
              <a:buNone/>
            </a:pPr>
            <a:r>
              <a:rPr lang="en-US" sz="3200" dirty="0" smtClean="0"/>
              <a:t>Password: </a:t>
            </a:r>
            <a:r>
              <a:rPr lang="en-US" sz="3200" b="1" dirty="0" smtClean="0"/>
              <a:t>demo2014</a:t>
            </a:r>
          </a:p>
          <a:p>
            <a:pPr marL="457200" lvl="1" indent="0" algn="ctr">
              <a:buNone/>
            </a:pP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Poll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7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1219200" y="2227064"/>
            <a:ext cx="1035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Arial" charset="0"/>
              </a:rPr>
              <a:t>Oct</a:t>
            </a:r>
            <a:endParaRPr lang="en-US" altLang="en-US" sz="3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208214" y="2280642"/>
            <a:ext cx="631825" cy="5847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bg1"/>
                </a:solidFill>
                <a:latin typeface="Palatino Linotype" pitchFamily="18" charset="0"/>
              </a:rPr>
              <a:t>28</a:t>
            </a:r>
            <a:endParaRPr lang="en-US" altLang="en-US" sz="32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9838" y="2266353"/>
            <a:ext cx="1579562" cy="5990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/>
          </a:p>
        </p:txBody>
      </p:sp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2233613" y="3141465"/>
            <a:ext cx="473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Palatino Linotype" pitchFamily="18" charset="0"/>
              </a:rPr>
              <a:t>www.nogalis.com/education</a:t>
            </a:r>
            <a:endParaRPr lang="en-US" altLang="en-US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3124200" y="2311598"/>
            <a:ext cx="563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2"/>
                </a:solidFill>
                <a:latin typeface="Palatino Linotype" pitchFamily="18" charset="0"/>
              </a:rPr>
              <a:t>Lawson 10x Upgrade </a:t>
            </a:r>
            <a:r>
              <a:rPr lang="en-US" altLang="en-US" sz="2000" dirty="0" err="1" smtClean="0">
                <a:solidFill>
                  <a:schemeClr val="tx2"/>
                </a:solidFill>
                <a:latin typeface="Palatino Linotype" pitchFamily="18" charset="0"/>
              </a:rPr>
              <a:t>Bootcamp</a:t>
            </a:r>
            <a:r>
              <a:rPr lang="en-US" altLang="en-US" sz="2000" dirty="0" smtClean="0">
                <a:solidFill>
                  <a:schemeClr val="tx2"/>
                </a:solidFill>
                <a:latin typeface="Palatino Linotype" pitchFamily="18" charset="0"/>
              </a:rPr>
              <a:t> 2.0 </a:t>
            </a:r>
            <a:endParaRPr lang="en-US" altLang="en-US" sz="1800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32779" name="TextBox 12"/>
          <p:cNvSpPr txBox="1">
            <a:spLocks noChangeArrowheads="1"/>
          </p:cNvSpPr>
          <p:nvPr/>
        </p:nvSpPr>
        <p:spPr bwMode="auto">
          <a:xfrm>
            <a:off x="1198563" y="1548408"/>
            <a:ext cx="1035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tx1"/>
                </a:solidFill>
                <a:latin typeface="Arial" charset="0"/>
              </a:rPr>
              <a:t>Aug</a:t>
            </a:r>
          </a:p>
        </p:txBody>
      </p:sp>
      <p:sp>
        <p:nvSpPr>
          <p:cNvPr id="32780" name="TextBox 13"/>
          <p:cNvSpPr txBox="1">
            <a:spLocks noChangeArrowheads="1"/>
          </p:cNvSpPr>
          <p:nvPr/>
        </p:nvSpPr>
        <p:spPr bwMode="auto">
          <a:xfrm>
            <a:off x="2189164" y="1601987"/>
            <a:ext cx="630237" cy="5847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Palatino Linotype" pitchFamily="18" charset="0"/>
              </a:rPr>
              <a:t>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201" y="1587699"/>
            <a:ext cx="1579563" cy="5990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/>
          </a:p>
        </p:txBody>
      </p:sp>
      <p:sp>
        <p:nvSpPr>
          <p:cNvPr id="32783" name="TextBox 16"/>
          <p:cNvSpPr txBox="1">
            <a:spLocks noChangeArrowheads="1"/>
          </p:cNvSpPr>
          <p:nvPr/>
        </p:nvSpPr>
        <p:spPr bwMode="auto">
          <a:xfrm>
            <a:off x="3124200" y="1672233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Palatino Linotype" pitchFamily="18" charset="0"/>
              </a:rPr>
              <a:t>LBI Upgrade; An Easy Home-run</a:t>
            </a:r>
            <a:endParaRPr lang="en-US" altLang="en-US" sz="1800">
              <a:solidFill>
                <a:schemeClr val="tx2"/>
              </a:solidFill>
              <a:latin typeface="Palatino Linotype" pitchFamily="18" charset="0"/>
            </a:endParaRPr>
          </a:p>
        </p:txBody>
      </p:sp>
      <p:pic>
        <p:nvPicPr>
          <p:cNvPr id="16386" name="Picture 2" descr="http://www.nogalis.com/wp-content/uploads/2014/03/Up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1428750"/>
            <a:ext cx="12858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54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52091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3037701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3200400"/>
            <a:ext cx="246708" cy="1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7314" y="1771650"/>
            <a:ext cx="160020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+mj-lt"/>
              </a:rPr>
              <a:t>ProcessFlow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1714" y="2686050"/>
            <a:ext cx="160020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BCI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2314" y="1763486"/>
            <a:ext cx="160020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+mj-lt"/>
              </a:rPr>
              <a:t>ProcessFlow</a:t>
            </a:r>
            <a:r>
              <a:rPr lang="en-US" dirty="0">
                <a:latin typeface="+mj-lt"/>
              </a:rPr>
              <a:t> Professional</a:t>
            </a:r>
          </a:p>
        </p:txBody>
      </p:sp>
      <p:sp>
        <p:nvSpPr>
          <p:cNvPr id="7" name="Rectangle 6"/>
          <p:cNvSpPr/>
          <p:nvPr/>
        </p:nvSpPr>
        <p:spPr>
          <a:xfrm>
            <a:off x="4637314" y="2188028"/>
            <a:ext cx="160020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+mj-lt"/>
              </a:rPr>
              <a:t>ProcessFlow</a:t>
            </a:r>
            <a:r>
              <a:rPr lang="en-US" dirty="0">
                <a:latin typeface="+mj-lt"/>
              </a:rPr>
              <a:t> Integrator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6466114" y="2188028"/>
            <a:ext cx="1600200" cy="5715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Lawson Process Automation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477000" y="3600450"/>
            <a:ext cx="1600200" cy="5715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+mj-lt"/>
              </a:rPr>
              <a:t>Infor</a:t>
            </a:r>
            <a:r>
              <a:rPr lang="en-US" dirty="0">
                <a:latin typeface="+mj-lt"/>
              </a:rPr>
              <a:t> Process Automation</a:t>
            </a:r>
          </a:p>
        </p:txBody>
      </p:sp>
      <p:cxnSp>
        <p:nvCxnSpPr>
          <p:cNvPr id="11" name="Straight Connector 10"/>
          <p:cNvCxnSpPr>
            <a:stCxn id="4" idx="3"/>
            <a:endCxn id="6" idx="1"/>
          </p:cNvCxnSpPr>
          <p:nvPr/>
        </p:nvCxnSpPr>
        <p:spPr>
          <a:xfrm flipV="1">
            <a:off x="2427514" y="2049235"/>
            <a:ext cx="304800" cy="8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  <a:endCxn id="7" idx="1"/>
          </p:cNvCxnSpPr>
          <p:nvPr/>
        </p:nvCxnSpPr>
        <p:spPr>
          <a:xfrm>
            <a:off x="4332514" y="2049236"/>
            <a:ext cx="304800" cy="42454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3"/>
            <a:endCxn id="7" idx="1"/>
          </p:cNvCxnSpPr>
          <p:nvPr/>
        </p:nvCxnSpPr>
        <p:spPr>
          <a:xfrm flipV="1">
            <a:off x="3341914" y="2473779"/>
            <a:ext cx="1295400" cy="49802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>
            <a:off x="6237514" y="2473778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9" idx="0"/>
          </p:cNvCxnSpPr>
          <p:nvPr/>
        </p:nvCxnSpPr>
        <p:spPr>
          <a:xfrm>
            <a:off x="7266214" y="2759529"/>
            <a:ext cx="10886" cy="840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65914" y="3600450"/>
            <a:ext cx="1600200" cy="5715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</a:rPr>
              <a:t>Process Integration</a:t>
            </a:r>
            <a:endParaRPr lang="en-US" dirty="0">
              <a:latin typeface="+mj-lt"/>
            </a:endParaRPr>
          </a:p>
        </p:txBody>
      </p:sp>
      <p:cxnSp>
        <p:nvCxnSpPr>
          <p:cNvPr id="23" name="Elbow Connector 22"/>
          <p:cNvCxnSpPr>
            <a:stCxn id="8" idx="2"/>
            <a:endCxn id="21" idx="0"/>
          </p:cNvCxnSpPr>
          <p:nvPr/>
        </p:nvCxnSpPr>
        <p:spPr>
          <a:xfrm rot="5400000">
            <a:off x="6045654" y="2379889"/>
            <a:ext cx="840922" cy="1600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65914" y="3600450"/>
            <a:ext cx="3211286" cy="5715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6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Loaded with Landmark Technology and is associated with a Landmark technology release.</a:t>
            </a:r>
          </a:p>
          <a:p>
            <a:r>
              <a:rPr lang="en-US" dirty="0" smtClean="0"/>
              <a:t>Designer must be associated with the specific Landmark technology release.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Connectivity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57350"/>
            <a:ext cx="8321573" cy="2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81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Built on Landmark technology</a:t>
            </a:r>
          </a:p>
          <a:p>
            <a:r>
              <a:rPr lang="en-US" dirty="0" smtClean="0"/>
              <a:t>Eclipse Designer (new as of LPA)</a:t>
            </a:r>
          </a:p>
          <a:p>
            <a:r>
              <a:rPr lang="en-US" dirty="0" smtClean="0"/>
              <a:t>Admin tool built into rich client</a:t>
            </a:r>
          </a:p>
          <a:p>
            <a:r>
              <a:rPr lang="en-US" dirty="0" smtClean="0"/>
              <a:t>Reduced footprint</a:t>
            </a:r>
          </a:p>
          <a:p>
            <a:pPr lvl="1"/>
            <a:r>
              <a:rPr lang="en-US" dirty="0" smtClean="0"/>
              <a:t>Event  Manager is merged with LPS</a:t>
            </a:r>
          </a:p>
          <a:p>
            <a:pPr lvl="1"/>
            <a:r>
              <a:rPr lang="en-US" dirty="0" smtClean="0"/>
              <a:t>RMI server is removed</a:t>
            </a:r>
          </a:p>
          <a:p>
            <a:pPr lvl="1"/>
            <a:r>
              <a:rPr lang="en-US" dirty="0" smtClean="0"/>
              <a:t>Scheduler is part of Landmark</a:t>
            </a:r>
          </a:p>
          <a:p>
            <a:pPr lvl="1"/>
            <a:r>
              <a:rPr lang="en-US" dirty="0" smtClean="0"/>
              <a:t>Menu.do is removed</a:t>
            </a:r>
          </a:p>
          <a:p>
            <a:pPr lvl="1"/>
            <a:r>
              <a:rPr lang="en-US" dirty="0" smtClean="0"/>
              <a:t>Java client is part of rich client</a:t>
            </a:r>
          </a:p>
          <a:p>
            <a:r>
              <a:rPr lang="en-US" dirty="0" smtClean="0"/>
              <a:t>Designer works with single data area at a time</a:t>
            </a:r>
          </a:p>
          <a:p>
            <a:r>
              <a:rPr lang="en-US" dirty="0" smtClean="0"/>
              <a:t>Flows and Logs are now stored in DB (YAY!!!)</a:t>
            </a:r>
          </a:p>
          <a:p>
            <a:r>
              <a:rPr lang="en-US" dirty="0" err="1" smtClean="0"/>
              <a:t>Inbasket</a:t>
            </a:r>
            <a:r>
              <a:rPr lang="en-US" dirty="0" smtClean="0"/>
              <a:t> is now part of Smart Office / Rich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1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28750"/>
            <a:ext cx="7761344" cy="290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70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Steps to Upgrade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Landmark Runtime</a:t>
            </a:r>
          </a:p>
          <a:p>
            <a:r>
              <a:rPr lang="en-US" dirty="0" smtClean="0"/>
              <a:t>Install GEN productline</a:t>
            </a:r>
          </a:p>
          <a:p>
            <a:r>
              <a:rPr lang="en-US" dirty="0" smtClean="0"/>
              <a:t>Install Security Services</a:t>
            </a:r>
          </a:p>
          <a:p>
            <a:r>
              <a:rPr lang="en-US" dirty="0" smtClean="0"/>
              <a:t>Migrate Flows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2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14351"/>
            <a:ext cx="8248650" cy="362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524000" y="3486150"/>
            <a:ext cx="914400" cy="4000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4" b="14709"/>
          <a:stretch/>
        </p:blipFill>
        <p:spPr bwMode="auto">
          <a:xfrm>
            <a:off x="2047875" y="669472"/>
            <a:ext cx="5048250" cy="34779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62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208</TotalTime>
  <Words>321</Words>
  <Application>Microsoft Office PowerPoint</Application>
  <PresentationFormat>On-screen Show (16:9)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NogalisTemplate</vt:lpstr>
      <vt:lpstr>IPA Upgrade</vt:lpstr>
      <vt:lpstr>A little history</vt:lpstr>
      <vt:lpstr>Technology</vt:lpstr>
      <vt:lpstr>More Connectivity</vt:lpstr>
      <vt:lpstr>Major Differences</vt:lpstr>
      <vt:lpstr>Architecture</vt:lpstr>
      <vt:lpstr>Steps to Upgrade</vt:lpstr>
      <vt:lpstr>PowerPoint Presentation</vt:lpstr>
      <vt:lpstr>PowerPoint Presentation</vt:lpstr>
      <vt:lpstr>Migration</vt:lpstr>
      <vt:lpstr>XML vs. LPD</vt:lpstr>
      <vt:lpstr>Upgrade Solution</vt:lpstr>
      <vt:lpstr>FlowDoc Free Trial</vt:lpstr>
      <vt:lpstr>Upcoming Events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Differences</dc:title>
  <dc:creator>tan</dc:creator>
  <cp:lastModifiedBy>none</cp:lastModifiedBy>
  <cp:revision>28</cp:revision>
  <dcterms:created xsi:type="dcterms:W3CDTF">2014-06-19T14:31:41Z</dcterms:created>
  <dcterms:modified xsi:type="dcterms:W3CDTF">2014-08-14T02:55:11Z</dcterms:modified>
</cp:coreProperties>
</file>