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8" r:id="rId6"/>
    <p:sldId id="279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302" r:id="rId15"/>
    <p:sldId id="289" r:id="rId16"/>
    <p:sldId id="290" r:id="rId17"/>
    <p:sldId id="291" r:id="rId18"/>
    <p:sldId id="292" r:id="rId19"/>
    <p:sldId id="303" r:id="rId20"/>
    <p:sldId id="293" r:id="rId21"/>
    <p:sldId id="294" r:id="rId22"/>
    <p:sldId id="295" r:id="rId23"/>
    <p:sldId id="296" r:id="rId24"/>
    <p:sldId id="297" r:id="rId25"/>
    <p:sldId id="304" r:id="rId26"/>
    <p:sldId id="298" r:id="rId27"/>
    <p:sldId id="299" r:id="rId28"/>
    <p:sldId id="300" r:id="rId29"/>
    <p:sldId id="301" r:id="rId30"/>
    <p:sldId id="305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2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>
                <a:tint val="80000"/>
                <a:satMod val="250000"/>
                <a:lumMod val="99000"/>
              </a:schemeClr>
            </a:gs>
            <a:gs pos="81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A1E78-FE1F-43ED-B434-BE488A1B3F0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5" y="6281453"/>
            <a:ext cx="2353439" cy="52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an@nogalis.com" TargetMode="External"/><Relationship Id="rId2" Type="http://schemas.openxmlformats.org/officeDocument/2006/relationships/hyperlink" Target="mailto:desi@nogalis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CDA7-DF7D-42E4-AA04-16C927D0B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API Integration with Infor Process Automation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D9839-542D-467F-901A-4E4002576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Tips and tricks for calling APIs from IPA</a:t>
            </a:r>
          </a:p>
          <a:p>
            <a:endParaRPr lang="en-US" dirty="0"/>
          </a:p>
          <a:p>
            <a:pPr algn="r"/>
            <a:r>
              <a:rPr lang="en-US" sz="1100" dirty="0"/>
              <a:t>Desi </a:t>
            </a:r>
            <a:r>
              <a:rPr lang="en-US" sz="1100" dirty="0" err="1"/>
              <a:t>Houze</a:t>
            </a:r>
            <a:endParaRPr lang="en-US" sz="1100" dirty="0"/>
          </a:p>
          <a:p>
            <a:pPr algn="r"/>
            <a:r>
              <a:rPr lang="en-US" sz="1100" dirty="0"/>
              <a:t>Sr. Technical Consultant </a:t>
            </a:r>
          </a:p>
          <a:p>
            <a:pPr algn="r"/>
            <a:r>
              <a:rPr lang="en-US" sz="1100" dirty="0" err="1"/>
              <a:t>Nogalis</a:t>
            </a:r>
            <a:r>
              <a:rPr lang="en-US" sz="1100" dirty="0"/>
              <a:t>, Inc</a:t>
            </a:r>
          </a:p>
        </p:txBody>
      </p:sp>
    </p:spTree>
    <p:extLst>
      <p:ext uri="{BB962C8B-B14F-4D97-AF65-F5344CB8AC3E}">
        <p14:creationId xmlns:p14="http://schemas.microsoft.com/office/powerpoint/2010/main" val="392546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0C7FA-D173-4A2B-AC2C-EF6028C4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42074" y="0"/>
            <a:ext cx="99078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518F56-B7EA-484E-BD28-C3852D01D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6" r="92476" b="75780"/>
          <a:stretch/>
        </p:blipFill>
        <p:spPr>
          <a:xfrm>
            <a:off x="1142074" y="780176"/>
            <a:ext cx="745449" cy="880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A1A38-6771-43DA-90D1-1121B0F68BC6}"/>
              </a:ext>
            </a:extLst>
          </p:cNvPr>
          <p:cNvSpPr txBox="1"/>
          <p:nvPr/>
        </p:nvSpPr>
        <p:spPr>
          <a:xfrm>
            <a:off x="2907460" y="2323749"/>
            <a:ext cx="4548005" cy="411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CE74-096A-48BA-8ED8-7616AE3701BE}"/>
              </a:ext>
            </a:extLst>
          </p:cNvPr>
          <p:cNvCxnSpPr>
            <a:cxnSpLocks/>
          </p:cNvCxnSpPr>
          <p:nvPr/>
        </p:nvCxnSpPr>
        <p:spPr>
          <a:xfrm>
            <a:off x="1702966" y="1220598"/>
            <a:ext cx="1204494" cy="5151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62F43D-95D9-408C-A3DA-DF4AA3ED9863}"/>
              </a:ext>
            </a:extLst>
          </p:cNvPr>
          <p:cNvCxnSpPr>
            <a:cxnSpLocks/>
          </p:cNvCxnSpPr>
          <p:nvPr/>
        </p:nvCxnSpPr>
        <p:spPr>
          <a:xfrm>
            <a:off x="1702965" y="1220598"/>
            <a:ext cx="5752500" cy="11031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B042405-D510-449B-AEE5-5DFA659DCE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27238" y="2423136"/>
            <a:ext cx="4308447" cy="39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0C7FA-D173-4A2B-AC2C-EF6028C4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42074" y="0"/>
            <a:ext cx="9907852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A1A38-6771-43DA-90D1-1121B0F68BC6}"/>
              </a:ext>
            </a:extLst>
          </p:cNvPr>
          <p:cNvSpPr txBox="1"/>
          <p:nvPr/>
        </p:nvSpPr>
        <p:spPr>
          <a:xfrm>
            <a:off x="2907460" y="2323749"/>
            <a:ext cx="4548005" cy="4023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2B5358-F0E4-42F8-84A8-A83D6B245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29" r="91376" b="65523"/>
          <a:stretch/>
        </p:blipFill>
        <p:spPr>
          <a:xfrm>
            <a:off x="1139046" y="1535185"/>
            <a:ext cx="854506" cy="8879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62F43D-95D9-408C-A3DA-DF4AA3ED9863}"/>
              </a:ext>
            </a:extLst>
          </p:cNvPr>
          <p:cNvCxnSpPr>
            <a:cxnSpLocks/>
          </p:cNvCxnSpPr>
          <p:nvPr/>
        </p:nvCxnSpPr>
        <p:spPr>
          <a:xfrm>
            <a:off x="1699938" y="1979160"/>
            <a:ext cx="5755527" cy="34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CE74-096A-48BA-8ED8-7616AE3701BE}"/>
              </a:ext>
            </a:extLst>
          </p:cNvPr>
          <p:cNvCxnSpPr>
            <a:cxnSpLocks/>
          </p:cNvCxnSpPr>
          <p:nvPr/>
        </p:nvCxnSpPr>
        <p:spPr>
          <a:xfrm>
            <a:off x="1699938" y="1979160"/>
            <a:ext cx="1303977" cy="42790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70B0DFF-142B-4CD5-A8C5-778448845C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03915" y="2423135"/>
            <a:ext cx="4319674" cy="38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0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0C7FA-D173-4A2B-AC2C-EF6028C4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42074" y="0"/>
            <a:ext cx="990785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42D7A-C172-4312-8E09-A3EB6BE0D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3" t="2569" r="74117" b="88501"/>
          <a:stretch/>
        </p:blipFill>
        <p:spPr>
          <a:xfrm>
            <a:off x="2938944" y="188751"/>
            <a:ext cx="771788" cy="61239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62F43D-95D9-408C-A3DA-DF4AA3ED9863}"/>
              </a:ext>
            </a:extLst>
          </p:cNvPr>
          <p:cNvCxnSpPr>
            <a:cxnSpLocks/>
          </p:cNvCxnSpPr>
          <p:nvPr/>
        </p:nvCxnSpPr>
        <p:spPr>
          <a:xfrm>
            <a:off x="3481431" y="520117"/>
            <a:ext cx="5805181" cy="1724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CE74-096A-48BA-8ED8-7616AE3701BE}"/>
              </a:ext>
            </a:extLst>
          </p:cNvPr>
          <p:cNvCxnSpPr>
            <a:cxnSpLocks/>
          </p:cNvCxnSpPr>
          <p:nvPr/>
        </p:nvCxnSpPr>
        <p:spPr>
          <a:xfrm>
            <a:off x="3481431" y="520117"/>
            <a:ext cx="1036854" cy="3833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09E96F-B83E-4873-B503-E5A71BA17CAC}"/>
              </a:ext>
            </a:extLst>
          </p:cNvPr>
          <p:cNvSpPr txBox="1"/>
          <p:nvPr/>
        </p:nvSpPr>
        <p:spPr>
          <a:xfrm>
            <a:off x="4522353" y="2245102"/>
            <a:ext cx="4764259" cy="21031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13AD11-DA7D-47F9-89D8-0FF4C70A7C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28446" y="2384635"/>
            <a:ext cx="4548005" cy="18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0C7FA-D173-4A2B-AC2C-EF6028C4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42074" y="0"/>
            <a:ext cx="990785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9E96F-B83E-4873-B503-E5A71BA17CAC}"/>
              </a:ext>
            </a:extLst>
          </p:cNvPr>
          <p:cNvSpPr txBox="1"/>
          <p:nvPr/>
        </p:nvSpPr>
        <p:spPr>
          <a:xfrm>
            <a:off x="6677637" y="1127793"/>
            <a:ext cx="4253218" cy="43891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3EC38-1F2C-4B2B-AF5B-A970B8944C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04398" y="1188564"/>
            <a:ext cx="4056776" cy="4221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15A5C1-A34E-407E-9668-2B07073CB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7" t="54067" r="59201" b="34802"/>
          <a:stretch/>
        </p:blipFill>
        <p:spPr>
          <a:xfrm>
            <a:off x="4370665" y="3707934"/>
            <a:ext cx="813732" cy="7633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CE74-096A-48BA-8ED8-7616AE3701BE}"/>
              </a:ext>
            </a:extLst>
          </p:cNvPr>
          <p:cNvCxnSpPr>
            <a:cxnSpLocks/>
          </p:cNvCxnSpPr>
          <p:nvPr/>
        </p:nvCxnSpPr>
        <p:spPr>
          <a:xfrm>
            <a:off x="4915949" y="3884103"/>
            <a:ext cx="1761688" cy="1632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62F43D-95D9-408C-A3DA-DF4AA3ED9863}"/>
              </a:ext>
            </a:extLst>
          </p:cNvPr>
          <p:cNvCxnSpPr>
            <a:cxnSpLocks/>
          </p:cNvCxnSpPr>
          <p:nvPr/>
        </p:nvCxnSpPr>
        <p:spPr>
          <a:xfrm flipV="1">
            <a:off x="4915949" y="1127793"/>
            <a:ext cx="1761688" cy="275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3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0C7FA-D173-4A2B-AC2C-EF6028C4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74" y="0"/>
            <a:ext cx="9907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3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Automating AP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64490"/>
            <a:ext cx="11181826" cy="4407804"/>
          </a:xfrm>
        </p:spPr>
        <p:txBody>
          <a:bodyPr>
            <a:normAutofit/>
          </a:bodyPr>
          <a:lstStyle/>
          <a:p>
            <a:r>
              <a:rPr lang="en-US" sz="2800" dirty="0"/>
              <a:t>Third-party billing/claims applications</a:t>
            </a:r>
          </a:p>
          <a:p>
            <a:r>
              <a:rPr lang="en-US" sz="2800" dirty="0"/>
              <a:t>Reads in new vendors</a:t>
            </a:r>
          </a:p>
          <a:p>
            <a:r>
              <a:rPr lang="en-US" sz="2800" dirty="0"/>
              <a:t>Sends confirmation data</a:t>
            </a:r>
          </a:p>
          <a:p>
            <a:r>
              <a:rPr lang="en-US" sz="2800" dirty="0"/>
              <a:t>Key Nodes</a:t>
            </a:r>
          </a:p>
          <a:p>
            <a:pPr lvl="1"/>
            <a:r>
              <a:rPr lang="en-US" sz="1200" dirty="0"/>
              <a:t>Web Service SOAP call</a:t>
            </a:r>
          </a:p>
          <a:p>
            <a:pPr lvl="1"/>
            <a:r>
              <a:rPr lang="en-US" sz="1200" dirty="0"/>
              <a:t>XML Node</a:t>
            </a:r>
          </a:p>
        </p:txBody>
      </p:sp>
    </p:spTree>
    <p:extLst>
      <p:ext uri="{BB962C8B-B14F-4D97-AF65-F5344CB8AC3E}">
        <p14:creationId xmlns:p14="http://schemas.microsoft.com/office/powerpoint/2010/main" val="176907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DC2D9-9EB5-4FC1-9314-8767E953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44" y="0"/>
            <a:ext cx="962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DC2D9-9EB5-4FC1-9314-8767E95370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282744" y="0"/>
            <a:ext cx="962651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4BE8D-CD62-4610-B388-1A95403CC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8" t="1" r="82040" b="88868"/>
          <a:stretch/>
        </p:blipFill>
        <p:spPr>
          <a:xfrm>
            <a:off x="1929468" y="0"/>
            <a:ext cx="1082180" cy="763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D64944-314F-4495-A553-6C7BCFCA554F}"/>
              </a:ext>
            </a:extLst>
          </p:cNvPr>
          <p:cNvSpPr txBox="1"/>
          <p:nvPr/>
        </p:nvSpPr>
        <p:spPr>
          <a:xfrm>
            <a:off x="4952878" y="867733"/>
            <a:ext cx="4082065" cy="34747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49C717-58F5-4D3A-A320-8E83D2D5DD22}"/>
              </a:ext>
            </a:extLst>
          </p:cNvPr>
          <p:cNvCxnSpPr>
            <a:cxnSpLocks/>
          </p:cNvCxnSpPr>
          <p:nvPr/>
        </p:nvCxnSpPr>
        <p:spPr>
          <a:xfrm>
            <a:off x="2625754" y="318782"/>
            <a:ext cx="2327123" cy="3942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A33296-E6C6-4211-9B93-2F9E89A2030A}"/>
              </a:ext>
            </a:extLst>
          </p:cNvPr>
          <p:cNvCxnSpPr>
            <a:cxnSpLocks/>
          </p:cNvCxnSpPr>
          <p:nvPr/>
        </p:nvCxnSpPr>
        <p:spPr>
          <a:xfrm>
            <a:off x="2642532" y="335560"/>
            <a:ext cx="2300367" cy="532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72563AC-0DB0-40EA-8B32-56EE6C6A9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17" y="970417"/>
            <a:ext cx="3842186" cy="31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DC2D9-9EB5-4FC1-9314-8767E95370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282744" y="0"/>
            <a:ext cx="96265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D64944-314F-4495-A553-6C7BCFCA554F}"/>
              </a:ext>
            </a:extLst>
          </p:cNvPr>
          <p:cNvSpPr txBox="1"/>
          <p:nvPr/>
        </p:nvSpPr>
        <p:spPr>
          <a:xfrm>
            <a:off x="4952878" y="867733"/>
            <a:ext cx="4300179" cy="2468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6CB410-7062-474D-9A53-9DE318E24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7" r="74023" b="89358"/>
          <a:stretch/>
        </p:blipFill>
        <p:spPr>
          <a:xfrm>
            <a:off x="2902591" y="0"/>
            <a:ext cx="880844" cy="7298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49C717-58F5-4D3A-A320-8E83D2D5DD22}"/>
              </a:ext>
            </a:extLst>
          </p:cNvPr>
          <p:cNvCxnSpPr>
            <a:cxnSpLocks/>
          </p:cNvCxnSpPr>
          <p:nvPr/>
        </p:nvCxnSpPr>
        <p:spPr>
          <a:xfrm>
            <a:off x="3548543" y="385894"/>
            <a:ext cx="1394356" cy="2950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A33296-E6C6-4211-9B93-2F9E89A2030A}"/>
              </a:ext>
            </a:extLst>
          </p:cNvPr>
          <p:cNvCxnSpPr>
            <a:cxnSpLocks/>
          </p:cNvCxnSpPr>
          <p:nvPr/>
        </p:nvCxnSpPr>
        <p:spPr>
          <a:xfrm>
            <a:off x="3548543" y="385894"/>
            <a:ext cx="1394356" cy="4818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D01B5-363C-4634-B7C9-9EAAF596E9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26789" y="940916"/>
            <a:ext cx="4150767" cy="23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DC2D9-9EB5-4FC1-9314-8767E953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44" y="0"/>
            <a:ext cx="962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1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APIs in IPA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Making the calls</a:t>
            </a:r>
          </a:p>
          <a:p>
            <a:r>
              <a:rPr lang="en-US" sz="3600" dirty="0"/>
              <a:t>Reading Responses</a:t>
            </a:r>
          </a:p>
          <a:p>
            <a:r>
              <a:rPr lang="en-US" sz="3600" dirty="0"/>
              <a:t>Triggering the flows</a:t>
            </a:r>
          </a:p>
          <a:p>
            <a:r>
              <a:rPr lang="en-US" sz="3600" dirty="0"/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376449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HR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64490"/>
            <a:ext cx="11181826" cy="4407804"/>
          </a:xfrm>
        </p:spPr>
        <p:txBody>
          <a:bodyPr>
            <a:normAutofit/>
          </a:bodyPr>
          <a:lstStyle/>
          <a:p>
            <a:r>
              <a:rPr lang="en-US" sz="2800" dirty="0"/>
              <a:t>Import Employees as vendors</a:t>
            </a:r>
          </a:p>
          <a:p>
            <a:r>
              <a:rPr lang="en-US" sz="2800" dirty="0"/>
              <a:t>Create flat file for conversion</a:t>
            </a:r>
          </a:p>
          <a:p>
            <a:r>
              <a:rPr lang="en-US" sz="2800" dirty="0"/>
              <a:t>Key Nodes</a:t>
            </a:r>
          </a:p>
          <a:p>
            <a:pPr lvl="1"/>
            <a:r>
              <a:rPr lang="en-US" sz="1200" dirty="0"/>
              <a:t>Web Run GET</a:t>
            </a:r>
          </a:p>
          <a:p>
            <a:pPr lvl="1"/>
            <a:r>
              <a:rPr lang="en-US" sz="1200" dirty="0"/>
              <a:t>JSON Parser</a:t>
            </a:r>
          </a:p>
          <a:p>
            <a:pPr lvl="1"/>
            <a:r>
              <a:rPr lang="en-US" sz="1200" dirty="0"/>
              <a:t>Assign Node</a:t>
            </a:r>
          </a:p>
        </p:txBody>
      </p:sp>
    </p:spTree>
    <p:extLst>
      <p:ext uri="{BB962C8B-B14F-4D97-AF65-F5344CB8AC3E}">
        <p14:creationId xmlns:p14="http://schemas.microsoft.com/office/powerpoint/2010/main" val="73171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79D84-EAD3-4ECA-BA89-C5131551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62" y="0"/>
            <a:ext cx="1022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79D84-EAD3-4ECA-BA89-C5131551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4762" y="0"/>
            <a:ext cx="1022247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621060-00E0-4360-BE86-D3C07EF38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17" t="12844" r="11977" b="78471"/>
          <a:stretch/>
        </p:blipFill>
        <p:spPr>
          <a:xfrm>
            <a:off x="9144000" y="880844"/>
            <a:ext cx="838899" cy="595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74218-965C-451D-A4FF-1C046626E1E4}"/>
              </a:ext>
            </a:extLst>
          </p:cNvPr>
          <p:cNvSpPr txBox="1"/>
          <p:nvPr/>
        </p:nvSpPr>
        <p:spPr>
          <a:xfrm>
            <a:off x="4521666" y="2114588"/>
            <a:ext cx="4398264" cy="38404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7F1ED8-347F-4352-9BAE-F1604D2CB8AD}"/>
              </a:ext>
            </a:extLst>
          </p:cNvPr>
          <p:cNvCxnSpPr>
            <a:cxnSpLocks/>
          </p:cNvCxnSpPr>
          <p:nvPr/>
        </p:nvCxnSpPr>
        <p:spPr>
          <a:xfrm flipH="1">
            <a:off x="8919930" y="1178653"/>
            <a:ext cx="486627" cy="4776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EDA0BA-37CD-4FF0-9AF9-FCA11CF49669}"/>
              </a:ext>
            </a:extLst>
          </p:cNvPr>
          <p:cNvCxnSpPr>
            <a:cxnSpLocks/>
          </p:cNvCxnSpPr>
          <p:nvPr/>
        </p:nvCxnSpPr>
        <p:spPr>
          <a:xfrm flipH="1">
            <a:off x="4521666" y="1178653"/>
            <a:ext cx="4874005" cy="935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D2153A7-BF2B-4BB8-A5A5-4986F70B42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97248" y="2190088"/>
            <a:ext cx="4237775" cy="36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79D84-EAD3-4ECA-BA89-C5131551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4762" y="0"/>
            <a:ext cx="102224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74218-965C-451D-A4FF-1C046626E1E4}"/>
              </a:ext>
            </a:extLst>
          </p:cNvPr>
          <p:cNvSpPr txBox="1"/>
          <p:nvPr/>
        </p:nvSpPr>
        <p:spPr>
          <a:xfrm>
            <a:off x="4521666" y="2114588"/>
            <a:ext cx="4398264" cy="2971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C735C4-26CB-4A8B-9FF4-CCAA01859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" t="17187" r="84932" b="71743"/>
          <a:stretch/>
        </p:blipFill>
        <p:spPr>
          <a:xfrm>
            <a:off x="1644242" y="1178652"/>
            <a:ext cx="880844" cy="7592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EDA0BA-37CD-4FF0-9AF9-FCA11CF49669}"/>
              </a:ext>
            </a:extLst>
          </p:cNvPr>
          <p:cNvCxnSpPr>
            <a:cxnSpLocks/>
          </p:cNvCxnSpPr>
          <p:nvPr/>
        </p:nvCxnSpPr>
        <p:spPr>
          <a:xfrm>
            <a:off x="2206305" y="1635853"/>
            <a:ext cx="2315362" cy="478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7F1ED8-347F-4352-9BAE-F1604D2CB8AD}"/>
              </a:ext>
            </a:extLst>
          </p:cNvPr>
          <p:cNvCxnSpPr>
            <a:cxnSpLocks/>
          </p:cNvCxnSpPr>
          <p:nvPr/>
        </p:nvCxnSpPr>
        <p:spPr>
          <a:xfrm>
            <a:off x="2206305" y="1635853"/>
            <a:ext cx="2315361" cy="34505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A065F9C-043D-47C6-AFC7-A0700DD81D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00661" y="2224259"/>
            <a:ext cx="4249723" cy="27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79D84-EAD3-4ECA-BA89-C5131551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4762" y="0"/>
            <a:ext cx="102224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74218-965C-451D-A4FF-1C046626E1E4}"/>
              </a:ext>
            </a:extLst>
          </p:cNvPr>
          <p:cNvSpPr txBox="1"/>
          <p:nvPr/>
        </p:nvSpPr>
        <p:spPr>
          <a:xfrm>
            <a:off x="2527142" y="4043218"/>
            <a:ext cx="4211272" cy="20116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4D826E-78A8-4FC9-A80F-87215A927F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3953" y="4107777"/>
            <a:ext cx="4057650" cy="186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39F608-CC48-408D-8A28-A9C54C6FB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97" t="54557" r="22891" b="31743"/>
          <a:stretch/>
        </p:blipFill>
        <p:spPr>
          <a:xfrm>
            <a:off x="7843706" y="3741490"/>
            <a:ext cx="1023457" cy="9395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EDA0BA-37CD-4FF0-9AF9-FCA11CF49669}"/>
              </a:ext>
            </a:extLst>
          </p:cNvPr>
          <p:cNvCxnSpPr>
            <a:cxnSpLocks/>
          </p:cNvCxnSpPr>
          <p:nvPr/>
        </p:nvCxnSpPr>
        <p:spPr>
          <a:xfrm flipV="1">
            <a:off x="6738414" y="4211274"/>
            <a:ext cx="1465569" cy="17634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7F1ED8-347F-4352-9BAE-F1604D2CB8AD}"/>
              </a:ext>
            </a:extLst>
          </p:cNvPr>
          <p:cNvCxnSpPr>
            <a:cxnSpLocks/>
          </p:cNvCxnSpPr>
          <p:nvPr/>
        </p:nvCxnSpPr>
        <p:spPr>
          <a:xfrm flipH="1" flipV="1">
            <a:off x="6738414" y="4043218"/>
            <a:ext cx="1465569" cy="1680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4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79D84-EAD3-4ECA-BA89-C5131551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62" y="0"/>
            <a:ext cx="1022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Bank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64490"/>
            <a:ext cx="11181826" cy="4407804"/>
          </a:xfrm>
        </p:spPr>
        <p:txBody>
          <a:bodyPr>
            <a:normAutofit/>
          </a:bodyPr>
          <a:lstStyle/>
          <a:p>
            <a:r>
              <a:rPr lang="en-US" sz="2800" dirty="0"/>
              <a:t>Bank security more strict</a:t>
            </a:r>
          </a:p>
          <a:p>
            <a:r>
              <a:rPr lang="en-US" sz="2800" dirty="0"/>
              <a:t>Send purchase requests to bank</a:t>
            </a:r>
          </a:p>
          <a:p>
            <a:r>
              <a:rPr lang="en-US" sz="2800" dirty="0"/>
              <a:t>Custom program</a:t>
            </a:r>
          </a:p>
          <a:p>
            <a:r>
              <a:rPr lang="en-US" sz="2800" dirty="0"/>
              <a:t>Key Nodes</a:t>
            </a:r>
          </a:p>
          <a:p>
            <a:pPr lvl="1"/>
            <a:r>
              <a:rPr lang="en-US" sz="1200" dirty="0"/>
              <a:t>XML Node to build the request payload</a:t>
            </a:r>
          </a:p>
          <a:p>
            <a:pPr lvl="1"/>
            <a:r>
              <a:rPr lang="en-US" sz="1200" dirty="0"/>
              <a:t>System Command Node (run the custom program)</a:t>
            </a:r>
          </a:p>
        </p:txBody>
      </p:sp>
    </p:spTree>
    <p:extLst>
      <p:ext uri="{BB962C8B-B14F-4D97-AF65-F5344CB8AC3E}">
        <p14:creationId xmlns:p14="http://schemas.microsoft.com/office/powerpoint/2010/main" val="54250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5392D-6B65-411D-A8DE-69896FA5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719137"/>
            <a:ext cx="98298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5392D-6B65-411D-A8DE-69896FA544D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81100" y="719137"/>
            <a:ext cx="9829800" cy="5419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58F8DE-5778-45E6-94A3-98FC11D1E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30" t="13974" r="54068" b="71012"/>
          <a:stretch/>
        </p:blipFill>
        <p:spPr>
          <a:xfrm>
            <a:off x="4781725" y="1476462"/>
            <a:ext cx="914400" cy="813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E5C33-E01C-494D-9405-543B41DD3F75}"/>
              </a:ext>
            </a:extLst>
          </p:cNvPr>
          <p:cNvSpPr txBox="1"/>
          <p:nvPr/>
        </p:nvSpPr>
        <p:spPr>
          <a:xfrm>
            <a:off x="7153538" y="2095370"/>
            <a:ext cx="4297680" cy="2926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64E83-AB54-4E91-BBCF-4A6D0B23101F}"/>
              </a:ext>
            </a:extLst>
          </p:cNvPr>
          <p:cNvCxnSpPr>
            <a:cxnSpLocks/>
          </p:cNvCxnSpPr>
          <p:nvPr/>
        </p:nvCxnSpPr>
        <p:spPr>
          <a:xfrm>
            <a:off x="5453587" y="1883328"/>
            <a:ext cx="1712536" cy="3092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991866-BB6D-472F-8464-F12FB26CF177}"/>
              </a:ext>
            </a:extLst>
          </p:cNvPr>
          <p:cNvCxnSpPr>
            <a:cxnSpLocks/>
          </p:cNvCxnSpPr>
          <p:nvPr/>
        </p:nvCxnSpPr>
        <p:spPr>
          <a:xfrm>
            <a:off x="5453587" y="1883328"/>
            <a:ext cx="1712536" cy="2120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6409EAA-AB18-4F2C-A08A-4E9CEC9C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550" y="2165818"/>
            <a:ext cx="4068399" cy="27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5392D-6B65-411D-A8DE-69896FA544D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81100" y="719137"/>
            <a:ext cx="9829800" cy="5419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E5C33-E01C-494D-9405-543B41DD3F75}"/>
              </a:ext>
            </a:extLst>
          </p:cNvPr>
          <p:cNvSpPr txBox="1"/>
          <p:nvPr/>
        </p:nvSpPr>
        <p:spPr>
          <a:xfrm>
            <a:off x="1105567" y="1912690"/>
            <a:ext cx="4028495" cy="3108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43BE94-4727-4E99-8B0D-2E0B91FCE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8" t="13355" r="33756" b="70857"/>
          <a:stretch/>
        </p:blipFill>
        <p:spPr>
          <a:xfrm>
            <a:off x="6803471" y="1484851"/>
            <a:ext cx="889234" cy="855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42CC06-81B2-4E94-BAC7-02142BB4F1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81100" y="1989349"/>
            <a:ext cx="3894239" cy="28846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64E83-AB54-4E91-BBCF-4A6D0B23101F}"/>
              </a:ext>
            </a:extLst>
          </p:cNvPr>
          <p:cNvCxnSpPr>
            <a:cxnSpLocks/>
          </p:cNvCxnSpPr>
          <p:nvPr/>
        </p:nvCxnSpPr>
        <p:spPr>
          <a:xfrm flipH="1">
            <a:off x="5134064" y="1912690"/>
            <a:ext cx="203205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991866-BB6D-472F-8464-F12FB26CF177}"/>
              </a:ext>
            </a:extLst>
          </p:cNvPr>
          <p:cNvCxnSpPr>
            <a:cxnSpLocks/>
          </p:cNvCxnSpPr>
          <p:nvPr/>
        </p:nvCxnSpPr>
        <p:spPr>
          <a:xfrm flipH="1">
            <a:off x="5134063" y="1912689"/>
            <a:ext cx="1982600" cy="30535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5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8584"/>
            <a:ext cx="10972800" cy="775981"/>
          </a:xfrm>
        </p:spPr>
        <p:txBody>
          <a:bodyPr/>
          <a:lstStyle/>
          <a:p>
            <a:r>
              <a:rPr lang="en-US" dirty="0"/>
              <a:t>Making the Calls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FFAB4-23F9-4D8E-9404-67FE56C5BA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5192" y="3462541"/>
            <a:ext cx="3927883" cy="2619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E666C-9369-4D72-84DE-C598FB9CAF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18358" y="1837901"/>
            <a:ext cx="4844423" cy="2685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9C7C9-E214-442A-8CA5-5DAEFD2148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48232" y="4129932"/>
            <a:ext cx="5146689" cy="1952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DB2CA-A271-4E7D-99D6-59D60A28DF7F}"/>
              </a:ext>
            </a:extLst>
          </p:cNvPr>
          <p:cNvSpPr txBox="1"/>
          <p:nvPr/>
        </p:nvSpPr>
        <p:spPr>
          <a:xfrm>
            <a:off x="1935375" y="6009806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Configure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BFD6B-7B40-46E5-8721-B32461D3FA0B}"/>
              </a:ext>
            </a:extLst>
          </p:cNvPr>
          <p:cNvSpPr txBox="1"/>
          <p:nvPr/>
        </p:nvSpPr>
        <p:spPr>
          <a:xfrm>
            <a:off x="8935674" y="3318584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Node Properties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07CD7-765A-4DC7-9E1D-5AD469BFE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036" y="1730383"/>
            <a:ext cx="895386" cy="14944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308D3F-43F9-4E8B-B66C-E13A21DDDB18}"/>
              </a:ext>
            </a:extLst>
          </p:cNvPr>
          <p:cNvSpPr txBox="1">
            <a:spLocks/>
          </p:cNvSpPr>
          <p:nvPr/>
        </p:nvSpPr>
        <p:spPr>
          <a:xfrm>
            <a:off x="609600" y="746145"/>
            <a:ext cx="10972800" cy="775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Web Service Node</a:t>
            </a:r>
          </a:p>
        </p:txBody>
      </p:sp>
    </p:spTree>
    <p:extLst>
      <p:ext uri="{BB962C8B-B14F-4D97-AF65-F5344CB8AC3E}">
        <p14:creationId xmlns:p14="http://schemas.microsoft.com/office/powerpoint/2010/main" val="2847230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5392D-6B65-411D-A8DE-69896FA5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719137"/>
            <a:ext cx="98298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2E6A33-52C8-473A-91F9-0E795370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ECAA9-DE3C-414A-A662-77E55F1A5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desi@nogalis.com</a:t>
            </a:r>
            <a:endParaRPr lang="en-US" dirty="0"/>
          </a:p>
          <a:p>
            <a:r>
              <a:rPr lang="en-US" dirty="0">
                <a:hlinkClick r:id="rId3"/>
              </a:rPr>
              <a:t>tan@nogalis.com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4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CDB2CA-A271-4E7D-99D6-59D60A28DF7F}"/>
              </a:ext>
            </a:extLst>
          </p:cNvPr>
          <p:cNvSpPr txBox="1"/>
          <p:nvPr/>
        </p:nvSpPr>
        <p:spPr>
          <a:xfrm>
            <a:off x="4274088" y="5639666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Configure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BFD6B-7B40-46E5-8721-B32461D3FA0B}"/>
              </a:ext>
            </a:extLst>
          </p:cNvPr>
          <p:cNvSpPr txBox="1"/>
          <p:nvPr/>
        </p:nvSpPr>
        <p:spPr>
          <a:xfrm>
            <a:off x="8197632" y="1936100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Node Properties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87443E-A171-4DD6-99C6-BE20E107C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8673" y="2397765"/>
            <a:ext cx="4199252" cy="4200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0C8BF1-A3E0-4F6D-8CD6-00A7BC7D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86" y="1519919"/>
            <a:ext cx="4016850" cy="4200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E96FC-B018-42A2-85F8-D74A127F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92" y="1998983"/>
            <a:ext cx="1333500" cy="21431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6F76A50-553D-4BF0-BDF5-DA022F1EC933}"/>
              </a:ext>
            </a:extLst>
          </p:cNvPr>
          <p:cNvSpPr txBox="1">
            <a:spLocks/>
          </p:cNvSpPr>
          <p:nvPr/>
        </p:nvSpPr>
        <p:spPr>
          <a:xfrm>
            <a:off x="609600" y="233265"/>
            <a:ext cx="10972800" cy="775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Making the Calls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D80ED7-AEFA-4163-8994-AB0EC7E778BD}"/>
              </a:ext>
            </a:extLst>
          </p:cNvPr>
          <p:cNvSpPr txBox="1">
            <a:spLocks/>
          </p:cNvSpPr>
          <p:nvPr/>
        </p:nvSpPr>
        <p:spPr>
          <a:xfrm>
            <a:off x="609600" y="680826"/>
            <a:ext cx="10972800" cy="775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Web Run Node</a:t>
            </a:r>
          </a:p>
        </p:txBody>
      </p:sp>
    </p:spTree>
    <p:extLst>
      <p:ext uri="{BB962C8B-B14F-4D97-AF65-F5344CB8AC3E}">
        <p14:creationId xmlns:p14="http://schemas.microsoft.com/office/powerpoint/2010/main" val="81509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Input – Result from Web Run or Web Service</a:t>
            </a:r>
          </a:p>
          <a:p>
            <a:r>
              <a:rPr lang="en-US" sz="2800" dirty="0"/>
              <a:t>Output &lt;</a:t>
            </a:r>
            <a:r>
              <a:rPr lang="en-US" sz="2800" dirty="0" err="1"/>
              <a:t>JSONParserID</a:t>
            </a:r>
            <a:r>
              <a:rPr lang="en-US" sz="2800" dirty="0"/>
              <a:t>&gt;_jsonVar</a:t>
            </a:r>
          </a:p>
          <a:p>
            <a:r>
              <a:rPr lang="en-US" sz="2800" dirty="0"/>
              <a:t>“Set Variable” button on Output tab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A375A-C667-40B5-B73A-D5F5245F7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9222" y="3132132"/>
            <a:ext cx="4410075" cy="2448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DA772-498A-4688-A531-7ECB0C4F13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89841" y="2227161"/>
            <a:ext cx="3852074" cy="3993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58F02-5642-40ED-B272-6B9B0F8F5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973" y="4044643"/>
            <a:ext cx="3941779" cy="23355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DC5A1A-FE43-4AB7-A5B2-80191D9EBBE3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054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Reading Responses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DF109-91C4-4179-A89C-C0EDCE31EE94}"/>
              </a:ext>
            </a:extLst>
          </p:cNvPr>
          <p:cNvSpPr txBox="1">
            <a:spLocks/>
          </p:cNvSpPr>
          <p:nvPr/>
        </p:nvSpPr>
        <p:spPr>
          <a:xfrm>
            <a:off x="609600" y="727481"/>
            <a:ext cx="10972800" cy="775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JSON Parser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B2DAAF-ECE5-4246-A0C4-5082EB70D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47" y="3883353"/>
            <a:ext cx="14382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Input – Result from Web Run or Web Service</a:t>
            </a:r>
          </a:p>
          <a:p>
            <a:r>
              <a:rPr lang="en-US" sz="2800" dirty="0"/>
              <a:t>Output &lt;</a:t>
            </a:r>
            <a:r>
              <a:rPr lang="en-US" sz="2800" dirty="0" err="1"/>
              <a:t>XMLNodeId</a:t>
            </a:r>
            <a:r>
              <a:rPr lang="en-US" sz="2800" dirty="0"/>
              <a:t>&gt;_output</a:t>
            </a:r>
          </a:p>
          <a:p>
            <a:r>
              <a:rPr lang="en-US" sz="2800" dirty="0"/>
              <a:t>Add Schema</a:t>
            </a:r>
          </a:p>
          <a:p>
            <a:r>
              <a:rPr lang="en-US" sz="2800" dirty="0"/>
              <a:t>“Build” button on Input tab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FDEEE-EE50-4012-B305-2D190B31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03" y="3654737"/>
            <a:ext cx="3483178" cy="2253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B6A3F-FFB3-4BE2-94E8-7FB9235F08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18143" y="4106845"/>
            <a:ext cx="4719506" cy="2357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4B4D3-3130-4ACC-9246-5B3F2E219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472" y="2303545"/>
            <a:ext cx="4847832" cy="1803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03BD58-3F4A-4179-8423-CADF77C0AAB3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054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Reading Responses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1B69FB-CC6E-49F2-9831-0DD163C99274}"/>
              </a:ext>
            </a:extLst>
          </p:cNvPr>
          <p:cNvSpPr txBox="1">
            <a:spLocks/>
          </p:cNvSpPr>
          <p:nvPr/>
        </p:nvSpPr>
        <p:spPr>
          <a:xfrm>
            <a:off x="609600" y="727481"/>
            <a:ext cx="10972800" cy="775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XML Node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DACD73-60D4-4A93-9ED1-B7ECA2B0F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" y="3557998"/>
            <a:ext cx="1390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64490"/>
            <a:ext cx="11181826" cy="2838450"/>
          </a:xfrm>
        </p:spPr>
        <p:txBody>
          <a:bodyPr>
            <a:normAutofit/>
          </a:bodyPr>
          <a:lstStyle/>
          <a:p>
            <a:r>
              <a:rPr lang="en-US" sz="2800" dirty="0"/>
              <a:t>Real-time for outgoing</a:t>
            </a:r>
          </a:p>
          <a:p>
            <a:r>
              <a:rPr lang="en-US" sz="2800" dirty="0"/>
              <a:t>Batch processing for incoming</a:t>
            </a:r>
          </a:p>
          <a:p>
            <a:r>
              <a:rPr lang="en-US" sz="2800" dirty="0"/>
              <a:t>Custom programming on third party system</a:t>
            </a:r>
          </a:p>
          <a:p>
            <a:pPr lvl="1"/>
            <a:r>
              <a:rPr lang="en-US" sz="2000" dirty="0"/>
              <a:t>Trigger File</a:t>
            </a:r>
          </a:p>
          <a:p>
            <a:pPr lvl="1"/>
            <a:r>
              <a:rPr lang="en-US" sz="2000" dirty="0"/>
              <a:t>Create a Work Unit using BPM</a:t>
            </a:r>
          </a:p>
        </p:txBody>
      </p:sp>
    </p:spTree>
    <p:extLst>
      <p:ext uri="{BB962C8B-B14F-4D97-AF65-F5344CB8AC3E}">
        <p14:creationId xmlns:p14="http://schemas.microsoft.com/office/powerpoint/2010/main" val="256370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User Deprovisioning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64490"/>
            <a:ext cx="11181826" cy="4407804"/>
          </a:xfrm>
        </p:spPr>
        <p:txBody>
          <a:bodyPr>
            <a:normAutofit/>
          </a:bodyPr>
          <a:lstStyle/>
          <a:p>
            <a:r>
              <a:rPr lang="en-US" sz="2800" dirty="0"/>
              <a:t>Service Now API</a:t>
            </a:r>
          </a:p>
          <a:p>
            <a:r>
              <a:rPr lang="en-US" sz="2800" dirty="0"/>
              <a:t>Reads in Tickets</a:t>
            </a:r>
          </a:p>
          <a:p>
            <a:r>
              <a:rPr lang="en-US" sz="2800" dirty="0"/>
              <a:t>Updates Tickets</a:t>
            </a:r>
          </a:p>
          <a:p>
            <a:r>
              <a:rPr lang="en-US" sz="2800" dirty="0"/>
              <a:t>Key Nodes</a:t>
            </a:r>
          </a:p>
          <a:p>
            <a:pPr lvl="1"/>
            <a:r>
              <a:rPr lang="en-US" sz="1200" dirty="0"/>
              <a:t>Web Run GET</a:t>
            </a:r>
          </a:p>
          <a:p>
            <a:pPr lvl="1"/>
            <a:r>
              <a:rPr lang="en-US" sz="1200" dirty="0"/>
              <a:t>JSON Parser</a:t>
            </a:r>
          </a:p>
          <a:p>
            <a:pPr lvl="1"/>
            <a:r>
              <a:rPr lang="en-US" sz="1200" dirty="0"/>
              <a:t>Assignment</a:t>
            </a:r>
          </a:p>
          <a:p>
            <a:pPr lvl="1"/>
            <a:r>
              <a:rPr lang="en-US" sz="1200" dirty="0"/>
              <a:t>Web Run POST</a:t>
            </a:r>
          </a:p>
        </p:txBody>
      </p:sp>
    </p:spTree>
    <p:extLst>
      <p:ext uri="{BB962C8B-B14F-4D97-AF65-F5344CB8AC3E}">
        <p14:creationId xmlns:p14="http://schemas.microsoft.com/office/powerpoint/2010/main" val="315340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0C7FA-D173-4A2B-AC2C-EF6028C4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74" y="0"/>
            <a:ext cx="9907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8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galisWebina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NogalisWebinar</Template>
  <TotalTime>913</TotalTime>
  <Words>250</Words>
  <Application>Microsoft Office PowerPoint</Application>
  <PresentationFormat>Widescreen</PresentationFormat>
  <Paragraphs>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Courier New</vt:lpstr>
      <vt:lpstr>NogalisWebinar</vt:lpstr>
      <vt:lpstr>API Integration with Infor Process Automation</vt:lpstr>
      <vt:lpstr>Working with APIs in IPA</vt:lpstr>
      <vt:lpstr>Making the Calls</vt:lpstr>
      <vt:lpstr>PowerPoint Presentation</vt:lpstr>
      <vt:lpstr>PowerPoint Presentation</vt:lpstr>
      <vt:lpstr>PowerPoint Presentation</vt:lpstr>
      <vt:lpstr>Triggering</vt:lpstr>
      <vt:lpstr>Use Case: User Deprovisioning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Case: Automating AP Tasks</vt:lpstr>
      <vt:lpstr>PowerPoint Presentation</vt:lpstr>
      <vt:lpstr>PowerPoint Presentation</vt:lpstr>
      <vt:lpstr>PowerPoint Presentation</vt:lpstr>
      <vt:lpstr>PowerPoint Presentation</vt:lpstr>
      <vt:lpstr>Use Case: HR 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Case: Bank Transactions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</dc:creator>
  <cp:lastModifiedBy>Desi</cp:lastModifiedBy>
  <cp:revision>101</cp:revision>
  <dcterms:created xsi:type="dcterms:W3CDTF">2020-04-14T17:26:31Z</dcterms:created>
  <dcterms:modified xsi:type="dcterms:W3CDTF">2021-09-23T02:25:58Z</dcterms:modified>
</cp:coreProperties>
</file>