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2"/>
  </p:notesMasterIdLst>
  <p:sldIdLst>
    <p:sldId id="274" r:id="rId2"/>
    <p:sldId id="276" r:id="rId3"/>
    <p:sldId id="277" r:id="rId4"/>
    <p:sldId id="278" r:id="rId5"/>
    <p:sldId id="257" r:id="rId6"/>
    <p:sldId id="280" r:id="rId7"/>
    <p:sldId id="261" r:id="rId8"/>
    <p:sldId id="281" r:id="rId9"/>
    <p:sldId id="287" r:id="rId10"/>
    <p:sldId id="285" r:id="rId11"/>
    <p:sldId id="286" r:id="rId12"/>
    <p:sldId id="282" r:id="rId13"/>
    <p:sldId id="288" r:id="rId14"/>
    <p:sldId id="260" r:id="rId15"/>
    <p:sldId id="263" r:id="rId16"/>
    <p:sldId id="289" r:id="rId17"/>
    <p:sldId id="264" r:id="rId18"/>
    <p:sldId id="290" r:id="rId19"/>
    <p:sldId id="271" r:id="rId20"/>
    <p:sldId id="291" r:id="rId21"/>
    <p:sldId id="272" r:id="rId22"/>
    <p:sldId id="284" r:id="rId23"/>
    <p:sldId id="283" r:id="rId24"/>
    <p:sldId id="266" r:id="rId25"/>
    <p:sldId id="262" r:id="rId26"/>
    <p:sldId id="267" r:id="rId27"/>
    <p:sldId id="292" r:id="rId28"/>
    <p:sldId id="293" r:id="rId29"/>
    <p:sldId id="294" r:id="rId30"/>
    <p:sldId id="295"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2" d="100"/>
          <a:sy n="82" d="100"/>
        </p:scale>
        <p:origin x="1476"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27A86EB-4092-48A6-893E-E6D037C30FE1}" type="datetimeFigureOut">
              <a:rPr lang="en-US" smtClean="0"/>
              <a:t>7/12/2018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EBDEC16-A38A-4660-A881-92C924D77A77}" type="slidenum">
              <a:rPr lang="en-US" smtClean="0"/>
              <a:t>‹#›</a:t>
            </a:fld>
            <a:endParaRPr lang="en-US"/>
          </a:p>
        </p:txBody>
      </p:sp>
    </p:spTree>
    <p:extLst>
      <p:ext uri="{BB962C8B-B14F-4D97-AF65-F5344CB8AC3E}">
        <p14:creationId xmlns:p14="http://schemas.microsoft.com/office/powerpoint/2010/main" val="3158073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BDEC16-A38A-4660-A881-92C924D77A77}" type="slidenum">
              <a:rPr lang="en-US" smtClean="0"/>
              <a:t>19</a:t>
            </a:fld>
            <a:endParaRPr lang="en-US"/>
          </a:p>
        </p:txBody>
      </p:sp>
    </p:spTree>
    <p:extLst>
      <p:ext uri="{BB962C8B-B14F-4D97-AF65-F5344CB8AC3E}">
        <p14:creationId xmlns:p14="http://schemas.microsoft.com/office/powerpoint/2010/main" val="7861814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9FB5A436-76B7-4727-8FAE-BD96F1D94473}" type="datetimeFigureOut">
              <a:rPr lang="en-US" smtClean="0"/>
              <a:t>7/12/2018</a:t>
            </a:fld>
            <a:endParaRPr lang="en-US" dirty="0"/>
          </a:p>
        </p:txBody>
      </p:sp>
      <p:sp>
        <p:nvSpPr>
          <p:cNvPr id="8" name="Slide Number Placeholder 7"/>
          <p:cNvSpPr>
            <a:spLocks noGrp="1"/>
          </p:cNvSpPr>
          <p:nvPr>
            <p:ph type="sldNum" sz="quarter" idx="11"/>
          </p:nvPr>
        </p:nvSpPr>
        <p:spPr/>
        <p:txBody>
          <a:bodyPr/>
          <a:lstStyle/>
          <a:p>
            <a:fld id="{9993E1B2-FD64-43A6-8D55-41D9BF970484}" type="slidenum">
              <a:rPr lang="en-US" smtClean="0"/>
              <a:t>‹#›</a:t>
            </a:fld>
            <a:endParaRPr lang="en-US" dirty="0"/>
          </a:p>
        </p:txBody>
      </p:sp>
      <p:sp>
        <p:nvSpPr>
          <p:cNvPr id="9" name="Footer Placeholder 8"/>
          <p:cNvSpPr>
            <a:spLocks noGrp="1"/>
          </p:cNvSpPr>
          <p:nvPr>
            <p:ph type="ftr" sz="quarter" idx="12"/>
          </p:nvPr>
        </p:nvSpPr>
        <p:spPr/>
        <p:txBody>
          <a:bodyPr/>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FB5A436-76B7-4727-8FAE-BD96F1D94473}" type="datetimeFigureOut">
              <a:rPr lang="en-US" smtClean="0"/>
              <a:t>7/12/2018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993E1B2-FD64-43A6-8D55-41D9BF970484}"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FB5A436-76B7-4727-8FAE-BD96F1D94473}" type="datetimeFigureOut">
              <a:rPr lang="en-US" smtClean="0"/>
              <a:t>7/12/2018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993E1B2-FD64-43A6-8D55-41D9BF970484}"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Infor10x 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51000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FB5A436-76B7-4727-8FAE-BD96F1D94473}" type="datetimeFigureOut">
              <a:rPr lang="en-US" smtClean="0"/>
              <a:t>7/12/2018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993E1B2-FD64-43A6-8D55-41D9BF970484}"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FB5A436-76B7-4727-8FAE-BD96F1D94473}" type="datetimeFigureOut">
              <a:rPr lang="en-US" smtClean="0"/>
              <a:t>7/12/2018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993E1B2-FD64-43A6-8D55-41D9BF970484}" type="slidenum">
              <a:rPr lang="en-US" smtClean="0"/>
              <a:t>‹#›</a:t>
            </a:fld>
            <a:endParaRPr lang="en-US" dirty="0"/>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FB5A436-76B7-4727-8FAE-BD96F1D94473}" type="datetimeFigureOut">
              <a:rPr lang="en-US" smtClean="0"/>
              <a:t>7/12/2018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993E1B2-FD64-43A6-8D55-41D9BF970484}" type="slidenum">
              <a:rPr lang="en-US" smtClean="0"/>
              <a:t>‹#›</a:t>
            </a:fld>
            <a:endParaRPr lang="en-US" dirty="0"/>
          </a:p>
        </p:txBody>
      </p:sp>
      <p:sp>
        <p:nvSpPr>
          <p:cNvPr id="9" name="Content Placeholder 8"/>
          <p:cNvSpPr>
            <a:spLocks noGrp="1"/>
          </p:cNvSpPr>
          <p:nvPr>
            <p:ph sz="quarter" idx="13"/>
          </p:nvPr>
        </p:nvSpPr>
        <p:spPr>
          <a:xfrm>
            <a:off x="365760" y="1600200"/>
            <a:ext cx="4041648" cy="4526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9FB5A436-76B7-4727-8FAE-BD96F1D94473}" type="datetimeFigureOut">
              <a:rPr lang="en-US" smtClean="0"/>
              <a:t>7/12/2018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993E1B2-FD64-43A6-8D55-41D9BF970484}" type="slidenum">
              <a:rPr lang="en-US" smtClean="0"/>
              <a:t>‹#›</a:t>
            </a:fld>
            <a:endParaRPr lang="en-US" dirty="0"/>
          </a:p>
        </p:txBody>
      </p:sp>
      <p:sp>
        <p:nvSpPr>
          <p:cNvPr id="11" name="Content Placeholder 10"/>
          <p:cNvSpPr>
            <a:spLocks noGrp="1"/>
          </p:cNvSpPr>
          <p:nvPr>
            <p:ph sz="quarter" idx="13"/>
          </p:nvPr>
        </p:nvSpPr>
        <p:spPr>
          <a:xfrm>
            <a:off x="457200" y="2212848"/>
            <a:ext cx="4041648" cy="39136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FB5A436-76B7-4727-8FAE-BD96F1D94473}" type="datetimeFigureOut">
              <a:rPr lang="en-US" smtClean="0"/>
              <a:t>7/12/2018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993E1B2-FD64-43A6-8D55-41D9BF970484}"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B5A436-76B7-4727-8FAE-BD96F1D94473}" type="datetimeFigureOut">
              <a:rPr lang="en-US" smtClean="0"/>
              <a:t>7/12/2018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993E1B2-FD64-43A6-8D55-41D9BF970484}"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FB5A436-76B7-4727-8FAE-BD96F1D94473}" type="datetimeFigureOut">
              <a:rPr lang="en-US" smtClean="0"/>
              <a:t>7/12/2018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993E1B2-FD64-43A6-8D55-41D9BF970484}"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FB5A436-76B7-4727-8FAE-BD96F1D94473}" type="datetimeFigureOut">
              <a:rPr lang="en-US" smtClean="0"/>
              <a:t>7/12/2018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993E1B2-FD64-43A6-8D55-41D9BF970484}"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66000">
              <a:schemeClr val="bg1">
                <a:tint val="80000"/>
                <a:satMod val="250000"/>
                <a:lumMod val="99000"/>
              </a:schemeClr>
            </a:gs>
            <a:gs pos="81000">
              <a:schemeClr val="bg1">
                <a:tint val="90000"/>
                <a:shade val="90000"/>
                <a:satMod val="200000"/>
              </a:schemeClr>
            </a:gs>
            <a:gs pos="92000">
              <a:schemeClr val="accent6">
                <a:lumMod val="40000"/>
                <a:lumOff val="6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9FB5A436-76B7-4727-8FAE-BD96F1D94473}" type="datetimeFigureOut">
              <a:rPr lang="en-US" smtClean="0"/>
              <a:t>7/12/2018</a:t>
            </a:fld>
            <a:endParaRPr lang="en-US" dirty="0"/>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dirty="0"/>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9993E1B2-FD64-43A6-8D55-41D9BF970484}" type="slidenum">
              <a:rPr lang="en-US" smtClean="0"/>
              <a:t>‹#›</a:t>
            </a:fld>
            <a:endParaRPr lang="en-US" dirty="0"/>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40123" y="6281452"/>
            <a:ext cx="1765079" cy="520635"/>
          </a:xfrm>
          <a:prstGeom prst="rect">
            <a:avLst/>
          </a:prstGeom>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inforxtreme.com/"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inforxtreme.com/"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www.twitter.com/nogalisinc"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609601"/>
            <a:ext cx="7772400" cy="3352799"/>
          </a:xfrm>
        </p:spPr>
        <p:txBody>
          <a:bodyPr/>
          <a:lstStyle/>
          <a:p>
            <a:pPr>
              <a:lnSpc>
                <a:spcPts val="5800"/>
              </a:lnSpc>
            </a:pPr>
            <a:r>
              <a:rPr lang="en-US" sz="4400" dirty="0"/>
              <a:t>Application Maintenance Toolset (AMT) </a:t>
            </a:r>
            <a:br>
              <a:rPr lang="en-US" sz="4400" dirty="0"/>
            </a:br>
            <a:r>
              <a:rPr lang="en-US" sz="4400" dirty="0"/>
              <a:t>Applying Patches (CTPs)	</a:t>
            </a:r>
            <a:endParaRPr lang="en-US" sz="4400" spc="-84" dirty="0"/>
          </a:p>
        </p:txBody>
      </p:sp>
    </p:spTree>
    <p:extLst>
      <p:ext uri="{BB962C8B-B14F-4D97-AF65-F5344CB8AC3E}">
        <p14:creationId xmlns:p14="http://schemas.microsoft.com/office/powerpoint/2010/main" val="12913454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sz="4000" dirty="0"/>
              <a:t>How to find CTPs</a:t>
            </a:r>
          </a:p>
        </p:txBody>
      </p:sp>
      <p:sp>
        <p:nvSpPr>
          <p:cNvPr id="3" name="Content Placeholder 2"/>
          <p:cNvSpPr>
            <a:spLocks noGrp="1"/>
          </p:cNvSpPr>
          <p:nvPr>
            <p:ph idx="1"/>
          </p:nvPr>
        </p:nvSpPr>
        <p:spPr>
          <a:xfrm>
            <a:off x="381000" y="1219200"/>
            <a:ext cx="7696200" cy="5181600"/>
          </a:xfrm>
        </p:spPr>
        <p:txBody>
          <a:bodyPr>
            <a:normAutofit/>
          </a:bodyPr>
          <a:lstStyle/>
          <a:p>
            <a:r>
              <a:rPr lang="en-US" dirty="0"/>
              <a:t>Method 1</a:t>
            </a:r>
          </a:p>
          <a:p>
            <a:pPr lvl="1"/>
            <a:r>
              <a:rPr lang="en-US" dirty="0">
                <a:hlinkClick r:id="rId2"/>
              </a:rPr>
              <a:t>https://www.inforxtreme.com</a:t>
            </a:r>
            <a:endParaRPr lang="en-US" dirty="0"/>
          </a:p>
          <a:p>
            <a:pPr lvl="2"/>
            <a:r>
              <a:rPr lang="en-US" dirty="0"/>
              <a:t>Search KB and download</a:t>
            </a:r>
            <a:br>
              <a:rPr lang="en-US" dirty="0"/>
            </a:br>
            <a:endParaRPr lang="en-US" dirty="0"/>
          </a:p>
          <a:p>
            <a:pPr marL="777240" lvl="2" indent="0">
              <a:buNone/>
            </a:pPr>
            <a:br>
              <a:rPr lang="en-US" dirty="0"/>
            </a:br>
            <a:br>
              <a:rPr lang="en-US" dirty="0"/>
            </a:br>
            <a:br>
              <a:rPr lang="en-US" dirty="0"/>
            </a:br>
            <a:br>
              <a:rPr lang="en-US" dirty="0"/>
            </a:br>
            <a:br>
              <a:rPr lang="en-US" dirty="0"/>
            </a:br>
            <a:br>
              <a:rPr lang="en-US" dirty="0"/>
            </a:br>
            <a:br>
              <a:rPr lang="en-US" dirty="0"/>
            </a:br>
            <a:endParaRPr lang="en-US"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0200" y="2743200"/>
            <a:ext cx="4524703" cy="205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875652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7620000" cy="4800600"/>
          </a:xfrm>
        </p:spPr>
        <p:txBody>
          <a:bodyPr/>
          <a:lstStyle/>
          <a:p>
            <a:r>
              <a:rPr lang="en-US" dirty="0"/>
              <a:t>Method 2</a:t>
            </a:r>
          </a:p>
          <a:p>
            <a:pPr lvl="1"/>
            <a:r>
              <a:rPr lang="en-US" dirty="0">
                <a:hlinkClick r:id="rId2"/>
              </a:rPr>
              <a:t>https://www.inforxtreme.com</a:t>
            </a:r>
            <a:endParaRPr lang="en-US" dirty="0"/>
          </a:p>
          <a:p>
            <a:pPr lvl="2"/>
            <a:r>
              <a:rPr lang="en-US" dirty="0"/>
              <a:t>Downloads </a:t>
            </a:r>
            <a:r>
              <a:rPr lang="en-US" dirty="0">
                <a:sym typeface="Wingdings" panose="05000000000000000000" pitchFamily="2" charset="2"/>
              </a:rPr>
              <a:t> Patches and search for the patch</a:t>
            </a:r>
            <a:br>
              <a:rPr lang="en-US" dirty="0"/>
            </a:br>
            <a:endParaRPr lang="en-US" dirty="0"/>
          </a:p>
        </p:txBody>
      </p:sp>
      <p:pic>
        <p:nvPicPr>
          <p:cNvPr id="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71600" y="3029465"/>
            <a:ext cx="5486400" cy="25228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le 1"/>
          <p:cNvSpPr>
            <a:spLocks noGrp="1"/>
          </p:cNvSpPr>
          <p:nvPr>
            <p:ph type="title"/>
          </p:nvPr>
        </p:nvSpPr>
        <p:spPr>
          <a:xfrm>
            <a:off x="457200" y="0"/>
            <a:ext cx="8229600" cy="838200"/>
          </a:xfrm>
        </p:spPr>
        <p:txBody>
          <a:bodyPr/>
          <a:lstStyle/>
          <a:p>
            <a:r>
              <a:rPr lang="en-US" sz="4000" dirty="0"/>
              <a:t>How to find CTPs</a:t>
            </a:r>
          </a:p>
        </p:txBody>
      </p:sp>
    </p:spTree>
    <p:extLst>
      <p:ext uri="{BB962C8B-B14F-4D97-AF65-F5344CB8AC3E}">
        <p14:creationId xmlns:p14="http://schemas.microsoft.com/office/powerpoint/2010/main" val="16744102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lstStyle/>
          <a:p>
            <a:r>
              <a:rPr lang="en-US" sz="4000" dirty="0"/>
              <a:t>Workflow</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8162" y="1676400"/>
            <a:ext cx="8067675" cy="3038475"/>
          </a:xfrm>
        </p:spPr>
      </p:pic>
      <p:sp>
        <p:nvSpPr>
          <p:cNvPr id="5" name="Rectangle 4"/>
          <p:cNvSpPr/>
          <p:nvPr/>
        </p:nvSpPr>
        <p:spPr>
          <a:xfrm>
            <a:off x="457200" y="5389435"/>
            <a:ext cx="8153400" cy="646331"/>
          </a:xfrm>
          <a:prstGeom prst="rect">
            <a:avLst/>
          </a:prstGeom>
        </p:spPr>
        <p:txBody>
          <a:bodyPr wrap="square">
            <a:spAutoFit/>
          </a:bodyPr>
          <a:lstStyle/>
          <a:p>
            <a:r>
              <a:rPr lang="en-US" b="1" dirty="0">
                <a:solidFill>
                  <a:schemeClr val="tx2"/>
                </a:solidFill>
              </a:rPr>
              <a:t>Note: </a:t>
            </a:r>
            <a:r>
              <a:rPr lang="en-US" dirty="0">
                <a:solidFill>
                  <a:schemeClr val="tx2"/>
                </a:solidFill>
              </a:rPr>
              <a:t>Directives PREVIEW and VALIDATE, which can be used anytime in the process, were left out of the diagram.</a:t>
            </a:r>
          </a:p>
        </p:txBody>
      </p:sp>
    </p:spTree>
    <p:extLst>
      <p:ext uri="{BB962C8B-B14F-4D97-AF65-F5344CB8AC3E}">
        <p14:creationId xmlns:p14="http://schemas.microsoft.com/office/powerpoint/2010/main" val="7392505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09800" y="2514600"/>
            <a:ext cx="1524000" cy="11430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2" name="Title 1"/>
          <p:cNvSpPr>
            <a:spLocks noGrp="1"/>
          </p:cNvSpPr>
          <p:nvPr>
            <p:ph type="title"/>
          </p:nvPr>
        </p:nvSpPr>
        <p:spPr>
          <a:xfrm>
            <a:off x="457200" y="0"/>
            <a:ext cx="8229600" cy="762000"/>
          </a:xfrm>
        </p:spPr>
        <p:txBody>
          <a:bodyPr/>
          <a:lstStyle/>
          <a:p>
            <a:r>
              <a:rPr lang="en-US" sz="4000" dirty="0"/>
              <a:t>Prep</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2895600"/>
            <a:ext cx="7486650" cy="390525"/>
          </a:xfrm>
        </p:spPr>
      </p:pic>
    </p:spTree>
    <p:extLst>
      <p:ext uri="{BB962C8B-B14F-4D97-AF65-F5344CB8AC3E}">
        <p14:creationId xmlns:p14="http://schemas.microsoft.com/office/powerpoint/2010/main" val="25619637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lstStyle/>
          <a:p>
            <a:r>
              <a:rPr lang="en-US" sz="4000" dirty="0"/>
              <a:t>Prep – Extract .tar</a:t>
            </a:r>
          </a:p>
        </p:txBody>
      </p:sp>
      <p:sp>
        <p:nvSpPr>
          <p:cNvPr id="3" name="Content Placeholder 2"/>
          <p:cNvSpPr>
            <a:spLocks noGrp="1"/>
          </p:cNvSpPr>
          <p:nvPr>
            <p:ph idx="1"/>
          </p:nvPr>
        </p:nvSpPr>
        <p:spPr>
          <a:xfrm>
            <a:off x="423861" y="1295400"/>
            <a:ext cx="8229600" cy="4525963"/>
          </a:xfrm>
        </p:spPr>
        <p:txBody>
          <a:bodyPr>
            <a:normAutofit/>
          </a:bodyPr>
          <a:lstStyle/>
          <a:p>
            <a:r>
              <a:rPr lang="en-US" sz="2000" dirty="0"/>
              <a:t>Download the CTP to the Lawson Server to be patched:</a:t>
            </a:r>
          </a:p>
          <a:p>
            <a:pPr lvl="1"/>
            <a:r>
              <a:rPr lang="en-US" dirty="0"/>
              <a:t>Place patch in  folder and run </a:t>
            </a:r>
            <a:r>
              <a:rPr lang="en-US" b="1" dirty="0"/>
              <a:t>tar </a:t>
            </a:r>
            <a:r>
              <a:rPr lang="en-US" dirty="0"/>
              <a:t>command:</a:t>
            </a:r>
          </a:p>
          <a:p>
            <a:pPr lvl="1"/>
            <a:endParaRPr lang="en-US" dirty="0"/>
          </a:p>
          <a:p>
            <a:pPr lvl="1"/>
            <a:endParaRPr lang="en-US" dirty="0"/>
          </a:p>
          <a:p>
            <a:pPr lvl="1"/>
            <a:r>
              <a:rPr lang="en-US" dirty="0"/>
              <a:t>Extracts to:</a:t>
            </a:r>
          </a:p>
          <a:p>
            <a:pPr lvl="1"/>
            <a:endParaRPr lang="en-US" dirty="0"/>
          </a:p>
        </p:txBody>
      </p:sp>
      <p:pic>
        <p:nvPicPr>
          <p:cNvPr id="103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199" y="2362200"/>
            <a:ext cx="7400925"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3200400"/>
            <a:ext cx="3700462" cy="29603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83826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lstStyle/>
          <a:p>
            <a:r>
              <a:rPr lang="en-US" sz="4000" dirty="0"/>
              <a:t>Applying CTP(s)	</a:t>
            </a:r>
          </a:p>
        </p:txBody>
      </p:sp>
      <p:sp>
        <p:nvSpPr>
          <p:cNvPr id="3" name="Content Placeholder 2"/>
          <p:cNvSpPr>
            <a:spLocks noGrp="1"/>
          </p:cNvSpPr>
          <p:nvPr>
            <p:ph idx="1"/>
          </p:nvPr>
        </p:nvSpPr>
        <p:spPr/>
        <p:txBody>
          <a:bodyPr/>
          <a:lstStyle/>
          <a:p>
            <a:r>
              <a:rPr lang="en-US" dirty="0"/>
              <a:t>Log onto LID as Lawson User (or a user with appropriate security to install patches)</a:t>
            </a:r>
          </a:p>
          <a:p>
            <a:r>
              <a:rPr lang="en-US" dirty="0"/>
              <a:t>In LID change directories to the patch directory </a:t>
            </a:r>
            <a:br>
              <a:rPr lang="en-US" dirty="0"/>
            </a:br>
            <a:br>
              <a:rPr lang="en-US" dirty="0"/>
            </a:br>
            <a:endParaRPr lang="en-US" dirty="0"/>
          </a:p>
        </p:txBody>
      </p:sp>
    </p:spTree>
    <p:extLst>
      <p:ext uri="{BB962C8B-B14F-4D97-AF65-F5344CB8AC3E}">
        <p14:creationId xmlns:p14="http://schemas.microsoft.com/office/powerpoint/2010/main" val="41927884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10000" y="2514600"/>
            <a:ext cx="1524000" cy="11430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2" name="Title 1"/>
          <p:cNvSpPr>
            <a:spLocks noGrp="1"/>
          </p:cNvSpPr>
          <p:nvPr>
            <p:ph type="title"/>
          </p:nvPr>
        </p:nvSpPr>
        <p:spPr>
          <a:xfrm>
            <a:off x="457200" y="0"/>
            <a:ext cx="8229600" cy="762000"/>
          </a:xfrm>
        </p:spPr>
        <p:txBody>
          <a:bodyPr/>
          <a:lstStyle/>
          <a:p>
            <a:r>
              <a:rPr lang="en-US" sz="4000" dirty="0"/>
              <a:t>Preview</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2895600"/>
            <a:ext cx="7486650" cy="390525"/>
          </a:xfrm>
        </p:spPr>
      </p:pic>
    </p:spTree>
    <p:extLst>
      <p:ext uri="{BB962C8B-B14F-4D97-AF65-F5344CB8AC3E}">
        <p14:creationId xmlns:p14="http://schemas.microsoft.com/office/powerpoint/2010/main" val="25619637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620000" cy="762000"/>
          </a:xfrm>
        </p:spPr>
        <p:txBody>
          <a:bodyPr/>
          <a:lstStyle/>
          <a:p>
            <a:r>
              <a:rPr lang="en-US" sz="4000" dirty="0"/>
              <a:t>PREVIEW</a:t>
            </a:r>
          </a:p>
        </p:txBody>
      </p:sp>
      <p:sp>
        <p:nvSpPr>
          <p:cNvPr id="3" name="Content Placeholder 2"/>
          <p:cNvSpPr>
            <a:spLocks noGrp="1"/>
          </p:cNvSpPr>
          <p:nvPr>
            <p:ph idx="1"/>
          </p:nvPr>
        </p:nvSpPr>
        <p:spPr>
          <a:xfrm>
            <a:off x="719853" y="838200"/>
            <a:ext cx="7543800" cy="5257800"/>
          </a:xfrm>
        </p:spPr>
        <p:txBody>
          <a:bodyPr>
            <a:normAutofit/>
          </a:bodyPr>
          <a:lstStyle/>
          <a:p>
            <a:r>
              <a:rPr lang="en-US" sz="1600" dirty="0"/>
              <a:t>Run the patch install in Preview mode</a:t>
            </a:r>
          </a:p>
          <a:p>
            <a:pPr marL="0" indent="0">
              <a:buNone/>
            </a:pPr>
            <a:br>
              <a:rPr lang="en-US" sz="1600" dirty="0"/>
            </a:br>
            <a:r>
              <a:rPr lang="en-US" sz="1600" dirty="0"/>
              <a:t>	</a:t>
            </a:r>
            <a:r>
              <a:rPr lang="en-US" sz="1600" dirty="0" err="1"/>
              <a:t>perl</a:t>
            </a:r>
            <a:r>
              <a:rPr lang="en-US" sz="1600" dirty="0"/>
              <a:t> %GENDIR%/bin/</a:t>
            </a:r>
            <a:r>
              <a:rPr lang="en-US" sz="1600" dirty="0" err="1"/>
              <a:t>lawappinstall</a:t>
            </a:r>
            <a:r>
              <a:rPr lang="en-US" sz="1600" dirty="0"/>
              <a:t> preview test</a:t>
            </a:r>
          </a:p>
          <a:p>
            <a:pPr marL="0" indent="0">
              <a:buNone/>
            </a:pPr>
            <a:endParaRPr lang="en-US" sz="1600" dirty="0"/>
          </a:p>
          <a:p>
            <a:r>
              <a:rPr lang="en-US" sz="1600" dirty="0"/>
              <a:t>The preview log is located in %LAWDIR%/PRODLINE/Admin</a:t>
            </a:r>
          </a:p>
          <a:p>
            <a:r>
              <a:rPr lang="en-US" sz="1600" dirty="0"/>
              <a:t>Custom screens in preview.log show up as:</a:t>
            </a:r>
          </a:p>
          <a:p>
            <a:pPr lvl="1"/>
            <a:r>
              <a:rPr lang="en-US" dirty="0"/>
              <a:t># Patched-Mod: </a:t>
            </a:r>
            <a:r>
              <a:rPr lang="en-US" dirty="0" err="1"/>
              <a:t>hrsrc</a:t>
            </a:r>
            <a:r>
              <a:rPr lang="en-US" dirty="0"/>
              <a:t>/HR11PD</a:t>
            </a:r>
          </a:p>
          <a:p>
            <a:pPr lvl="1"/>
            <a:r>
              <a:rPr lang="en-US" dirty="0"/>
              <a:t># Patched-Mod: </a:t>
            </a:r>
            <a:r>
              <a:rPr lang="en-US" dirty="0" err="1"/>
              <a:t>pasrc</a:t>
            </a:r>
            <a:r>
              <a:rPr lang="en-US" dirty="0"/>
              <a:t>/PA20WS</a:t>
            </a:r>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r>
              <a:rPr lang="en-US" sz="1600" dirty="0"/>
              <a:t>Examine/rename preview log for documentation (CTP101884_preview.log)</a:t>
            </a:r>
          </a:p>
          <a:p>
            <a:endParaRPr lang="en-US" dirty="0"/>
          </a:p>
          <a:p>
            <a:endParaRPr lang="en-US" dirty="0"/>
          </a:p>
          <a:p>
            <a:pPr marL="114300" indent="0">
              <a:buNone/>
            </a:pPr>
            <a:endParaRPr lang="en-US" dirty="0"/>
          </a:p>
          <a:p>
            <a:endParaRPr lang="en-US" dirty="0"/>
          </a:p>
          <a:p>
            <a:endParaRPr lang="en-US" dirty="0"/>
          </a:p>
          <a:p>
            <a:endParaRPr lang="en-US" dirty="0"/>
          </a:p>
        </p:txBody>
      </p:sp>
      <p:pic>
        <p:nvPicPr>
          <p:cNvPr id="41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1430" y="2886075"/>
            <a:ext cx="1952625" cy="676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3810000"/>
            <a:ext cx="7055855" cy="106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220384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58714" y="2514600"/>
            <a:ext cx="1524000" cy="11430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2" name="Title 1"/>
          <p:cNvSpPr>
            <a:spLocks noGrp="1"/>
          </p:cNvSpPr>
          <p:nvPr>
            <p:ph type="title"/>
          </p:nvPr>
        </p:nvSpPr>
        <p:spPr>
          <a:xfrm>
            <a:off x="457200" y="0"/>
            <a:ext cx="8229600" cy="762000"/>
          </a:xfrm>
        </p:spPr>
        <p:txBody>
          <a:bodyPr/>
          <a:lstStyle/>
          <a:p>
            <a:r>
              <a:rPr lang="en-US" sz="4000" dirty="0"/>
              <a:t>Update</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2895600"/>
            <a:ext cx="7486650" cy="390525"/>
          </a:xfrm>
        </p:spPr>
      </p:pic>
    </p:spTree>
    <p:extLst>
      <p:ext uri="{BB962C8B-B14F-4D97-AF65-F5344CB8AC3E}">
        <p14:creationId xmlns:p14="http://schemas.microsoft.com/office/powerpoint/2010/main" val="25619637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620000" cy="1143000"/>
          </a:xfrm>
        </p:spPr>
        <p:txBody>
          <a:bodyPr/>
          <a:lstStyle/>
          <a:p>
            <a:r>
              <a:rPr lang="en-US" sz="4000" dirty="0"/>
              <a:t>Update Loop</a:t>
            </a:r>
          </a:p>
        </p:txBody>
      </p:sp>
      <p:sp>
        <p:nvSpPr>
          <p:cNvPr id="3" name="Content Placeholder 2"/>
          <p:cNvSpPr>
            <a:spLocks noGrp="1"/>
          </p:cNvSpPr>
          <p:nvPr>
            <p:ph idx="1"/>
          </p:nvPr>
        </p:nvSpPr>
        <p:spPr>
          <a:xfrm>
            <a:off x="533400" y="1143000"/>
            <a:ext cx="7543800" cy="5257800"/>
          </a:xfrm>
        </p:spPr>
        <p:txBody>
          <a:bodyPr>
            <a:noAutofit/>
          </a:bodyPr>
          <a:lstStyle/>
          <a:p>
            <a:pPr marL="114300" indent="0">
              <a:buNone/>
            </a:pPr>
            <a:endParaRPr lang="en-US" sz="1600" dirty="0"/>
          </a:p>
          <a:p>
            <a:r>
              <a:rPr lang="en-US" sz="1600" dirty="0"/>
              <a:t>Run the patch install in </a:t>
            </a:r>
            <a:r>
              <a:rPr lang="en-US" sz="1600" b="1" dirty="0"/>
              <a:t>Update</a:t>
            </a:r>
            <a:r>
              <a:rPr lang="en-US" sz="1600" dirty="0"/>
              <a:t> mode</a:t>
            </a:r>
            <a:br>
              <a:rPr lang="en-US" sz="1600" dirty="0"/>
            </a:br>
            <a:r>
              <a:rPr lang="en-US" sz="1600" i="1" dirty="0"/>
              <a:t>perl %gendir%/bin/lawappinstall </a:t>
            </a:r>
            <a:r>
              <a:rPr lang="en-US" sz="1600" b="1" dirty="0"/>
              <a:t>update</a:t>
            </a:r>
            <a:r>
              <a:rPr lang="en-US" sz="1600" dirty="0"/>
              <a:t> </a:t>
            </a:r>
            <a:r>
              <a:rPr lang="en-US" sz="1600" i="1" dirty="0"/>
              <a:t>test</a:t>
            </a:r>
          </a:p>
          <a:p>
            <a:r>
              <a:rPr lang="en-US" sz="1600" i="1" dirty="0"/>
              <a:t>If applying multiple patches,</a:t>
            </a:r>
            <a:r>
              <a:rPr lang="en-US" sz="1600" b="1" i="1" dirty="0"/>
              <a:t> run Update for each patch before staging</a:t>
            </a:r>
          </a:p>
          <a:p>
            <a:endParaRPr lang="en-US" sz="1600" i="1" dirty="0"/>
          </a:p>
          <a:p>
            <a:endParaRPr lang="en-US" sz="1600" i="1" dirty="0"/>
          </a:p>
          <a:p>
            <a:endParaRPr lang="en-US" sz="1600" i="1" dirty="0"/>
          </a:p>
          <a:p>
            <a:endParaRPr lang="en-US" sz="1600" i="1" dirty="0"/>
          </a:p>
          <a:p>
            <a:endParaRPr lang="en-US" sz="1600" i="1" dirty="0"/>
          </a:p>
          <a:p>
            <a:endParaRPr lang="en-US" sz="1600" i="1" dirty="0"/>
          </a:p>
          <a:p>
            <a:endParaRPr lang="en-US" sz="1600" i="1" dirty="0"/>
          </a:p>
          <a:p>
            <a:endParaRPr lang="en-US" sz="1600" i="1" dirty="0"/>
          </a:p>
          <a:p>
            <a:endParaRPr lang="en-US" sz="1600" i="1" dirty="0"/>
          </a:p>
          <a:p>
            <a:endParaRPr lang="en-US" sz="1600" i="1" dirty="0"/>
          </a:p>
          <a:p>
            <a:pPr marL="114300" indent="0">
              <a:buNone/>
            </a:pPr>
            <a:endParaRPr lang="en-US" sz="1600" b="1" i="1" dirty="0"/>
          </a:p>
          <a:p>
            <a:r>
              <a:rPr lang="en-US" sz="1600" dirty="0"/>
              <a:t>Again, feedback is provided during the patching process.  When finished make sure you see completed successfully and review the logs</a:t>
            </a:r>
            <a:br>
              <a:rPr lang="en-US" sz="1600" dirty="0"/>
            </a:br>
            <a:endParaRPr lang="en-US" sz="1600" dirty="0"/>
          </a:p>
          <a:p>
            <a:pPr marL="114300" indent="0">
              <a:buNone/>
            </a:pPr>
            <a:endParaRPr lang="en-US" sz="1600" dirty="0"/>
          </a:p>
          <a:p>
            <a:endParaRPr lang="en-US" sz="16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1200" y="2971800"/>
            <a:ext cx="4676775" cy="1943100"/>
          </a:xfrm>
          <a:prstGeom prst="rect">
            <a:avLst/>
          </a:prstGeom>
        </p:spPr>
      </p:pic>
    </p:spTree>
    <p:extLst>
      <p:ext uri="{BB962C8B-B14F-4D97-AF65-F5344CB8AC3E}">
        <p14:creationId xmlns:p14="http://schemas.microsoft.com/office/powerpoint/2010/main" val="11557770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a:xfrm>
            <a:off x="554351" y="-315153"/>
            <a:ext cx="5468999" cy="1371600"/>
          </a:xfrm>
          <a:prstGeom prst="rect">
            <a:avLst/>
          </a:prstGeom>
        </p:spPr>
        <p:txBody>
          <a:bodyPr vert="horz" lIns="0" tIns="0" rIns="0" bIns="0" rtlCol="0" anchor="b">
            <a:noAutofit/>
          </a:bodyPr>
          <a:lstStyle>
            <a:lvl1pPr algn="l" defTabSz="816334" rtl="0" eaLnBrk="1" latinLnBrk="0" hangingPunct="1">
              <a:lnSpc>
                <a:spcPct val="85000"/>
              </a:lnSpc>
              <a:spcBef>
                <a:spcPct val="0"/>
              </a:spcBef>
              <a:buNone/>
              <a:defRPr sz="3400" kern="1200" spc="-84" baseline="0">
                <a:solidFill>
                  <a:schemeClr val="bg2">
                    <a:lumMod val="25000"/>
                  </a:schemeClr>
                </a:solidFill>
                <a:latin typeface="+mj-lt"/>
                <a:ea typeface="Tahoma" pitchFamily="34" charset="0"/>
                <a:cs typeface="Tahoma" pitchFamily="34" charset="0"/>
              </a:defRPr>
            </a:lvl1pPr>
          </a:lstStyle>
          <a:p>
            <a:r>
              <a:rPr lang="en-US" sz="5000" b="1" dirty="0">
                <a:solidFill>
                  <a:schemeClr val="tx2">
                    <a:lumMod val="75000"/>
                  </a:schemeClr>
                </a:solidFill>
                <a:latin typeface="Proxima Nova Light"/>
                <a:ea typeface="+mn-ea"/>
                <a:cs typeface="Proxima Nova Light"/>
              </a:rPr>
              <a:t>Established 2003</a:t>
            </a:r>
          </a:p>
        </p:txBody>
      </p:sp>
      <p:pic>
        <p:nvPicPr>
          <p:cNvPr id="1026" name="Picture 2" descr="C:\Clients\Nogalis Documents\Infor Alliance Partner\PNG\Infor_Alliance_Partner_Logo_RGB_800px_72dpi_01081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2209800"/>
            <a:ext cx="7620001" cy="2990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86945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934200" y="2514600"/>
            <a:ext cx="1524000" cy="11430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2" name="Title 1"/>
          <p:cNvSpPr>
            <a:spLocks noGrp="1"/>
          </p:cNvSpPr>
          <p:nvPr>
            <p:ph type="title"/>
          </p:nvPr>
        </p:nvSpPr>
        <p:spPr>
          <a:xfrm>
            <a:off x="457200" y="0"/>
            <a:ext cx="8229600" cy="762000"/>
          </a:xfrm>
        </p:spPr>
        <p:txBody>
          <a:bodyPr/>
          <a:lstStyle/>
          <a:p>
            <a:r>
              <a:rPr lang="en-US" sz="4000" dirty="0"/>
              <a:t>Activate</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2895600"/>
            <a:ext cx="7486650" cy="390525"/>
          </a:xfrm>
        </p:spPr>
      </p:pic>
    </p:spTree>
    <p:extLst>
      <p:ext uri="{BB962C8B-B14F-4D97-AF65-F5344CB8AC3E}">
        <p14:creationId xmlns:p14="http://schemas.microsoft.com/office/powerpoint/2010/main" val="25619637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620000" cy="1143000"/>
          </a:xfrm>
        </p:spPr>
        <p:txBody>
          <a:bodyPr/>
          <a:lstStyle/>
          <a:p>
            <a:r>
              <a:rPr lang="en-US" sz="4000" dirty="0"/>
              <a:t>Activate</a:t>
            </a:r>
          </a:p>
        </p:txBody>
      </p:sp>
      <p:sp>
        <p:nvSpPr>
          <p:cNvPr id="3" name="Content Placeholder 2"/>
          <p:cNvSpPr>
            <a:spLocks noGrp="1"/>
          </p:cNvSpPr>
          <p:nvPr>
            <p:ph idx="1"/>
          </p:nvPr>
        </p:nvSpPr>
        <p:spPr>
          <a:xfrm>
            <a:off x="533400" y="1143000"/>
            <a:ext cx="7543800" cy="5257800"/>
          </a:xfrm>
        </p:spPr>
        <p:txBody>
          <a:bodyPr>
            <a:normAutofit/>
          </a:bodyPr>
          <a:lstStyle/>
          <a:p>
            <a:r>
              <a:rPr lang="en-US" sz="2000" dirty="0"/>
              <a:t>Run the patch install in </a:t>
            </a:r>
            <a:r>
              <a:rPr lang="en-US" sz="2000" b="1" dirty="0"/>
              <a:t>Activate</a:t>
            </a:r>
            <a:r>
              <a:rPr lang="en-US" sz="2000" dirty="0"/>
              <a:t> mode once all updates are completed successfully and you have verified that you are ready to activate the change.</a:t>
            </a:r>
          </a:p>
          <a:p>
            <a:pPr marL="0" indent="0">
              <a:buNone/>
            </a:pPr>
            <a:br>
              <a:rPr lang="en-US" sz="2000" dirty="0"/>
            </a:br>
            <a:r>
              <a:rPr lang="en-US" sz="2000" dirty="0"/>
              <a:t>	</a:t>
            </a:r>
            <a:r>
              <a:rPr lang="en-US" sz="2000" i="1" dirty="0" err="1"/>
              <a:t>perl</a:t>
            </a:r>
            <a:r>
              <a:rPr lang="en-US" sz="2000" i="1" dirty="0"/>
              <a:t> %GENDIR%/bin/</a:t>
            </a:r>
            <a:r>
              <a:rPr lang="en-US" sz="2000" i="1" dirty="0" err="1"/>
              <a:t>lawappinstall</a:t>
            </a:r>
            <a:r>
              <a:rPr lang="en-US" sz="2000" i="1" dirty="0"/>
              <a:t>  </a:t>
            </a:r>
            <a:r>
              <a:rPr lang="en-US" sz="2000" b="1" dirty="0"/>
              <a:t>activate </a:t>
            </a:r>
            <a:r>
              <a:rPr lang="en-US" sz="2000" i="1" dirty="0"/>
              <a:t> test</a:t>
            </a:r>
          </a:p>
          <a:p>
            <a:endParaRPr lang="en-US" sz="2000" b="1" i="1" dirty="0"/>
          </a:p>
          <a:p>
            <a:r>
              <a:rPr lang="en-US" sz="2000" dirty="0"/>
              <a:t>Depending on patch(</a:t>
            </a:r>
            <a:r>
              <a:rPr lang="en-US" sz="2000" dirty="0" err="1"/>
              <a:t>es</a:t>
            </a:r>
            <a:r>
              <a:rPr lang="en-US" sz="2000" dirty="0"/>
              <a:t>) you may be asked to </a:t>
            </a:r>
          </a:p>
          <a:p>
            <a:pPr lvl="1"/>
            <a:r>
              <a:rPr lang="en-US" sz="1200" dirty="0"/>
              <a:t>Reorg the database if there are database changes</a:t>
            </a:r>
          </a:p>
          <a:p>
            <a:pPr lvl="1"/>
            <a:r>
              <a:rPr lang="en-US" sz="1200" dirty="0"/>
              <a:t>Recompile affected programs</a:t>
            </a:r>
          </a:p>
          <a:p>
            <a:pPr lvl="1"/>
            <a:endParaRPr lang="en-US" sz="1200" b="1" i="1" dirty="0"/>
          </a:p>
          <a:p>
            <a:r>
              <a:rPr lang="en-US" sz="2000" dirty="0"/>
              <a:t>Recommendations (optional):</a:t>
            </a:r>
          </a:p>
          <a:p>
            <a:pPr lvl="1"/>
            <a:r>
              <a:rPr lang="en-US" sz="1200" dirty="0"/>
              <a:t>Run </a:t>
            </a:r>
            <a:r>
              <a:rPr lang="en-US" sz="1200" dirty="0" err="1"/>
              <a:t>dbreorg</a:t>
            </a:r>
            <a:r>
              <a:rPr lang="en-US" sz="1200" dirty="0"/>
              <a:t> in list mode (with – l flag) in another LID session to verify the changes are what you expect</a:t>
            </a:r>
          </a:p>
          <a:p>
            <a:pPr lvl="1"/>
            <a:r>
              <a:rPr lang="en-US" sz="1200" dirty="0"/>
              <a:t>Double check before activating that the database is not in use</a:t>
            </a:r>
          </a:p>
          <a:p>
            <a:pPr lvl="1"/>
            <a:r>
              <a:rPr lang="en-US" sz="1200" dirty="0"/>
              <a:t>If time is not a factor, it is a good idea to compile the entire productline after major patches rather than just the affected programs (</a:t>
            </a:r>
            <a:r>
              <a:rPr lang="en-US" sz="1200" dirty="0" err="1"/>
              <a:t>cobcmp</a:t>
            </a:r>
            <a:r>
              <a:rPr lang="en-US" sz="1200" dirty="0"/>
              <a:t>)</a:t>
            </a:r>
          </a:p>
        </p:txBody>
      </p:sp>
    </p:spTree>
    <p:extLst>
      <p:ext uri="{BB962C8B-B14F-4D97-AF65-F5344CB8AC3E}">
        <p14:creationId xmlns:p14="http://schemas.microsoft.com/office/powerpoint/2010/main" val="21964240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lstStyle/>
          <a:p>
            <a:r>
              <a:rPr lang="en-US" sz="4000" dirty="0"/>
              <a:t>Compilation Staging</a:t>
            </a:r>
          </a:p>
        </p:txBody>
      </p:sp>
      <p:sp>
        <p:nvSpPr>
          <p:cNvPr id="3" name="Content Placeholder 2"/>
          <p:cNvSpPr>
            <a:spLocks noGrp="1"/>
          </p:cNvSpPr>
          <p:nvPr>
            <p:ph idx="1"/>
          </p:nvPr>
        </p:nvSpPr>
        <p:spPr>
          <a:xfrm>
            <a:off x="457200" y="1143000"/>
            <a:ext cx="8229600" cy="4525963"/>
          </a:xfrm>
        </p:spPr>
        <p:txBody>
          <a:bodyPr/>
          <a:lstStyle/>
          <a:p>
            <a:r>
              <a:rPr lang="en-US" dirty="0"/>
              <a:t>Increases the product line’s availability</a:t>
            </a:r>
          </a:p>
          <a:p>
            <a:r>
              <a:rPr lang="en-US" dirty="0"/>
              <a:t>Minimize amount of downtime needed to complete the installation and compilation</a:t>
            </a:r>
          </a:p>
          <a:p>
            <a:r>
              <a:rPr lang="en-US" dirty="0"/>
              <a:t>Provides option to stage compile the affected programs from MSP or CTP</a:t>
            </a:r>
          </a:p>
          <a:p>
            <a:r>
              <a:rPr lang="en-US" dirty="0"/>
              <a:t>Does not affect your runtime productline objects and can be performed numerous times</a:t>
            </a:r>
          </a:p>
          <a:p>
            <a:r>
              <a:rPr lang="en-US" dirty="0"/>
              <a:t>Most advantageous with numerous CTPs or an MSP</a:t>
            </a:r>
          </a:p>
          <a:p>
            <a:r>
              <a:rPr lang="en-US" dirty="0"/>
              <a:t>Runtime objects get created in a staging directory</a:t>
            </a:r>
          </a:p>
        </p:txBody>
      </p:sp>
    </p:spTree>
    <p:extLst>
      <p:ext uri="{BB962C8B-B14F-4D97-AF65-F5344CB8AC3E}">
        <p14:creationId xmlns:p14="http://schemas.microsoft.com/office/powerpoint/2010/main" val="10478937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lstStyle/>
          <a:p>
            <a:r>
              <a:rPr lang="en-US" sz="4000" dirty="0"/>
              <a:t>Stage Workflow</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2209800"/>
            <a:ext cx="8229600" cy="2422213"/>
          </a:xfrm>
        </p:spPr>
      </p:pic>
      <p:sp>
        <p:nvSpPr>
          <p:cNvPr id="5" name="Rectangle 4"/>
          <p:cNvSpPr/>
          <p:nvPr/>
        </p:nvSpPr>
        <p:spPr>
          <a:xfrm>
            <a:off x="457200" y="5389435"/>
            <a:ext cx="8153400" cy="646331"/>
          </a:xfrm>
          <a:prstGeom prst="rect">
            <a:avLst/>
          </a:prstGeom>
        </p:spPr>
        <p:txBody>
          <a:bodyPr wrap="square">
            <a:spAutoFit/>
          </a:bodyPr>
          <a:lstStyle/>
          <a:p>
            <a:r>
              <a:rPr lang="en-US" b="1" dirty="0">
                <a:solidFill>
                  <a:schemeClr val="tx2"/>
                </a:solidFill>
              </a:rPr>
              <a:t>Note: </a:t>
            </a:r>
            <a:r>
              <a:rPr lang="en-US" dirty="0">
                <a:solidFill>
                  <a:schemeClr val="tx2"/>
                </a:solidFill>
              </a:rPr>
              <a:t>Directives PREVIEW and VALIDATE, which can be used anytime in the process, were left out of the diagram.</a:t>
            </a:r>
          </a:p>
        </p:txBody>
      </p:sp>
    </p:spTree>
    <p:extLst>
      <p:ext uri="{BB962C8B-B14F-4D97-AF65-F5344CB8AC3E}">
        <p14:creationId xmlns:p14="http://schemas.microsoft.com/office/powerpoint/2010/main" val="16391013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lstStyle/>
          <a:p>
            <a:r>
              <a:rPr lang="en-US" sz="4000" dirty="0"/>
              <a:t>Common Issues</a:t>
            </a:r>
          </a:p>
        </p:txBody>
      </p:sp>
      <p:sp>
        <p:nvSpPr>
          <p:cNvPr id="3" name="Content Placeholder 2"/>
          <p:cNvSpPr>
            <a:spLocks noGrp="1"/>
          </p:cNvSpPr>
          <p:nvPr>
            <p:ph idx="1"/>
          </p:nvPr>
        </p:nvSpPr>
        <p:spPr>
          <a:xfrm>
            <a:off x="457200" y="1066800"/>
            <a:ext cx="8229600" cy="4525963"/>
          </a:xfrm>
        </p:spPr>
        <p:txBody>
          <a:bodyPr>
            <a:normAutofit fontScale="92500" lnSpcReduction="10000"/>
          </a:bodyPr>
          <a:lstStyle/>
          <a:p>
            <a:r>
              <a:rPr lang="en-US" dirty="0"/>
              <a:t>If you receive feedback that a program did not compile:</a:t>
            </a:r>
          </a:p>
          <a:p>
            <a:pPr lvl="1"/>
            <a:r>
              <a:rPr lang="en-US" dirty="0"/>
              <a:t>Go to the system code directory of that source file and search for the error file and resolve the error.  </a:t>
            </a:r>
            <a:r>
              <a:rPr lang="en-US" sz="1800" dirty="0"/>
              <a:t>%LAWDIR%/PRODLINE/xxsrc/*.err (ex:  %LAWDIR%/test/PRSCR/*.err)</a:t>
            </a:r>
          </a:p>
          <a:p>
            <a:pPr lvl="1"/>
            <a:r>
              <a:rPr lang="en-US" dirty="0"/>
              <a:t>Check to see if there is custom code that needs to be implemented.</a:t>
            </a:r>
          </a:p>
          <a:p>
            <a:pPr lvl="1"/>
            <a:r>
              <a:rPr lang="en-US" dirty="0"/>
              <a:t>Recompile the program(s)</a:t>
            </a:r>
          </a:p>
          <a:p>
            <a:r>
              <a:rPr lang="en-US" dirty="0"/>
              <a:t>If the reorg fails due to running processes</a:t>
            </a:r>
          </a:p>
          <a:p>
            <a:pPr lvl="1"/>
            <a:r>
              <a:rPr lang="en-US" dirty="0"/>
              <a:t>Check to make sure WebSphere processes are not running</a:t>
            </a:r>
          </a:p>
          <a:p>
            <a:pPr lvl="1"/>
            <a:r>
              <a:rPr lang="en-US" dirty="0"/>
              <a:t>Check for Java processes</a:t>
            </a:r>
          </a:p>
          <a:p>
            <a:pPr lvl="1"/>
            <a:r>
              <a:rPr lang="en-US" dirty="0"/>
              <a:t>Stop and Start </a:t>
            </a:r>
            <a:r>
              <a:rPr lang="en-US" dirty="0" err="1"/>
              <a:t>lawson</a:t>
            </a:r>
            <a:endParaRPr lang="en-US" dirty="0"/>
          </a:p>
          <a:p>
            <a:r>
              <a:rPr lang="en-US" dirty="0"/>
              <a:t>If reorg fails to copy dictionary</a:t>
            </a:r>
          </a:p>
          <a:p>
            <a:pPr lvl="1"/>
            <a:r>
              <a:rPr lang="en-US" dirty="0"/>
              <a:t>Verify that the reorg is otherwise completed successfully</a:t>
            </a:r>
          </a:p>
          <a:p>
            <a:pPr lvl="1"/>
            <a:r>
              <a:rPr lang="en-US" dirty="0"/>
              <a:t>Copy the + dictionary file to overwrite the active dictionary</a:t>
            </a:r>
          </a:p>
          <a:p>
            <a:pPr lvl="1"/>
            <a:r>
              <a:rPr lang="en-US" dirty="0"/>
              <a:t>Run </a:t>
            </a:r>
            <a:r>
              <a:rPr lang="en-US" dirty="0" err="1"/>
              <a:t>srgen</a:t>
            </a:r>
            <a:r>
              <a:rPr lang="en-US" dirty="0"/>
              <a:t> </a:t>
            </a:r>
          </a:p>
          <a:p>
            <a:pPr lvl="1"/>
            <a:endParaRPr lang="en-US" dirty="0"/>
          </a:p>
          <a:p>
            <a:pPr lvl="1"/>
            <a:endParaRPr lang="en-US" dirty="0"/>
          </a:p>
        </p:txBody>
      </p:sp>
    </p:spTree>
    <p:extLst>
      <p:ext uri="{BB962C8B-B14F-4D97-AF65-F5344CB8AC3E}">
        <p14:creationId xmlns:p14="http://schemas.microsoft.com/office/powerpoint/2010/main" val="24561318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lstStyle/>
          <a:p>
            <a:r>
              <a:rPr lang="en-US" sz="4000" dirty="0"/>
              <a:t>Post CTP Application</a:t>
            </a:r>
          </a:p>
        </p:txBody>
      </p:sp>
      <p:sp>
        <p:nvSpPr>
          <p:cNvPr id="3" name="Content Placeholder 2"/>
          <p:cNvSpPr>
            <a:spLocks noGrp="1"/>
          </p:cNvSpPr>
          <p:nvPr>
            <p:ph idx="1"/>
          </p:nvPr>
        </p:nvSpPr>
        <p:spPr>
          <a:xfrm>
            <a:off x="457200" y="1371600"/>
            <a:ext cx="8229600" cy="4525963"/>
          </a:xfrm>
        </p:spPr>
        <p:txBody>
          <a:bodyPr>
            <a:normAutofit fontScale="92500"/>
          </a:bodyPr>
          <a:lstStyle/>
          <a:p>
            <a:r>
              <a:rPr lang="en-US" dirty="0"/>
              <a:t>Preview log is helpful to determine what files were updated  during patching in the event that the custom code was overwritten and therefore the source file will need the custom code restored.</a:t>
            </a:r>
          </a:p>
          <a:p>
            <a:r>
              <a:rPr lang="en-US" dirty="0"/>
              <a:t>If there is custom  code, the patching process creates a backup of the source files that will overwritten.  Custom Code will be saved there:  (%LAWDIR%/PRODLINE/backup/PATCHXXXXX)</a:t>
            </a:r>
          </a:p>
          <a:p>
            <a:r>
              <a:rPr lang="en-US" dirty="0"/>
              <a:t>Once patching is complete, perform checks in Lawson:</a:t>
            </a:r>
          </a:p>
          <a:p>
            <a:pPr lvl="1"/>
            <a:r>
              <a:rPr lang="en-US" dirty="0"/>
              <a:t>Load a form (i.e. HR11, AP10)</a:t>
            </a:r>
          </a:p>
          <a:p>
            <a:pPr lvl="1"/>
            <a:r>
              <a:rPr lang="en-US" dirty="0"/>
              <a:t>Inquire/Next/Previous</a:t>
            </a:r>
          </a:p>
          <a:p>
            <a:pPr lvl="1"/>
            <a:r>
              <a:rPr lang="en-US" dirty="0"/>
              <a:t>Add and Submit a job (i.e. CU201)</a:t>
            </a:r>
          </a:p>
          <a:p>
            <a:pPr lvl="1"/>
            <a:r>
              <a:rPr lang="en-US" dirty="0"/>
              <a:t>“Drill Around” on a field</a:t>
            </a:r>
          </a:p>
          <a:p>
            <a:pPr marL="114300" indent="0">
              <a:buNone/>
            </a:pPr>
            <a:endParaRPr lang="en-US" dirty="0"/>
          </a:p>
          <a:p>
            <a:endParaRPr lang="en-US" dirty="0"/>
          </a:p>
          <a:p>
            <a:endParaRPr lang="en-US" dirty="0"/>
          </a:p>
        </p:txBody>
      </p:sp>
    </p:spTree>
    <p:extLst>
      <p:ext uri="{BB962C8B-B14F-4D97-AF65-F5344CB8AC3E}">
        <p14:creationId xmlns:p14="http://schemas.microsoft.com/office/powerpoint/2010/main" val="5963437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lstStyle/>
          <a:p>
            <a:r>
              <a:rPr lang="en-US" sz="4000" dirty="0"/>
              <a:t>Uninstall Patch CTP(s)</a:t>
            </a:r>
          </a:p>
        </p:txBody>
      </p:sp>
      <p:sp>
        <p:nvSpPr>
          <p:cNvPr id="3" name="Content Placeholder 2"/>
          <p:cNvSpPr>
            <a:spLocks noGrp="1"/>
          </p:cNvSpPr>
          <p:nvPr>
            <p:ph idx="1"/>
          </p:nvPr>
        </p:nvSpPr>
        <p:spPr>
          <a:xfrm>
            <a:off x="457200" y="1066800"/>
            <a:ext cx="8229600" cy="5105400"/>
          </a:xfrm>
        </p:spPr>
        <p:txBody>
          <a:bodyPr>
            <a:normAutofit fontScale="70000" lnSpcReduction="20000"/>
          </a:bodyPr>
          <a:lstStyle/>
          <a:p>
            <a:r>
              <a:rPr lang="en-US" dirty="0"/>
              <a:t>In LID, Run command (as </a:t>
            </a:r>
            <a:r>
              <a:rPr lang="en-US" dirty="0" err="1"/>
              <a:t>lawson</a:t>
            </a:r>
            <a:r>
              <a:rPr lang="en-US" dirty="0"/>
              <a:t>):  </a:t>
            </a:r>
          </a:p>
          <a:p>
            <a:pPr marL="0" indent="0">
              <a:buNone/>
            </a:pPr>
            <a:br>
              <a:rPr lang="en-US" dirty="0"/>
            </a:br>
            <a:r>
              <a:rPr lang="en-US" dirty="0" err="1"/>
              <a:t>perl</a:t>
            </a:r>
            <a:r>
              <a:rPr lang="en-US" dirty="0"/>
              <a:t> %GENDIR%/bin/lawappinstall </a:t>
            </a:r>
            <a:r>
              <a:rPr lang="en-US" b="1" dirty="0"/>
              <a:t>uninstall</a:t>
            </a:r>
            <a:r>
              <a:rPr lang="en-US" dirty="0"/>
              <a:t> PRODLINE  PATCHXXXXXX</a:t>
            </a:r>
          </a:p>
          <a:p>
            <a:pPr marL="0" indent="0">
              <a:buNone/>
            </a:pPr>
            <a:r>
              <a:rPr lang="en-US" dirty="0"/>
              <a:t> </a:t>
            </a:r>
          </a:p>
          <a:p>
            <a:pPr marL="0" indent="0">
              <a:buNone/>
            </a:pPr>
            <a:r>
              <a:rPr lang="en-US" dirty="0"/>
              <a:t>     (where XXXXX is the patch number.  ex:  PATCH114726)</a:t>
            </a:r>
          </a:p>
          <a:p>
            <a:pPr marL="0" indent="0">
              <a:buNone/>
            </a:pPr>
            <a:endParaRPr lang="en-US" dirty="0"/>
          </a:p>
          <a:p>
            <a:r>
              <a:rPr lang="en-US" dirty="0"/>
              <a:t>Feedback is provided during the uninstall process, when finished make sure you see completed successfully:</a:t>
            </a:r>
          </a:p>
          <a:p>
            <a:pPr marL="0" indent="0">
              <a:buNone/>
            </a:pPr>
            <a:br>
              <a:rPr lang="en-US" dirty="0"/>
            </a:br>
            <a:endParaRPr lang="en-US" dirty="0"/>
          </a:p>
          <a:p>
            <a:r>
              <a:rPr lang="en-US" dirty="0"/>
              <a:t>Next run the ACTIVATE</a:t>
            </a:r>
          </a:p>
          <a:p>
            <a:r>
              <a:rPr lang="en-US" dirty="0"/>
              <a:t>Feedback is provided during the patching process, when finished make sure you see completed successfully:</a:t>
            </a:r>
            <a:br>
              <a:rPr lang="en-US" dirty="0"/>
            </a:br>
            <a:endParaRPr lang="en-US" dirty="0"/>
          </a:p>
          <a:p>
            <a:endParaRPr lang="en-US" dirty="0"/>
          </a:p>
          <a:p>
            <a:r>
              <a:rPr lang="en-US" b="1" dirty="0">
                <a:effectLst>
                  <a:outerShdw blurRad="38100" dist="38100" dir="2700000" algn="tl">
                    <a:srgbClr val="000000">
                      <a:alpha val="43137"/>
                    </a:srgbClr>
                  </a:outerShdw>
                </a:effectLst>
              </a:rPr>
              <a:t>NOTE:</a:t>
            </a:r>
            <a:r>
              <a:rPr lang="en-US" dirty="0"/>
              <a:t>  If the patch you want to uninstall is not the last patch installed.  You will need to uninstall all patches in descending order to get to the patch that needs be uninstalled.  </a:t>
            </a:r>
          </a:p>
          <a:p>
            <a:r>
              <a:rPr lang="en-US" dirty="0"/>
              <a:t>Then reinstall patches following the targeted uninstalled patch.</a:t>
            </a:r>
          </a:p>
        </p:txBody>
      </p:sp>
      <p:pic>
        <p:nvPicPr>
          <p:cNvPr id="5"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4327309"/>
            <a:ext cx="4562475" cy="276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3183923"/>
            <a:ext cx="5686425" cy="276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852836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lstStyle/>
          <a:p>
            <a:r>
              <a:rPr lang="en-US" sz="4000" dirty="0"/>
              <a:t>Available Reports</a:t>
            </a:r>
          </a:p>
        </p:txBody>
      </p:sp>
      <p:sp>
        <p:nvSpPr>
          <p:cNvPr id="3" name="Content Placeholder 2"/>
          <p:cNvSpPr>
            <a:spLocks noGrp="1"/>
          </p:cNvSpPr>
          <p:nvPr>
            <p:ph idx="1"/>
          </p:nvPr>
        </p:nvSpPr>
        <p:spPr>
          <a:xfrm>
            <a:off x="457200" y="1066800"/>
            <a:ext cx="8229600" cy="4525963"/>
          </a:xfrm>
        </p:spPr>
        <p:txBody>
          <a:bodyPr/>
          <a:lstStyle/>
          <a:p>
            <a:r>
              <a:rPr lang="en-US" dirty="0" err="1"/>
              <a:t>patches_installed_report</a:t>
            </a:r>
            <a:endParaRPr lang="en-US" dirty="0"/>
          </a:p>
          <a:p>
            <a:pPr marL="0" indent="0">
              <a:buNone/>
            </a:pPr>
            <a:endParaRPr lang="en-US" dirty="0"/>
          </a:p>
          <a:p>
            <a:pPr marL="0" indent="0">
              <a:buNone/>
            </a:pPr>
            <a:endParaRPr lang="en-US" dirty="0"/>
          </a:p>
          <a:p>
            <a:pPr marL="0" indent="0">
              <a:buNone/>
            </a:pPr>
            <a:endParaRPr lang="en-US" dirty="0"/>
          </a:p>
          <a:p>
            <a:endParaRPr lang="en-US" dirty="0"/>
          </a:p>
          <a:p>
            <a:endParaRPr lang="en-US" dirty="0"/>
          </a:p>
          <a:p>
            <a:r>
              <a:rPr lang="en-US" dirty="0" err="1"/>
              <a:t>source_versions_report</a:t>
            </a:r>
            <a:endParaRPr lang="en-US" dirty="0"/>
          </a:p>
          <a:p>
            <a:pPr marL="0" indent="0">
              <a:buNone/>
            </a:pP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676400"/>
            <a:ext cx="8531213" cy="14512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3810000"/>
            <a:ext cx="5715000" cy="18502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139452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lstStyle/>
          <a:p>
            <a:r>
              <a:rPr lang="en-US" sz="4000" dirty="0"/>
              <a:t>Available Reports</a:t>
            </a:r>
          </a:p>
        </p:txBody>
      </p:sp>
      <p:sp>
        <p:nvSpPr>
          <p:cNvPr id="3" name="Content Placeholder 2"/>
          <p:cNvSpPr>
            <a:spLocks noGrp="1"/>
          </p:cNvSpPr>
          <p:nvPr>
            <p:ph idx="1"/>
          </p:nvPr>
        </p:nvSpPr>
        <p:spPr>
          <a:xfrm>
            <a:off x="457200" y="1066800"/>
            <a:ext cx="8229600" cy="4525963"/>
          </a:xfrm>
        </p:spPr>
        <p:txBody>
          <a:bodyPr/>
          <a:lstStyle/>
          <a:p>
            <a:r>
              <a:rPr lang="en-US" dirty="0" err="1"/>
              <a:t>patches_installed_report</a:t>
            </a:r>
            <a:endParaRPr lang="en-US" dirty="0"/>
          </a:p>
          <a:p>
            <a:pPr marL="0" indent="0">
              <a:buNone/>
            </a:pPr>
            <a:endParaRPr lang="en-US" dirty="0"/>
          </a:p>
          <a:p>
            <a:pPr marL="0" indent="0">
              <a:buNone/>
            </a:pPr>
            <a:endParaRPr lang="en-US" dirty="0"/>
          </a:p>
          <a:p>
            <a:pPr marL="0" indent="0">
              <a:buNone/>
            </a:pPr>
            <a:endParaRPr lang="en-US" dirty="0"/>
          </a:p>
          <a:p>
            <a:r>
              <a:rPr lang="en-US" dirty="0" err="1"/>
              <a:t>source_versions_report</a:t>
            </a:r>
            <a:endParaRPr lang="en-US" dirty="0"/>
          </a:p>
          <a:p>
            <a:pPr marL="0" indent="0">
              <a:buNone/>
            </a:pPr>
            <a:endParaRPr lang="en-US" dirty="0"/>
          </a:p>
        </p:txBody>
      </p:sp>
      <p:sp>
        <p:nvSpPr>
          <p:cNvPr id="4" name="Rectangle 3"/>
          <p:cNvSpPr/>
          <p:nvPr/>
        </p:nvSpPr>
        <p:spPr>
          <a:xfrm>
            <a:off x="502508" y="1905000"/>
            <a:ext cx="7955692" cy="369332"/>
          </a:xfrm>
          <a:prstGeom prst="rect">
            <a:avLst/>
          </a:prstGeom>
        </p:spPr>
        <p:txBody>
          <a:bodyPr wrap="square">
            <a:spAutoFit/>
          </a:bodyPr>
          <a:lstStyle/>
          <a:p>
            <a:r>
              <a:rPr lang="en-US" dirty="0" err="1">
                <a:latin typeface="Calibri" panose="020F0502020204030204" pitchFamily="34" charset="0"/>
              </a:rPr>
              <a:t>perl</a:t>
            </a:r>
            <a:r>
              <a:rPr lang="en-US" dirty="0">
                <a:latin typeface="Calibri" panose="020F0502020204030204" pitchFamily="34" charset="0"/>
              </a:rPr>
              <a:t> $GENDIR/bin/</a:t>
            </a:r>
            <a:r>
              <a:rPr lang="en-US" dirty="0" err="1">
                <a:latin typeface="Calibri" panose="020F0502020204030204" pitchFamily="34" charset="0"/>
              </a:rPr>
              <a:t>patches_installed_report</a:t>
            </a:r>
            <a:r>
              <a:rPr lang="en-US" dirty="0">
                <a:latin typeface="Calibri" panose="020F0502020204030204" pitchFamily="34" charset="0"/>
              </a:rPr>
              <a:t> </a:t>
            </a:r>
            <a:r>
              <a:rPr lang="en-US" i="1" dirty="0">
                <a:latin typeface="Calibri" panose="020F0502020204030204" pitchFamily="34" charset="0"/>
              </a:rPr>
              <a:t>&lt;productline&gt;</a:t>
            </a:r>
            <a:endParaRPr lang="en-US" dirty="0">
              <a:latin typeface="Calibri" panose="020F0502020204030204" pitchFamily="34" charset="0"/>
            </a:endParaRPr>
          </a:p>
        </p:txBody>
      </p:sp>
      <p:sp>
        <p:nvSpPr>
          <p:cNvPr id="7" name="Rectangle 6"/>
          <p:cNvSpPr/>
          <p:nvPr/>
        </p:nvSpPr>
        <p:spPr>
          <a:xfrm>
            <a:off x="502508" y="2283259"/>
            <a:ext cx="7955692" cy="369332"/>
          </a:xfrm>
          <a:prstGeom prst="rect">
            <a:avLst/>
          </a:prstGeom>
        </p:spPr>
        <p:txBody>
          <a:bodyPr wrap="square">
            <a:spAutoFit/>
          </a:bodyPr>
          <a:lstStyle/>
          <a:p>
            <a:r>
              <a:rPr lang="en-US" dirty="0" err="1">
                <a:latin typeface="Calibri" panose="020F0502020204030204" pitchFamily="34" charset="0"/>
              </a:rPr>
              <a:t>perl</a:t>
            </a:r>
            <a:r>
              <a:rPr lang="en-US" dirty="0">
                <a:latin typeface="Calibri" panose="020F0502020204030204" pitchFamily="34" charset="0"/>
              </a:rPr>
              <a:t> %GENDIR%\bin\</a:t>
            </a:r>
            <a:r>
              <a:rPr lang="en-US" dirty="0" err="1">
                <a:latin typeface="Calibri" panose="020F0502020204030204" pitchFamily="34" charset="0"/>
              </a:rPr>
              <a:t>patches_installed_report</a:t>
            </a:r>
            <a:r>
              <a:rPr lang="en-US" dirty="0">
                <a:latin typeface="Calibri" panose="020F0502020204030204" pitchFamily="34" charset="0"/>
              </a:rPr>
              <a:t> &lt;productline&gt;</a:t>
            </a:r>
          </a:p>
        </p:txBody>
      </p:sp>
      <p:sp>
        <p:nvSpPr>
          <p:cNvPr id="8" name="Rectangle 7"/>
          <p:cNvSpPr/>
          <p:nvPr/>
        </p:nvSpPr>
        <p:spPr>
          <a:xfrm>
            <a:off x="502508" y="3429000"/>
            <a:ext cx="7955692" cy="369332"/>
          </a:xfrm>
          <a:prstGeom prst="rect">
            <a:avLst/>
          </a:prstGeom>
        </p:spPr>
        <p:txBody>
          <a:bodyPr wrap="square">
            <a:spAutoFit/>
          </a:bodyPr>
          <a:lstStyle/>
          <a:p>
            <a:r>
              <a:rPr lang="en-US" dirty="0" err="1">
                <a:latin typeface="Calibri" panose="020F0502020204030204" pitchFamily="34" charset="0"/>
              </a:rPr>
              <a:t>perl</a:t>
            </a:r>
            <a:r>
              <a:rPr lang="en-US" dirty="0">
                <a:latin typeface="Calibri" panose="020F0502020204030204" pitchFamily="34" charset="0"/>
              </a:rPr>
              <a:t> $GENDIR/bin/</a:t>
            </a:r>
            <a:r>
              <a:rPr lang="en-US" dirty="0" err="1">
                <a:latin typeface="Calibri" panose="020F0502020204030204" pitchFamily="34" charset="0"/>
              </a:rPr>
              <a:t>source_versions_report</a:t>
            </a:r>
            <a:r>
              <a:rPr lang="en-US" dirty="0">
                <a:latin typeface="Calibri" panose="020F0502020204030204" pitchFamily="34" charset="0"/>
              </a:rPr>
              <a:t> &lt;productline&gt;</a:t>
            </a:r>
          </a:p>
        </p:txBody>
      </p:sp>
      <p:sp>
        <p:nvSpPr>
          <p:cNvPr id="9" name="Rectangle 8"/>
          <p:cNvSpPr/>
          <p:nvPr/>
        </p:nvSpPr>
        <p:spPr>
          <a:xfrm>
            <a:off x="502508" y="4038600"/>
            <a:ext cx="7955692" cy="369332"/>
          </a:xfrm>
          <a:prstGeom prst="rect">
            <a:avLst/>
          </a:prstGeom>
        </p:spPr>
        <p:txBody>
          <a:bodyPr wrap="square">
            <a:spAutoFit/>
          </a:bodyPr>
          <a:lstStyle/>
          <a:p>
            <a:r>
              <a:rPr lang="en-US" dirty="0" err="1">
                <a:latin typeface="Calibri" panose="020F0502020204030204" pitchFamily="34" charset="0"/>
              </a:rPr>
              <a:t>perl</a:t>
            </a:r>
            <a:r>
              <a:rPr lang="en-US" dirty="0">
                <a:latin typeface="Calibri" panose="020F0502020204030204" pitchFamily="34" charset="0"/>
              </a:rPr>
              <a:t> %GENDIR%\bin\</a:t>
            </a:r>
            <a:r>
              <a:rPr lang="en-US" dirty="0" err="1">
                <a:latin typeface="Calibri" panose="020F0502020204030204" pitchFamily="34" charset="0"/>
              </a:rPr>
              <a:t>source_versions_report</a:t>
            </a:r>
            <a:r>
              <a:rPr lang="en-US" dirty="0">
                <a:latin typeface="Calibri" panose="020F0502020204030204" pitchFamily="34" charset="0"/>
              </a:rPr>
              <a:t> &lt;productline&gt;</a:t>
            </a:r>
          </a:p>
        </p:txBody>
      </p:sp>
    </p:spTree>
    <p:extLst>
      <p:ext uri="{BB962C8B-B14F-4D97-AF65-F5344CB8AC3E}">
        <p14:creationId xmlns:p14="http://schemas.microsoft.com/office/powerpoint/2010/main" val="40666493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5519" y="228600"/>
            <a:ext cx="8229600" cy="914400"/>
          </a:xfrm>
        </p:spPr>
        <p:txBody>
          <a:bodyPr/>
          <a:lstStyle/>
          <a:p>
            <a:pPr>
              <a:defRPr/>
            </a:pPr>
            <a:r>
              <a:rPr lang="en-US" dirty="0">
                <a:solidFill>
                  <a:schemeClr val="bg1"/>
                </a:solidFill>
              </a:rPr>
              <a:t>Upcoming Events</a:t>
            </a:r>
          </a:p>
        </p:txBody>
      </p:sp>
      <p:sp>
        <p:nvSpPr>
          <p:cNvPr id="32774" name="TextBox 6"/>
          <p:cNvSpPr txBox="1">
            <a:spLocks noChangeArrowheads="1"/>
          </p:cNvSpPr>
          <p:nvPr/>
        </p:nvSpPr>
        <p:spPr bwMode="auto">
          <a:xfrm>
            <a:off x="2265365" y="5943600"/>
            <a:ext cx="473341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2400">
                <a:solidFill>
                  <a:srgbClr val="7F7F7F"/>
                </a:solidFill>
                <a:latin typeface="Century Gothic" pitchFamily="34" charset="0"/>
              </a:defRPr>
            </a:lvl1pPr>
            <a:lvl2pPr marL="742950" indent="-285750" eaLnBrk="0" hangingPunct="0">
              <a:spcBef>
                <a:spcPct val="20000"/>
              </a:spcBef>
              <a:buFont typeface="Courier New" pitchFamily="49" charset="0"/>
              <a:buChar char="o"/>
              <a:defRPr sz="1600">
                <a:solidFill>
                  <a:srgbClr val="7F7F7F"/>
                </a:solidFill>
                <a:latin typeface="Century Gothic" pitchFamily="34" charset="0"/>
              </a:defRPr>
            </a:lvl2pPr>
            <a:lvl3pPr marL="1143000" indent="-228600" eaLnBrk="0" hangingPunct="0">
              <a:spcBef>
                <a:spcPct val="20000"/>
              </a:spcBef>
              <a:buFont typeface="Arial" charset="0"/>
              <a:buChar char="•"/>
              <a:defRPr sz="1600">
                <a:solidFill>
                  <a:srgbClr val="7F7F7F"/>
                </a:solidFill>
                <a:latin typeface="Century Gothic" pitchFamily="34" charset="0"/>
              </a:defRPr>
            </a:lvl3pPr>
            <a:lvl4pPr marL="1600200" indent="-228600" eaLnBrk="0" hangingPunct="0">
              <a:spcBef>
                <a:spcPct val="20000"/>
              </a:spcBef>
              <a:buFont typeface="Courier New" pitchFamily="49" charset="0"/>
              <a:buChar char="o"/>
              <a:defRPr sz="1600">
                <a:solidFill>
                  <a:srgbClr val="7F7F7F"/>
                </a:solidFill>
                <a:latin typeface="Century Gothic" pitchFamily="34" charset="0"/>
              </a:defRPr>
            </a:lvl4pPr>
            <a:lvl5pPr marL="2057400" indent="-228600" eaLnBrk="0" hangingPunct="0">
              <a:spcBef>
                <a:spcPct val="20000"/>
              </a:spcBef>
              <a:buFont typeface="Arial"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charset="0"/>
              <a:buChar char="•"/>
              <a:defRPr sz="1600">
                <a:solidFill>
                  <a:srgbClr val="7F7F7F"/>
                </a:solidFill>
                <a:latin typeface="Century Gothic" pitchFamily="34" charset="0"/>
              </a:defRPr>
            </a:lvl9pPr>
          </a:lstStyle>
          <a:p>
            <a:pPr eaLnBrk="1" hangingPunct="1">
              <a:spcBef>
                <a:spcPct val="0"/>
              </a:spcBef>
              <a:buFontTx/>
              <a:buNone/>
            </a:pPr>
            <a:r>
              <a:rPr lang="en-US" altLang="en-US" sz="2800" dirty="0">
                <a:solidFill>
                  <a:schemeClr val="bg1"/>
                </a:solidFill>
                <a:latin typeface="Palatino Linotype" pitchFamily="18" charset="0"/>
              </a:rPr>
              <a:t>www.nogalis.com/education</a:t>
            </a:r>
            <a:endParaRPr lang="en-US" altLang="en-US" dirty="0">
              <a:solidFill>
                <a:schemeClr val="bg1"/>
              </a:solidFill>
              <a:latin typeface="Palatino Linotype" pitchFamily="18" charset="0"/>
            </a:endParaRPr>
          </a:p>
        </p:txBody>
      </p:sp>
      <p:sp>
        <p:nvSpPr>
          <p:cNvPr id="32779" name="TextBox 12"/>
          <p:cNvSpPr txBox="1">
            <a:spLocks noChangeArrowheads="1"/>
          </p:cNvSpPr>
          <p:nvPr/>
        </p:nvSpPr>
        <p:spPr bwMode="auto">
          <a:xfrm>
            <a:off x="1274763" y="1524000"/>
            <a:ext cx="10350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2400">
                <a:solidFill>
                  <a:srgbClr val="7F7F7F"/>
                </a:solidFill>
                <a:latin typeface="Century Gothic" pitchFamily="34" charset="0"/>
              </a:defRPr>
            </a:lvl1pPr>
            <a:lvl2pPr marL="742950" indent="-285750" eaLnBrk="0" hangingPunct="0">
              <a:spcBef>
                <a:spcPct val="20000"/>
              </a:spcBef>
              <a:buFont typeface="Courier New" pitchFamily="49" charset="0"/>
              <a:buChar char="o"/>
              <a:defRPr sz="1600">
                <a:solidFill>
                  <a:srgbClr val="7F7F7F"/>
                </a:solidFill>
                <a:latin typeface="Century Gothic" pitchFamily="34" charset="0"/>
              </a:defRPr>
            </a:lvl2pPr>
            <a:lvl3pPr marL="1143000" indent="-228600" eaLnBrk="0" hangingPunct="0">
              <a:spcBef>
                <a:spcPct val="20000"/>
              </a:spcBef>
              <a:buFont typeface="Arial" charset="0"/>
              <a:buChar char="•"/>
              <a:defRPr sz="1600">
                <a:solidFill>
                  <a:srgbClr val="7F7F7F"/>
                </a:solidFill>
                <a:latin typeface="Century Gothic" pitchFamily="34" charset="0"/>
              </a:defRPr>
            </a:lvl3pPr>
            <a:lvl4pPr marL="1600200" indent="-228600" eaLnBrk="0" hangingPunct="0">
              <a:spcBef>
                <a:spcPct val="20000"/>
              </a:spcBef>
              <a:buFont typeface="Courier New" pitchFamily="49" charset="0"/>
              <a:buChar char="o"/>
              <a:defRPr sz="1600">
                <a:solidFill>
                  <a:srgbClr val="7F7F7F"/>
                </a:solidFill>
                <a:latin typeface="Century Gothic" pitchFamily="34" charset="0"/>
              </a:defRPr>
            </a:lvl4pPr>
            <a:lvl5pPr marL="2057400" indent="-228600" eaLnBrk="0" hangingPunct="0">
              <a:spcBef>
                <a:spcPct val="20000"/>
              </a:spcBef>
              <a:buFont typeface="Arial"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charset="0"/>
              <a:buChar char="•"/>
              <a:defRPr sz="1600">
                <a:solidFill>
                  <a:srgbClr val="7F7F7F"/>
                </a:solidFill>
                <a:latin typeface="Century Gothic" pitchFamily="34" charset="0"/>
              </a:defRPr>
            </a:lvl9pPr>
          </a:lstStyle>
          <a:p>
            <a:pPr eaLnBrk="1" hangingPunct="1">
              <a:spcBef>
                <a:spcPct val="0"/>
              </a:spcBef>
              <a:buFontTx/>
              <a:buNone/>
            </a:pPr>
            <a:r>
              <a:rPr lang="en-US" altLang="en-US" sz="3600" dirty="0">
                <a:solidFill>
                  <a:schemeClr val="tx1"/>
                </a:solidFill>
                <a:latin typeface="Arial" charset="0"/>
              </a:rPr>
              <a:t>July</a:t>
            </a:r>
          </a:p>
        </p:txBody>
      </p:sp>
      <p:sp>
        <p:nvSpPr>
          <p:cNvPr id="32780" name="TextBox 13"/>
          <p:cNvSpPr txBox="1">
            <a:spLocks noChangeArrowheads="1"/>
          </p:cNvSpPr>
          <p:nvPr/>
        </p:nvSpPr>
        <p:spPr bwMode="auto">
          <a:xfrm>
            <a:off x="2265365" y="1595438"/>
            <a:ext cx="630237" cy="584775"/>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2400">
                <a:solidFill>
                  <a:srgbClr val="7F7F7F"/>
                </a:solidFill>
                <a:latin typeface="Century Gothic" pitchFamily="34" charset="0"/>
              </a:defRPr>
            </a:lvl1pPr>
            <a:lvl2pPr marL="742950" indent="-285750" eaLnBrk="0" hangingPunct="0">
              <a:spcBef>
                <a:spcPct val="20000"/>
              </a:spcBef>
              <a:buFont typeface="Courier New" pitchFamily="49" charset="0"/>
              <a:buChar char="o"/>
              <a:defRPr sz="1600">
                <a:solidFill>
                  <a:srgbClr val="7F7F7F"/>
                </a:solidFill>
                <a:latin typeface="Century Gothic" pitchFamily="34" charset="0"/>
              </a:defRPr>
            </a:lvl2pPr>
            <a:lvl3pPr marL="1143000" indent="-228600" eaLnBrk="0" hangingPunct="0">
              <a:spcBef>
                <a:spcPct val="20000"/>
              </a:spcBef>
              <a:buFont typeface="Arial" charset="0"/>
              <a:buChar char="•"/>
              <a:defRPr sz="1600">
                <a:solidFill>
                  <a:srgbClr val="7F7F7F"/>
                </a:solidFill>
                <a:latin typeface="Century Gothic" pitchFamily="34" charset="0"/>
              </a:defRPr>
            </a:lvl3pPr>
            <a:lvl4pPr marL="1600200" indent="-228600" eaLnBrk="0" hangingPunct="0">
              <a:spcBef>
                <a:spcPct val="20000"/>
              </a:spcBef>
              <a:buFont typeface="Courier New" pitchFamily="49" charset="0"/>
              <a:buChar char="o"/>
              <a:defRPr sz="1600">
                <a:solidFill>
                  <a:srgbClr val="7F7F7F"/>
                </a:solidFill>
                <a:latin typeface="Century Gothic" pitchFamily="34" charset="0"/>
              </a:defRPr>
            </a:lvl4pPr>
            <a:lvl5pPr marL="2057400" indent="-228600" eaLnBrk="0" hangingPunct="0">
              <a:spcBef>
                <a:spcPct val="20000"/>
              </a:spcBef>
              <a:buFont typeface="Arial"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charset="0"/>
              <a:buChar char="•"/>
              <a:defRPr sz="1600">
                <a:solidFill>
                  <a:srgbClr val="7F7F7F"/>
                </a:solidFill>
                <a:latin typeface="Century Gothic" pitchFamily="34" charset="0"/>
              </a:defRPr>
            </a:lvl9pPr>
          </a:lstStyle>
          <a:p>
            <a:pPr eaLnBrk="1" hangingPunct="1">
              <a:spcBef>
                <a:spcPct val="0"/>
              </a:spcBef>
              <a:buFontTx/>
              <a:buNone/>
            </a:pPr>
            <a:r>
              <a:rPr lang="en-US" altLang="en-US" sz="3200" dirty="0">
                <a:solidFill>
                  <a:schemeClr val="bg1"/>
                </a:solidFill>
                <a:latin typeface="Palatino Linotype" pitchFamily="18" charset="0"/>
              </a:rPr>
              <a:t>10</a:t>
            </a:r>
          </a:p>
        </p:txBody>
      </p:sp>
      <p:sp>
        <p:nvSpPr>
          <p:cNvPr id="15" name="Rectangle 14"/>
          <p:cNvSpPr/>
          <p:nvPr/>
        </p:nvSpPr>
        <p:spPr>
          <a:xfrm>
            <a:off x="1295402" y="1576388"/>
            <a:ext cx="1579563" cy="798751"/>
          </a:xfrm>
          <a:prstGeom prst="rec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700"/>
          </a:p>
        </p:txBody>
      </p:sp>
      <p:sp>
        <p:nvSpPr>
          <p:cNvPr id="32783" name="TextBox 16"/>
          <p:cNvSpPr txBox="1">
            <a:spLocks noChangeArrowheads="1"/>
          </p:cNvSpPr>
          <p:nvPr/>
        </p:nvSpPr>
        <p:spPr bwMode="auto">
          <a:xfrm>
            <a:off x="3200400" y="1689099"/>
            <a:ext cx="50292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2400">
                <a:solidFill>
                  <a:srgbClr val="7F7F7F"/>
                </a:solidFill>
                <a:latin typeface="Century Gothic" pitchFamily="34" charset="0"/>
              </a:defRPr>
            </a:lvl1pPr>
            <a:lvl2pPr marL="742950" indent="-285750" eaLnBrk="0" hangingPunct="0">
              <a:spcBef>
                <a:spcPct val="20000"/>
              </a:spcBef>
              <a:buFont typeface="Courier New" pitchFamily="49" charset="0"/>
              <a:buChar char="o"/>
              <a:defRPr sz="1600">
                <a:solidFill>
                  <a:srgbClr val="7F7F7F"/>
                </a:solidFill>
                <a:latin typeface="Century Gothic" pitchFamily="34" charset="0"/>
              </a:defRPr>
            </a:lvl2pPr>
            <a:lvl3pPr marL="1143000" indent="-228600" eaLnBrk="0" hangingPunct="0">
              <a:spcBef>
                <a:spcPct val="20000"/>
              </a:spcBef>
              <a:buFont typeface="Arial" charset="0"/>
              <a:buChar char="•"/>
              <a:defRPr sz="1600">
                <a:solidFill>
                  <a:srgbClr val="7F7F7F"/>
                </a:solidFill>
                <a:latin typeface="Century Gothic" pitchFamily="34" charset="0"/>
              </a:defRPr>
            </a:lvl3pPr>
            <a:lvl4pPr marL="1600200" indent="-228600" eaLnBrk="0" hangingPunct="0">
              <a:spcBef>
                <a:spcPct val="20000"/>
              </a:spcBef>
              <a:buFont typeface="Courier New" pitchFamily="49" charset="0"/>
              <a:buChar char="o"/>
              <a:defRPr sz="1600">
                <a:solidFill>
                  <a:srgbClr val="7F7F7F"/>
                </a:solidFill>
                <a:latin typeface="Century Gothic" pitchFamily="34" charset="0"/>
              </a:defRPr>
            </a:lvl4pPr>
            <a:lvl5pPr marL="2057400" indent="-228600" eaLnBrk="0" hangingPunct="0">
              <a:spcBef>
                <a:spcPct val="20000"/>
              </a:spcBef>
              <a:buFont typeface="Arial" charset="0"/>
              <a:buChar char="•"/>
              <a:defRPr sz="1600">
                <a:solidFill>
                  <a:srgbClr val="7F7F7F"/>
                </a:solidFill>
                <a:latin typeface="Century Gothic" pitchFamily="34" charset="0"/>
              </a:defRPr>
            </a:lvl5pPr>
            <a:lvl6pPr marL="2514600" indent="-228600" eaLnBrk="0" fontAlgn="base" hangingPunct="0">
              <a:spcBef>
                <a:spcPct val="20000"/>
              </a:spcBef>
              <a:spcAft>
                <a:spcPct val="0"/>
              </a:spcAft>
              <a:buFont typeface="Arial" charset="0"/>
              <a:buChar char="•"/>
              <a:defRPr sz="1600">
                <a:solidFill>
                  <a:srgbClr val="7F7F7F"/>
                </a:solidFill>
                <a:latin typeface="Century Gothic" pitchFamily="34" charset="0"/>
              </a:defRPr>
            </a:lvl6pPr>
            <a:lvl7pPr marL="2971800" indent="-228600" eaLnBrk="0" fontAlgn="base" hangingPunct="0">
              <a:spcBef>
                <a:spcPct val="20000"/>
              </a:spcBef>
              <a:spcAft>
                <a:spcPct val="0"/>
              </a:spcAft>
              <a:buFont typeface="Arial" charset="0"/>
              <a:buChar char="•"/>
              <a:defRPr sz="1600">
                <a:solidFill>
                  <a:srgbClr val="7F7F7F"/>
                </a:solidFill>
                <a:latin typeface="Century Gothic" pitchFamily="34" charset="0"/>
              </a:defRPr>
            </a:lvl7pPr>
            <a:lvl8pPr marL="3429000" indent="-228600" eaLnBrk="0" fontAlgn="base" hangingPunct="0">
              <a:spcBef>
                <a:spcPct val="20000"/>
              </a:spcBef>
              <a:spcAft>
                <a:spcPct val="0"/>
              </a:spcAft>
              <a:buFont typeface="Arial" charset="0"/>
              <a:buChar char="•"/>
              <a:defRPr sz="1600">
                <a:solidFill>
                  <a:srgbClr val="7F7F7F"/>
                </a:solidFill>
                <a:latin typeface="Century Gothic" pitchFamily="34" charset="0"/>
              </a:defRPr>
            </a:lvl8pPr>
            <a:lvl9pPr marL="3886200" indent="-228600" eaLnBrk="0" fontAlgn="base" hangingPunct="0">
              <a:spcBef>
                <a:spcPct val="20000"/>
              </a:spcBef>
              <a:spcAft>
                <a:spcPct val="0"/>
              </a:spcAft>
              <a:buFont typeface="Arial" charset="0"/>
              <a:buChar char="•"/>
              <a:defRPr sz="1600">
                <a:solidFill>
                  <a:srgbClr val="7F7F7F"/>
                </a:solidFill>
                <a:latin typeface="Century Gothic" pitchFamily="34" charset="0"/>
              </a:defRPr>
            </a:lvl9pPr>
          </a:lstStyle>
          <a:p>
            <a:pPr eaLnBrk="1" hangingPunct="1">
              <a:spcBef>
                <a:spcPct val="0"/>
              </a:spcBef>
              <a:buFontTx/>
              <a:buNone/>
            </a:pPr>
            <a:r>
              <a:rPr lang="en-US" altLang="en-US" sz="2000" dirty="0" err="1">
                <a:solidFill>
                  <a:schemeClr val="bg1"/>
                </a:solidFill>
                <a:latin typeface="Palatino Linotype" pitchFamily="18" charset="0"/>
              </a:rPr>
              <a:t>Inforum</a:t>
            </a:r>
            <a:r>
              <a:rPr lang="en-US" altLang="en-US" sz="2000" dirty="0">
                <a:solidFill>
                  <a:schemeClr val="bg1"/>
                </a:solidFill>
                <a:latin typeface="Palatino Linotype" pitchFamily="18" charset="0"/>
              </a:rPr>
              <a:t> 2017 -  New York City</a:t>
            </a:r>
            <a:endParaRPr lang="en-US" altLang="en-US" sz="1800" dirty="0">
              <a:solidFill>
                <a:schemeClr val="bg1"/>
              </a:solidFill>
              <a:latin typeface="Palatino Linotype" pitchFamily="18" charset="0"/>
            </a:endParaRPr>
          </a:p>
        </p:txBody>
      </p:sp>
    </p:spTree>
    <p:extLst>
      <p:ext uri="{BB962C8B-B14F-4D97-AF65-F5344CB8AC3E}">
        <p14:creationId xmlns:p14="http://schemas.microsoft.com/office/powerpoint/2010/main" val="17604506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a:xfrm>
            <a:off x="554351" y="-315153"/>
            <a:ext cx="5468999" cy="1371600"/>
          </a:xfrm>
          <a:prstGeom prst="rect">
            <a:avLst/>
          </a:prstGeom>
        </p:spPr>
        <p:txBody>
          <a:bodyPr vert="horz" lIns="0" tIns="0" rIns="0" bIns="0" rtlCol="0" anchor="b">
            <a:noAutofit/>
          </a:bodyPr>
          <a:lstStyle>
            <a:lvl1pPr algn="l" defTabSz="816334" rtl="0" eaLnBrk="1" latinLnBrk="0" hangingPunct="1">
              <a:lnSpc>
                <a:spcPct val="85000"/>
              </a:lnSpc>
              <a:spcBef>
                <a:spcPct val="0"/>
              </a:spcBef>
              <a:buNone/>
              <a:defRPr sz="3400" kern="1200" spc="-84" baseline="0">
                <a:solidFill>
                  <a:schemeClr val="bg2">
                    <a:lumMod val="25000"/>
                  </a:schemeClr>
                </a:solidFill>
                <a:latin typeface="+mj-lt"/>
                <a:ea typeface="Tahoma" pitchFamily="34" charset="0"/>
                <a:cs typeface="Tahoma" pitchFamily="34" charset="0"/>
              </a:defRPr>
            </a:lvl1pPr>
          </a:lstStyle>
          <a:p>
            <a:r>
              <a:rPr lang="en-US" sz="5000" b="1" dirty="0">
                <a:solidFill>
                  <a:schemeClr val="tx2">
                    <a:lumMod val="75000"/>
                  </a:schemeClr>
                </a:solidFill>
                <a:latin typeface="Proxima Nova Light"/>
                <a:ea typeface="+mn-ea"/>
                <a:cs typeface="Proxima Nova Light"/>
              </a:rPr>
              <a:t>What’s New 2016</a:t>
            </a:r>
          </a:p>
        </p:txBody>
      </p:sp>
      <p:sp>
        <p:nvSpPr>
          <p:cNvPr id="7" name="Rectangle 6"/>
          <p:cNvSpPr/>
          <p:nvPr/>
        </p:nvSpPr>
        <p:spPr>
          <a:xfrm>
            <a:off x="1197493" y="3274842"/>
            <a:ext cx="1093771" cy="861774"/>
          </a:xfrm>
          <a:prstGeom prst="rect">
            <a:avLst/>
          </a:prstGeom>
        </p:spPr>
        <p:txBody>
          <a:bodyPr wrap="square">
            <a:spAutoFit/>
          </a:bodyPr>
          <a:lstStyle/>
          <a:p>
            <a:pPr algn="ctr"/>
            <a:r>
              <a:rPr lang="en-US" sz="5000" b="1" dirty="0">
                <a:solidFill>
                  <a:schemeClr val="tx2">
                    <a:lumMod val="75000"/>
                  </a:schemeClr>
                </a:solidFill>
                <a:latin typeface="Proxima Nova Light"/>
                <a:cs typeface="Proxima Nova Light"/>
              </a:rPr>
              <a:t>25</a:t>
            </a:r>
          </a:p>
        </p:txBody>
      </p:sp>
      <p:sp>
        <p:nvSpPr>
          <p:cNvPr id="8" name="Rectangle 7"/>
          <p:cNvSpPr/>
          <p:nvPr/>
        </p:nvSpPr>
        <p:spPr>
          <a:xfrm>
            <a:off x="914400" y="4147681"/>
            <a:ext cx="1667444" cy="400110"/>
          </a:xfrm>
          <a:prstGeom prst="rect">
            <a:avLst/>
          </a:prstGeom>
        </p:spPr>
        <p:txBody>
          <a:bodyPr wrap="none">
            <a:spAutoFit/>
          </a:bodyPr>
          <a:lstStyle/>
          <a:p>
            <a:pPr algn="ctr"/>
            <a:r>
              <a:rPr lang="en-US" sz="2000" b="1" dirty="0">
                <a:solidFill>
                  <a:schemeClr val="tx2">
                    <a:lumMod val="75000"/>
                  </a:schemeClr>
                </a:solidFill>
                <a:latin typeface="Proxima Nova Light"/>
                <a:cs typeface="Proxima Nova Light"/>
              </a:rPr>
              <a:t>Consultants</a:t>
            </a:r>
          </a:p>
        </p:txBody>
      </p:sp>
      <p:sp>
        <p:nvSpPr>
          <p:cNvPr id="13" name="Rectangle 12"/>
          <p:cNvSpPr/>
          <p:nvPr/>
        </p:nvSpPr>
        <p:spPr>
          <a:xfrm>
            <a:off x="2389147" y="3263777"/>
            <a:ext cx="1844335" cy="872839"/>
          </a:xfrm>
          <a:prstGeom prst="rect">
            <a:avLst/>
          </a:prstGeom>
        </p:spPr>
        <p:txBody>
          <a:bodyPr wrap="square" lIns="102398" tIns="51199" rIns="102398" bIns="51199">
            <a:spAutoFit/>
          </a:bodyPr>
          <a:lstStyle/>
          <a:p>
            <a:pPr algn="ctr"/>
            <a:r>
              <a:rPr lang="en-US" sz="5000" b="1" dirty="0">
                <a:solidFill>
                  <a:schemeClr val="tx2">
                    <a:lumMod val="75000"/>
                  </a:schemeClr>
                </a:solidFill>
                <a:latin typeface="Proxima Nova Light"/>
                <a:cs typeface="Proxima Nova Light"/>
              </a:rPr>
              <a:t>142</a:t>
            </a:r>
          </a:p>
        </p:txBody>
      </p:sp>
      <p:sp>
        <p:nvSpPr>
          <p:cNvPr id="14" name="Rectangle 13"/>
          <p:cNvSpPr/>
          <p:nvPr/>
        </p:nvSpPr>
        <p:spPr>
          <a:xfrm>
            <a:off x="2780717" y="4136616"/>
            <a:ext cx="1061197" cy="411175"/>
          </a:xfrm>
          <a:prstGeom prst="rect">
            <a:avLst/>
          </a:prstGeom>
        </p:spPr>
        <p:txBody>
          <a:bodyPr wrap="none" lIns="102398" tIns="51199" rIns="102398" bIns="51199">
            <a:spAutoFit/>
          </a:bodyPr>
          <a:lstStyle/>
          <a:p>
            <a:pPr algn="ctr"/>
            <a:r>
              <a:rPr lang="en-US" sz="2000" b="1" dirty="0">
                <a:solidFill>
                  <a:schemeClr val="tx2">
                    <a:lumMod val="75000"/>
                  </a:schemeClr>
                </a:solidFill>
                <a:latin typeface="Proxima Nova Light"/>
                <a:cs typeface="Proxima Nova Light"/>
              </a:rPr>
              <a:t>Clients</a:t>
            </a:r>
          </a:p>
        </p:txBody>
      </p:sp>
      <p:pic>
        <p:nvPicPr>
          <p:cNvPr id="3076" name="Picture 4" descr="http://www.cislive.com/image/client_ico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3261" y="2299343"/>
            <a:ext cx="886243" cy="1063596"/>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http://hrconservator.com/img/buildin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6709" y="2486240"/>
            <a:ext cx="657460" cy="876699"/>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16" descr="http://static.squarespace.com/static/5215e2e2e4b0fbb13f0b0b29/t/523ad1e7e4b086730d121756/1379586536040/Competition-how-team.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97493" y="2276085"/>
            <a:ext cx="1151813" cy="1086854"/>
          </a:xfrm>
          <a:prstGeom prst="rect">
            <a:avLst/>
          </a:prstGeom>
          <a:noFill/>
          <a:extLst>
            <a:ext uri="{909E8E84-426E-40DD-AFC4-6F175D3DCCD1}">
              <a14:hiddenFill xmlns:a14="http://schemas.microsoft.com/office/drawing/2010/main">
                <a:solidFill>
                  <a:srgbClr val="FFFFFF"/>
                </a:solidFill>
              </a14:hiddenFill>
            </a:ext>
          </a:extLst>
        </p:spPr>
      </p:pic>
      <p:sp>
        <p:nvSpPr>
          <p:cNvPr id="28" name="Rectangle 27"/>
          <p:cNvSpPr/>
          <p:nvPr/>
        </p:nvSpPr>
        <p:spPr>
          <a:xfrm>
            <a:off x="3913147" y="4136616"/>
            <a:ext cx="2444589" cy="411175"/>
          </a:xfrm>
          <a:prstGeom prst="rect">
            <a:avLst/>
          </a:prstGeom>
        </p:spPr>
        <p:txBody>
          <a:bodyPr wrap="none" lIns="102398" tIns="51199" rIns="102398" bIns="51199">
            <a:spAutoFit/>
          </a:bodyPr>
          <a:lstStyle/>
          <a:p>
            <a:pPr algn="ctr"/>
            <a:r>
              <a:rPr lang="en-US" sz="2000" b="1" dirty="0">
                <a:solidFill>
                  <a:schemeClr val="tx2">
                    <a:lumMod val="75000"/>
                  </a:schemeClr>
                </a:solidFill>
                <a:latin typeface="Proxima Nova Light"/>
                <a:cs typeface="Proxima Nova Light"/>
              </a:rPr>
              <a:t>Managed Services</a:t>
            </a:r>
          </a:p>
        </p:txBody>
      </p:sp>
      <p:sp>
        <p:nvSpPr>
          <p:cNvPr id="19" name="Rectangle 18"/>
          <p:cNvSpPr/>
          <p:nvPr/>
        </p:nvSpPr>
        <p:spPr>
          <a:xfrm>
            <a:off x="4562636" y="3263777"/>
            <a:ext cx="1145607" cy="872839"/>
          </a:xfrm>
          <a:prstGeom prst="rect">
            <a:avLst/>
          </a:prstGeom>
        </p:spPr>
        <p:txBody>
          <a:bodyPr wrap="square" lIns="102398" tIns="51199" rIns="102398" bIns="51199">
            <a:spAutoFit/>
          </a:bodyPr>
          <a:lstStyle/>
          <a:p>
            <a:pPr algn="ctr"/>
            <a:r>
              <a:rPr lang="en-US" sz="5000" b="1" dirty="0">
                <a:solidFill>
                  <a:schemeClr val="tx2">
                    <a:lumMod val="75000"/>
                  </a:schemeClr>
                </a:solidFill>
                <a:latin typeface="Proxima Nova Light"/>
                <a:cs typeface="Proxima Nova Light"/>
              </a:rPr>
              <a:t>14</a:t>
            </a:r>
          </a:p>
        </p:txBody>
      </p:sp>
      <p:sp>
        <p:nvSpPr>
          <p:cNvPr id="15" name="Rectangle 14"/>
          <p:cNvSpPr/>
          <p:nvPr/>
        </p:nvSpPr>
        <p:spPr>
          <a:xfrm>
            <a:off x="6357736" y="4136616"/>
            <a:ext cx="1889950" cy="411175"/>
          </a:xfrm>
          <a:prstGeom prst="rect">
            <a:avLst/>
          </a:prstGeom>
        </p:spPr>
        <p:txBody>
          <a:bodyPr wrap="none" lIns="102398" tIns="51199" rIns="102398" bIns="51199">
            <a:spAutoFit/>
          </a:bodyPr>
          <a:lstStyle/>
          <a:p>
            <a:pPr algn="ctr"/>
            <a:r>
              <a:rPr lang="en-US" sz="2000" b="1" dirty="0">
                <a:solidFill>
                  <a:schemeClr val="tx2">
                    <a:lumMod val="75000"/>
                  </a:schemeClr>
                </a:solidFill>
                <a:latin typeface="Proxima Nova Light"/>
                <a:cs typeface="Proxima Nova Light"/>
              </a:rPr>
              <a:t>10x Upgrades</a:t>
            </a:r>
          </a:p>
        </p:txBody>
      </p:sp>
      <p:sp>
        <p:nvSpPr>
          <p:cNvPr id="16" name="Rectangle 15"/>
          <p:cNvSpPr/>
          <p:nvPr/>
        </p:nvSpPr>
        <p:spPr>
          <a:xfrm>
            <a:off x="6729907" y="3263777"/>
            <a:ext cx="1145607" cy="872839"/>
          </a:xfrm>
          <a:prstGeom prst="rect">
            <a:avLst/>
          </a:prstGeom>
        </p:spPr>
        <p:txBody>
          <a:bodyPr wrap="square" lIns="102398" tIns="51199" rIns="102398" bIns="51199">
            <a:spAutoFit/>
          </a:bodyPr>
          <a:lstStyle/>
          <a:p>
            <a:pPr algn="ctr"/>
            <a:r>
              <a:rPr lang="en-US" sz="5000" b="1" dirty="0">
                <a:solidFill>
                  <a:schemeClr val="tx2">
                    <a:lumMod val="75000"/>
                  </a:schemeClr>
                </a:solidFill>
                <a:latin typeface="Proxima Nova Light"/>
                <a:cs typeface="Proxima Nova Light"/>
              </a:rPr>
              <a:t>18</a:t>
            </a:r>
          </a:p>
        </p:txBody>
      </p:sp>
      <p:sp>
        <p:nvSpPr>
          <p:cNvPr id="2" name="Up Arrow Callout 1"/>
          <p:cNvSpPr/>
          <p:nvPr/>
        </p:nvSpPr>
        <p:spPr>
          <a:xfrm>
            <a:off x="6884947" y="2411822"/>
            <a:ext cx="762000" cy="951117"/>
          </a:xfrm>
          <a:prstGeom prst="upArrowCallou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10x</a:t>
            </a:r>
          </a:p>
        </p:txBody>
      </p:sp>
    </p:spTree>
    <p:extLst>
      <p:ext uri="{BB962C8B-B14F-4D97-AF65-F5344CB8AC3E}">
        <p14:creationId xmlns:p14="http://schemas.microsoft.com/office/powerpoint/2010/main" val="2345967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088"/>
                                        </p:tgtEl>
                                        <p:attrNameLst>
                                          <p:attrName>style.visibility</p:attrName>
                                        </p:attrNameLst>
                                      </p:cBhvr>
                                      <p:to>
                                        <p:strVal val="visible"/>
                                      </p:to>
                                    </p:set>
                                    <p:anim calcmode="lin" valueType="num">
                                      <p:cBhvr additive="base">
                                        <p:cTn id="7" dur="500" fill="hold"/>
                                        <p:tgtEl>
                                          <p:spTgt spid="3088"/>
                                        </p:tgtEl>
                                        <p:attrNameLst>
                                          <p:attrName>ppt_x</p:attrName>
                                        </p:attrNameLst>
                                      </p:cBhvr>
                                      <p:tavLst>
                                        <p:tav tm="0">
                                          <p:val>
                                            <p:strVal val="#ppt_x"/>
                                          </p:val>
                                        </p:tav>
                                        <p:tav tm="100000">
                                          <p:val>
                                            <p:strVal val="#ppt_x"/>
                                          </p:val>
                                        </p:tav>
                                      </p:tavLst>
                                    </p:anim>
                                    <p:anim calcmode="lin" valueType="num">
                                      <p:cBhvr additive="base">
                                        <p:cTn id="8" dur="500" fill="hold"/>
                                        <p:tgtEl>
                                          <p:spTgt spid="308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ppt_x"/>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076"/>
                                        </p:tgtEl>
                                        <p:attrNameLst>
                                          <p:attrName>style.visibility</p:attrName>
                                        </p:attrNameLst>
                                      </p:cBhvr>
                                      <p:to>
                                        <p:strVal val="visible"/>
                                      </p:to>
                                    </p:set>
                                    <p:anim calcmode="lin" valueType="num">
                                      <p:cBhvr additive="base">
                                        <p:cTn id="19" dur="500" fill="hold"/>
                                        <p:tgtEl>
                                          <p:spTgt spid="3076"/>
                                        </p:tgtEl>
                                        <p:attrNameLst>
                                          <p:attrName>ppt_x</p:attrName>
                                        </p:attrNameLst>
                                      </p:cBhvr>
                                      <p:tavLst>
                                        <p:tav tm="0">
                                          <p:val>
                                            <p:strVal val="#ppt_x"/>
                                          </p:val>
                                        </p:tav>
                                        <p:tav tm="100000">
                                          <p:val>
                                            <p:strVal val="#ppt_x"/>
                                          </p:val>
                                        </p:tav>
                                      </p:tavLst>
                                    </p:anim>
                                    <p:anim calcmode="lin" valueType="num">
                                      <p:cBhvr additive="base">
                                        <p:cTn id="20" dur="500" fill="hold"/>
                                        <p:tgtEl>
                                          <p:spTgt spid="3076"/>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086"/>
                                        </p:tgtEl>
                                        <p:attrNameLst>
                                          <p:attrName>style.visibility</p:attrName>
                                        </p:attrNameLst>
                                      </p:cBhvr>
                                      <p:to>
                                        <p:strVal val="visible"/>
                                      </p:to>
                                    </p:set>
                                    <p:anim calcmode="lin" valueType="num">
                                      <p:cBhvr additive="base">
                                        <p:cTn id="23" dur="500" fill="hold"/>
                                        <p:tgtEl>
                                          <p:spTgt spid="3086"/>
                                        </p:tgtEl>
                                        <p:attrNameLst>
                                          <p:attrName>ppt_x</p:attrName>
                                        </p:attrNameLst>
                                      </p:cBhvr>
                                      <p:tavLst>
                                        <p:tav tm="0">
                                          <p:val>
                                            <p:strVal val="#ppt_x"/>
                                          </p:val>
                                        </p:tav>
                                        <p:tav tm="100000">
                                          <p:val>
                                            <p:strVal val="#ppt_x"/>
                                          </p:val>
                                        </p:tav>
                                      </p:tavLst>
                                    </p:anim>
                                    <p:anim calcmode="lin" valueType="num">
                                      <p:cBhvr additive="base">
                                        <p:cTn id="24" dur="500" fill="hold"/>
                                        <p:tgtEl>
                                          <p:spTgt spid="308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additive="base">
                                        <p:cTn id="27" dur="500" fill="hold"/>
                                        <p:tgtEl>
                                          <p:spTgt spid="28"/>
                                        </p:tgtEl>
                                        <p:attrNameLst>
                                          <p:attrName>ppt_x</p:attrName>
                                        </p:attrNameLst>
                                      </p:cBhvr>
                                      <p:tavLst>
                                        <p:tav tm="0">
                                          <p:val>
                                            <p:strVal val="#ppt_x"/>
                                          </p:val>
                                        </p:tav>
                                        <p:tav tm="100000">
                                          <p:val>
                                            <p:strVal val="#ppt_x"/>
                                          </p:val>
                                        </p:tav>
                                      </p:tavLst>
                                    </p:anim>
                                    <p:anim calcmode="lin" valueType="num">
                                      <p:cBhvr additive="base">
                                        <p:cTn id="28" dur="500" fill="hold"/>
                                        <p:tgtEl>
                                          <p:spTgt spid="28"/>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ppt_x"/>
                                          </p:val>
                                        </p:tav>
                                        <p:tav tm="100000">
                                          <p:val>
                                            <p:strVal val="#ppt_x"/>
                                          </p:val>
                                        </p:tav>
                                      </p:tavLst>
                                    </p:anim>
                                    <p:anim calcmode="lin" valueType="num">
                                      <p:cBhvr additive="base">
                                        <p:cTn id="32" dur="500" fill="hold"/>
                                        <p:tgtEl>
                                          <p:spTgt spid="19"/>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ppt_x"/>
                                          </p:val>
                                        </p:tav>
                                        <p:tav tm="100000">
                                          <p:val>
                                            <p:strVal val="#ppt_x"/>
                                          </p:val>
                                        </p:tav>
                                      </p:tavLst>
                                    </p:anim>
                                    <p:anim calcmode="lin" valueType="num">
                                      <p:cBhvr additive="base">
                                        <p:cTn id="36" dur="500" fill="hold"/>
                                        <p:tgtEl>
                                          <p:spTgt spid="15"/>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anim calcmode="lin" valueType="num">
                                      <p:cBhvr additive="base">
                                        <p:cTn id="39" dur="500" fill="hold"/>
                                        <p:tgtEl>
                                          <p:spTgt spid="16"/>
                                        </p:tgtEl>
                                        <p:attrNameLst>
                                          <p:attrName>ppt_x</p:attrName>
                                        </p:attrNameLst>
                                      </p:cBhvr>
                                      <p:tavLst>
                                        <p:tav tm="0">
                                          <p:val>
                                            <p:strVal val="#ppt_x"/>
                                          </p:val>
                                        </p:tav>
                                        <p:tav tm="100000">
                                          <p:val>
                                            <p:strVal val="#ppt_x"/>
                                          </p:val>
                                        </p:tav>
                                      </p:tavLst>
                                    </p:anim>
                                    <p:anim calcmode="lin" valueType="num">
                                      <p:cBhvr additive="base">
                                        <p:cTn id="4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28" grpId="0"/>
      <p:bldP spid="19" grpId="0"/>
      <p:bldP spid="15" grpId="0"/>
      <p:bldP spid="1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05001" y="869455"/>
            <a:ext cx="5181599" cy="2646878"/>
          </a:xfrm>
          <a:prstGeom prst="rect">
            <a:avLst/>
          </a:prstGeom>
          <a:noFill/>
        </p:spPr>
        <p:txBody>
          <a:bodyPr wrap="square" lIns="91440" tIns="45720" rIns="91440" bIns="45720">
            <a:spAutoFit/>
          </a:bodyPr>
          <a:lstStyle/>
          <a:p>
            <a:pPr algn="ctr"/>
            <a:r>
              <a:rPr lang="en-US" sz="16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Castellar" pitchFamily="18" charset="0"/>
              </a:rPr>
              <a:t>Q/A</a:t>
            </a:r>
            <a:endParaRPr lang="en-US" sz="166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Castellar" pitchFamily="18" charset="0"/>
            </a:endParaRPr>
          </a:p>
        </p:txBody>
      </p:sp>
      <p:sp>
        <p:nvSpPr>
          <p:cNvPr id="3" name="TextBox 2"/>
          <p:cNvSpPr txBox="1"/>
          <p:nvPr/>
        </p:nvSpPr>
        <p:spPr>
          <a:xfrm>
            <a:off x="3510910" y="4050268"/>
            <a:ext cx="2220480" cy="523220"/>
          </a:xfrm>
          <a:prstGeom prst="rect">
            <a:avLst/>
          </a:prstGeom>
          <a:noFill/>
        </p:spPr>
        <p:txBody>
          <a:bodyPr wrap="none" rtlCol="0">
            <a:spAutoFit/>
          </a:bodyPr>
          <a:lstStyle/>
          <a:p>
            <a:r>
              <a:rPr lang="en-US" sz="2800" b="1" dirty="0">
                <a:hlinkClick r:id="rId2"/>
              </a:rPr>
              <a:t>@nogalisinc</a:t>
            </a:r>
            <a:r>
              <a:rPr lang="en-US" sz="2800" b="1" dirty="0"/>
              <a:t> </a:t>
            </a:r>
            <a:endParaRPr lang="en-US" sz="2800" dirty="0"/>
          </a:p>
        </p:txBody>
      </p:sp>
      <p:pic>
        <p:nvPicPr>
          <p:cNvPr id="1026" name="Picture 2" descr="http://www.dailypress2.com/vagazette/images/twitter-bird-ic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96892" y="4267201"/>
            <a:ext cx="246708" cy="1973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12125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txBox="1">
            <a:spLocks/>
          </p:cNvSpPr>
          <p:nvPr/>
        </p:nvSpPr>
        <p:spPr>
          <a:xfrm>
            <a:off x="687505" y="4168976"/>
            <a:ext cx="6235329" cy="1371600"/>
          </a:xfrm>
          <a:prstGeom prst="rect">
            <a:avLst/>
          </a:prstGeom>
        </p:spPr>
        <p:txBody>
          <a:bodyPr vert="horz" lIns="0" tIns="0" rIns="0" bIns="0" rtlCol="0" anchor="b">
            <a:noAutofit/>
          </a:bodyPr>
          <a:lstStyle>
            <a:lvl1pPr algn="l" defTabSz="816334" rtl="0" eaLnBrk="1" latinLnBrk="0" hangingPunct="1">
              <a:lnSpc>
                <a:spcPct val="85000"/>
              </a:lnSpc>
              <a:spcBef>
                <a:spcPct val="0"/>
              </a:spcBef>
              <a:buNone/>
              <a:defRPr sz="3400" kern="1200" spc="-84" baseline="0">
                <a:solidFill>
                  <a:schemeClr val="bg2">
                    <a:lumMod val="25000"/>
                  </a:schemeClr>
                </a:solidFill>
                <a:latin typeface="+mj-lt"/>
                <a:ea typeface="Tahoma" pitchFamily="34" charset="0"/>
                <a:cs typeface="Tahoma" pitchFamily="34" charset="0"/>
              </a:defRPr>
            </a:lvl1pPr>
          </a:lstStyle>
          <a:p>
            <a:pPr defTabSz="914400">
              <a:lnSpc>
                <a:spcPts val="5800"/>
              </a:lnSpc>
            </a:pPr>
            <a:r>
              <a:rPr lang="en-US" sz="4800" dirty="0">
                <a:solidFill>
                  <a:schemeClr val="tx2"/>
                </a:solidFill>
                <a:effectLst>
                  <a:outerShdw blurRad="63500" dist="38100" dir="5400000" algn="t" rotWithShape="0">
                    <a:prstClr val="black">
                      <a:alpha val="25000"/>
                    </a:prstClr>
                  </a:outerShdw>
                </a:effectLst>
                <a:latin typeface="+mn-lt"/>
                <a:ea typeface="+mj-ea"/>
                <a:cs typeface="+mj-cs"/>
              </a:rPr>
              <a:t>The leader in Lawson Managed Services</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2577" y="981386"/>
            <a:ext cx="6858331" cy="2098026"/>
          </a:xfrm>
          <a:prstGeom prst="rect">
            <a:avLst/>
          </a:prstGeom>
        </p:spPr>
      </p:pic>
    </p:spTree>
    <p:extLst>
      <p:ext uri="{BB962C8B-B14F-4D97-AF65-F5344CB8AC3E}">
        <p14:creationId xmlns:p14="http://schemas.microsoft.com/office/powerpoint/2010/main" val="29904424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848600" cy="868362"/>
          </a:xfrm>
        </p:spPr>
        <p:txBody>
          <a:bodyPr/>
          <a:lstStyle/>
          <a:p>
            <a:r>
              <a:rPr lang="en-US" sz="3200" dirty="0"/>
              <a:t>Application Maintenance Toolset (AMT)</a:t>
            </a:r>
          </a:p>
        </p:txBody>
      </p:sp>
      <p:sp>
        <p:nvSpPr>
          <p:cNvPr id="3" name="Content Placeholder 2"/>
          <p:cNvSpPr>
            <a:spLocks noGrp="1"/>
          </p:cNvSpPr>
          <p:nvPr>
            <p:ph idx="1"/>
          </p:nvPr>
        </p:nvSpPr>
        <p:spPr>
          <a:xfrm>
            <a:off x="457200" y="1524000"/>
            <a:ext cx="7620000" cy="4800600"/>
          </a:xfrm>
        </p:spPr>
        <p:txBody>
          <a:bodyPr>
            <a:normAutofit fontScale="85000" lnSpcReduction="20000"/>
          </a:bodyPr>
          <a:lstStyle/>
          <a:p>
            <a:r>
              <a:rPr lang="en-US" dirty="0"/>
              <a:t>A set of utilities that automates installing Lawson application releases:</a:t>
            </a:r>
          </a:p>
          <a:p>
            <a:pPr lvl="1"/>
            <a:r>
              <a:rPr lang="en-US" sz="2400" dirty="0" err="1"/>
              <a:t>lawappinstall</a:t>
            </a:r>
            <a:endParaRPr lang="en-US" sz="2400" dirty="0"/>
          </a:p>
          <a:p>
            <a:pPr lvl="2"/>
            <a:r>
              <a:rPr lang="en-US" sz="2400" dirty="0"/>
              <a:t>Critical Transfer Packages (CTPs)</a:t>
            </a:r>
          </a:p>
          <a:p>
            <a:pPr lvl="2"/>
            <a:r>
              <a:rPr lang="en-US" sz="2400" dirty="0"/>
              <a:t>Maintenance Service Packages (MSPs)</a:t>
            </a:r>
          </a:p>
          <a:p>
            <a:pPr lvl="1"/>
            <a:r>
              <a:rPr lang="en-US" sz="2400" dirty="0" err="1"/>
              <a:t>appmetaload</a:t>
            </a:r>
            <a:endParaRPr lang="en-US" sz="2400" dirty="0"/>
          </a:p>
          <a:p>
            <a:pPr lvl="1"/>
            <a:r>
              <a:rPr lang="en-US" sz="2400" dirty="0" err="1"/>
              <a:t>pathcompile</a:t>
            </a:r>
            <a:endParaRPr lang="en-US" sz="2400" dirty="0"/>
          </a:p>
          <a:p>
            <a:pPr lvl="1"/>
            <a:r>
              <a:rPr lang="en-US" sz="2400" dirty="0" err="1"/>
              <a:t>apploadcsv</a:t>
            </a:r>
            <a:endParaRPr lang="en-US" sz="2400" dirty="0"/>
          </a:p>
          <a:p>
            <a:pPr lvl="1"/>
            <a:r>
              <a:rPr lang="en-US" sz="2400" dirty="0" err="1"/>
              <a:t>appmetadiff</a:t>
            </a:r>
            <a:endParaRPr lang="en-US" sz="2400" dirty="0"/>
          </a:p>
          <a:p>
            <a:pPr lvl="1"/>
            <a:r>
              <a:rPr lang="en-US" sz="2400" dirty="0"/>
              <a:t>metadata dump/load tools</a:t>
            </a:r>
          </a:p>
          <a:p>
            <a:pPr lvl="1"/>
            <a:r>
              <a:rPr lang="en-US" sz="2400" dirty="0" err="1"/>
              <a:t>patches_installed_report</a:t>
            </a:r>
            <a:endParaRPr lang="en-US" sz="2400" dirty="0"/>
          </a:p>
          <a:p>
            <a:pPr lvl="1"/>
            <a:r>
              <a:rPr lang="en-US" sz="2400" dirty="0" err="1"/>
              <a:t>source_versions_report</a:t>
            </a:r>
            <a:endParaRPr lang="en-US" sz="2400" dirty="0"/>
          </a:p>
          <a:p>
            <a:pPr marL="457200" lvl="1" indent="0">
              <a:buNone/>
            </a:pPr>
            <a:br>
              <a:rPr lang="en-US" sz="3200" dirty="0"/>
            </a:br>
            <a:endParaRPr lang="en-US" sz="3200" dirty="0"/>
          </a:p>
        </p:txBody>
      </p:sp>
    </p:spTree>
    <p:extLst>
      <p:ext uri="{BB962C8B-B14F-4D97-AF65-F5344CB8AC3E}">
        <p14:creationId xmlns:p14="http://schemas.microsoft.com/office/powerpoint/2010/main" val="38023604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lstStyle/>
          <a:p>
            <a:r>
              <a:rPr lang="en-US" sz="4000" dirty="0"/>
              <a:t>A few obvious points</a:t>
            </a:r>
          </a:p>
        </p:txBody>
      </p:sp>
      <p:sp>
        <p:nvSpPr>
          <p:cNvPr id="3" name="Content Placeholder 2"/>
          <p:cNvSpPr>
            <a:spLocks noGrp="1"/>
          </p:cNvSpPr>
          <p:nvPr>
            <p:ph idx="1"/>
          </p:nvPr>
        </p:nvSpPr>
        <p:spPr>
          <a:xfrm>
            <a:off x="457200" y="1143000"/>
            <a:ext cx="8229600" cy="4525963"/>
          </a:xfrm>
        </p:spPr>
        <p:txBody>
          <a:bodyPr/>
          <a:lstStyle/>
          <a:p>
            <a:r>
              <a:rPr lang="en-US" dirty="0"/>
              <a:t>Apply patches to your Test system first and have users test before considering them for production. Take note of any issues and time required to complete.</a:t>
            </a:r>
          </a:p>
          <a:p>
            <a:r>
              <a:rPr lang="en-US" dirty="0"/>
              <a:t>Ensure that nightly backup has been successful before patching production</a:t>
            </a:r>
          </a:p>
          <a:p>
            <a:r>
              <a:rPr lang="en-US" dirty="0"/>
              <a:t>Whenever possible, perform patches outside of business hours</a:t>
            </a:r>
          </a:p>
          <a:p>
            <a:r>
              <a:rPr lang="en-US" dirty="0"/>
              <a:t>Give yourself ample time to complete the patch in production</a:t>
            </a:r>
          </a:p>
          <a:p>
            <a:r>
              <a:rPr lang="en-US" dirty="0"/>
              <a:t>Arrange for additional support in case you need it</a:t>
            </a:r>
          </a:p>
        </p:txBody>
      </p:sp>
    </p:spTree>
    <p:extLst>
      <p:ext uri="{BB962C8B-B14F-4D97-AF65-F5344CB8AC3E}">
        <p14:creationId xmlns:p14="http://schemas.microsoft.com/office/powerpoint/2010/main" val="15651525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lstStyle/>
          <a:p>
            <a:r>
              <a:rPr lang="en-US" sz="4000" dirty="0"/>
              <a:t>Getting Ready</a:t>
            </a:r>
          </a:p>
        </p:txBody>
      </p:sp>
      <p:sp>
        <p:nvSpPr>
          <p:cNvPr id="3" name="Content Placeholder 2"/>
          <p:cNvSpPr>
            <a:spLocks noGrp="1"/>
          </p:cNvSpPr>
          <p:nvPr>
            <p:ph idx="1"/>
          </p:nvPr>
        </p:nvSpPr>
        <p:spPr>
          <a:xfrm>
            <a:off x="457200" y="1295400"/>
            <a:ext cx="8229600" cy="4525963"/>
          </a:xfrm>
        </p:spPr>
        <p:txBody>
          <a:bodyPr>
            <a:normAutofit/>
          </a:bodyPr>
          <a:lstStyle/>
          <a:p>
            <a:r>
              <a:rPr lang="en-US" dirty="0"/>
              <a:t>Check the job scheduler for any running batch jobs</a:t>
            </a:r>
          </a:p>
          <a:p>
            <a:r>
              <a:rPr lang="en-US" dirty="0"/>
              <a:t>Ensure no other scheduled jobs are going start during the patching process (rec jobs, IPA jobs, etc..)</a:t>
            </a:r>
          </a:p>
          <a:p>
            <a:r>
              <a:rPr lang="en-US" dirty="0"/>
              <a:t>Turn security off (optional)</a:t>
            </a:r>
          </a:p>
          <a:p>
            <a:r>
              <a:rPr lang="en-US" dirty="0"/>
              <a:t>Stop the WebSphere services (optional)</a:t>
            </a:r>
          </a:p>
          <a:p>
            <a:r>
              <a:rPr lang="en-US" dirty="0"/>
              <a:t>Stop and start the Lawson service (optional)</a:t>
            </a:r>
          </a:p>
          <a:p>
            <a:r>
              <a:rPr lang="en-US" dirty="0"/>
              <a:t>Check for Java processes on the server</a:t>
            </a:r>
          </a:p>
          <a:p>
            <a:endParaRPr lang="en-US" dirty="0"/>
          </a:p>
        </p:txBody>
      </p:sp>
    </p:spTree>
    <p:extLst>
      <p:ext uri="{BB962C8B-B14F-4D97-AF65-F5344CB8AC3E}">
        <p14:creationId xmlns:p14="http://schemas.microsoft.com/office/powerpoint/2010/main" val="39778352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lstStyle/>
          <a:p>
            <a:r>
              <a:rPr lang="en-US" sz="4000" dirty="0"/>
              <a:t>Overview</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2895600"/>
            <a:ext cx="7486650" cy="390525"/>
          </a:xfrm>
        </p:spPr>
      </p:pic>
    </p:spTree>
    <p:extLst>
      <p:ext uri="{BB962C8B-B14F-4D97-AF65-F5344CB8AC3E}">
        <p14:creationId xmlns:p14="http://schemas.microsoft.com/office/powerpoint/2010/main" val="33664468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09600" y="2514600"/>
            <a:ext cx="1524000" cy="11430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2" name="Title 1"/>
          <p:cNvSpPr>
            <a:spLocks noGrp="1"/>
          </p:cNvSpPr>
          <p:nvPr>
            <p:ph type="title"/>
          </p:nvPr>
        </p:nvSpPr>
        <p:spPr>
          <a:xfrm>
            <a:off x="457200" y="0"/>
            <a:ext cx="8229600" cy="762000"/>
          </a:xfrm>
        </p:spPr>
        <p:txBody>
          <a:bodyPr/>
          <a:lstStyle/>
          <a:p>
            <a:r>
              <a:rPr lang="en-US" sz="4000" dirty="0"/>
              <a:t>Download</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2895600"/>
            <a:ext cx="7486650" cy="390525"/>
          </a:xfrm>
        </p:spPr>
      </p:pic>
    </p:spTree>
    <p:extLst>
      <p:ext uri="{BB962C8B-B14F-4D97-AF65-F5344CB8AC3E}">
        <p14:creationId xmlns:p14="http://schemas.microsoft.com/office/powerpoint/2010/main" val="392013423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ogalisTemplat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NogalisTemplate</Template>
  <TotalTime>1834</TotalTime>
  <Words>823</Words>
  <Application>Microsoft Office PowerPoint</Application>
  <PresentationFormat>On-screen Show (4:3)</PresentationFormat>
  <Paragraphs>183</Paragraphs>
  <Slides>30</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30</vt:i4>
      </vt:variant>
    </vt:vector>
  </HeadingPairs>
  <TitlesOfParts>
    <vt:vector size="40" baseType="lpstr">
      <vt:lpstr>Arial</vt:lpstr>
      <vt:lpstr>Calibri</vt:lpstr>
      <vt:lpstr>Castellar</vt:lpstr>
      <vt:lpstr>Century Gothic</vt:lpstr>
      <vt:lpstr>Courier New</vt:lpstr>
      <vt:lpstr>Palatino Linotype</vt:lpstr>
      <vt:lpstr>Proxima Nova Light</vt:lpstr>
      <vt:lpstr>Tahoma</vt:lpstr>
      <vt:lpstr>Wingdings</vt:lpstr>
      <vt:lpstr>NogalisTemplate</vt:lpstr>
      <vt:lpstr>Application Maintenance Toolset (AMT)  Applying Patches (CTPs) </vt:lpstr>
      <vt:lpstr>PowerPoint Presentation</vt:lpstr>
      <vt:lpstr>PowerPoint Presentation</vt:lpstr>
      <vt:lpstr>PowerPoint Presentation</vt:lpstr>
      <vt:lpstr>Application Maintenance Toolset (AMT)</vt:lpstr>
      <vt:lpstr>A few obvious points</vt:lpstr>
      <vt:lpstr>Getting Ready</vt:lpstr>
      <vt:lpstr>Overview</vt:lpstr>
      <vt:lpstr>Download</vt:lpstr>
      <vt:lpstr>How to find CTPs</vt:lpstr>
      <vt:lpstr>How to find CTPs</vt:lpstr>
      <vt:lpstr>Workflow</vt:lpstr>
      <vt:lpstr>Prep</vt:lpstr>
      <vt:lpstr>Prep – Extract .tar</vt:lpstr>
      <vt:lpstr>Applying CTP(s) </vt:lpstr>
      <vt:lpstr>Preview</vt:lpstr>
      <vt:lpstr>PREVIEW</vt:lpstr>
      <vt:lpstr>Update</vt:lpstr>
      <vt:lpstr>Update Loop</vt:lpstr>
      <vt:lpstr>Activate</vt:lpstr>
      <vt:lpstr>Activate</vt:lpstr>
      <vt:lpstr>Compilation Staging</vt:lpstr>
      <vt:lpstr>Stage Workflow</vt:lpstr>
      <vt:lpstr>Common Issues</vt:lpstr>
      <vt:lpstr>Post CTP Application</vt:lpstr>
      <vt:lpstr>Uninstall Patch CTP(s)</vt:lpstr>
      <vt:lpstr>Available Reports</vt:lpstr>
      <vt:lpstr>Available Reports</vt:lpstr>
      <vt:lpstr>Upcoming Events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Marti</dc:creator>
  <cp:lastModifiedBy>Tan Rezaei</cp:lastModifiedBy>
  <cp:revision>86</cp:revision>
  <dcterms:created xsi:type="dcterms:W3CDTF">2017-02-28T14:54:02Z</dcterms:created>
  <dcterms:modified xsi:type="dcterms:W3CDTF">2018-07-12T16:21:52Z</dcterms:modified>
</cp:coreProperties>
</file>