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79" r:id="rId3"/>
    <p:sldId id="283" r:id="rId4"/>
    <p:sldId id="284" r:id="rId5"/>
    <p:sldId id="292" r:id="rId6"/>
    <p:sldId id="291" r:id="rId7"/>
    <p:sldId id="286" r:id="rId8"/>
    <p:sldId id="287" r:id="rId9"/>
    <p:sldId id="293" r:id="rId10"/>
    <p:sldId id="294" r:id="rId11"/>
    <p:sldId id="301" r:id="rId12"/>
    <p:sldId id="295" r:id="rId13"/>
    <p:sldId id="296" r:id="rId14"/>
    <p:sldId id="297" r:id="rId15"/>
    <p:sldId id="298" r:id="rId16"/>
    <p:sldId id="299" r:id="rId17"/>
    <p:sldId id="302" r:id="rId18"/>
    <p:sldId id="304" r:id="rId19"/>
    <p:sldId id="305" r:id="rId20"/>
    <p:sldId id="309" r:id="rId21"/>
    <p:sldId id="308" r:id="rId22"/>
    <p:sldId id="310" r:id="rId23"/>
    <p:sldId id="312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ry Robinett" initials="LE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73188" autoAdjust="0"/>
  </p:normalViewPr>
  <p:slideViewPr>
    <p:cSldViewPr>
      <p:cViewPr>
        <p:scale>
          <a:sx n="72" d="100"/>
          <a:sy n="72" d="100"/>
        </p:scale>
        <p:origin x="-19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jhickey\Desktop\Must-React%20System%20Integration\Hackett%20Blue%20Bar%20Graph%20-%20Flipped%20Base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Impact of Invoice Automation</a:t>
            </a:r>
          </a:p>
          <a:p>
            <a:pPr>
              <a:defRPr/>
            </a:pPr>
            <a:r>
              <a:rPr lang="en-US" sz="1200" dirty="0"/>
              <a:t>(median)</a:t>
            </a:r>
          </a:p>
        </c:rich>
      </c:tx>
      <c:layout>
        <c:manualLayout>
          <c:xMode val="edge"/>
          <c:yMode val="edge"/>
          <c:x val="0.28507995831962435"/>
          <c:y val="2.855104139361459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756658889861"/>
          <c:y val="0.13532523354698228"/>
          <c:w val="0.81294775141650932"/>
          <c:h val="0.68621079121455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'Blue Bar Updated 04-2010'!$A$4</c:f>
              <c:strCache>
                <c:ptCount val="1"/>
                <c:pt idx="0">
                  <c:v>Percent of Invoice Line Items Extracted Electronically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7233106670487845E-3"/>
                  <c:y val="1.661375483722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'Blue Bar Updated 04-2010'!$B$2:$E$2</c:f>
              <c:strCache>
                <c:ptCount val="4"/>
                <c:pt idx="0">
                  <c:v>4th Quartile</c:v>
                </c:pt>
                <c:pt idx="1">
                  <c:v>3rd Quartile</c:v>
                </c:pt>
                <c:pt idx="2">
                  <c:v>2nd Quartile</c:v>
                </c:pt>
                <c:pt idx="3">
                  <c:v>1st Quartile</c:v>
                </c:pt>
              </c:strCache>
            </c:strRef>
          </c:cat>
          <c:val>
            <c:numRef>
              <c:f>'Blue Bar Updated 04-2010'!$B$4:$E$4</c:f>
              <c:numCache>
                <c:formatCode>0%</c:formatCode>
                <c:ptCount val="4"/>
                <c:pt idx="0">
                  <c:v>2.0000000000000025E-2</c:v>
                </c:pt>
                <c:pt idx="1">
                  <c:v>0.16000000000000011</c:v>
                </c:pt>
                <c:pt idx="2">
                  <c:v>0.42000000000000032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axId val="107899904"/>
        <c:axId val="107902848"/>
      </c:barChart>
      <c:lineChart>
        <c:grouping val="standard"/>
        <c:varyColors val="0"/>
        <c:ser>
          <c:idx val="1"/>
          <c:order val="1"/>
          <c:tx>
            <c:strRef>
              <c:f>'Blue Bar Updated 04-2010'!$A$5</c:f>
              <c:strCache>
                <c:ptCount val="1"/>
                <c:pt idx="0">
                  <c:v>On-time Payment Rate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4109881544781111E-2"/>
                  <c:y val="3.656007191444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097654118930741E-2"/>
                  <c:y val="-4.651162790697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097825946879617E-2"/>
                  <c:y val="-4.651193310138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279869067103339E-2"/>
                  <c:y val="-4.651162790697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'Blue Bar Updated 04-2010'!$B$2:$E$2</c:f>
              <c:strCache>
                <c:ptCount val="4"/>
                <c:pt idx="0">
                  <c:v>4th Quartile</c:v>
                </c:pt>
                <c:pt idx="1">
                  <c:v>3rd Quartile</c:v>
                </c:pt>
                <c:pt idx="2">
                  <c:v>2nd Quartile</c:v>
                </c:pt>
                <c:pt idx="3">
                  <c:v>1st Quartile</c:v>
                </c:pt>
              </c:strCache>
            </c:strRef>
          </c:cat>
          <c:val>
            <c:numRef>
              <c:f>'Blue Bar Updated 04-2010'!$B$5:$E$5</c:f>
              <c:numCache>
                <c:formatCode>0%</c:formatCode>
                <c:ptCount val="4"/>
                <c:pt idx="0">
                  <c:v>0.75000000000000211</c:v>
                </c:pt>
                <c:pt idx="1">
                  <c:v>0.79</c:v>
                </c:pt>
                <c:pt idx="2">
                  <c:v>0.84000000000000064</c:v>
                </c:pt>
                <c:pt idx="3">
                  <c:v>0.96000000000000063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899904"/>
        <c:axId val="107902848"/>
      </c:lineChart>
      <c:lineChart>
        <c:grouping val="standard"/>
        <c:varyColors val="0"/>
        <c:ser>
          <c:idx val="2"/>
          <c:order val="2"/>
          <c:tx>
            <c:strRef>
              <c:f>'Blue Bar Updated 04-2010'!$A$3</c:f>
              <c:strCache>
                <c:ptCount val="1"/>
                <c:pt idx="0">
                  <c:v>Process Cost per Invoice</c:v>
                </c:pt>
              </c:strCache>
            </c:strRef>
          </c:tx>
          <c:marker>
            <c:symbol val="triangle"/>
            <c:size val="7"/>
          </c:marker>
          <c:dLbls>
            <c:dLbl>
              <c:idx val="0"/>
              <c:layout>
                <c:manualLayout>
                  <c:x val="-3.8474335426274063E-2"/>
                  <c:y val="-3.4898042345888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466213340975611E-2"/>
                  <c:y val="5.0581252489610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466448445172876E-3"/>
                  <c:y val="-3.4883720930232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705868483789773E-2"/>
                  <c:y val="-4.651162790697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'Blue Bar Updated 04-2010'!$B$2:$E$2</c:f>
              <c:strCache>
                <c:ptCount val="4"/>
                <c:pt idx="0">
                  <c:v>4th Quartile</c:v>
                </c:pt>
                <c:pt idx="1">
                  <c:v>3rd Quartile</c:v>
                </c:pt>
                <c:pt idx="2">
                  <c:v>2nd Quartile</c:v>
                </c:pt>
                <c:pt idx="3">
                  <c:v>1st Quartile</c:v>
                </c:pt>
              </c:strCache>
            </c:strRef>
          </c:cat>
          <c:val>
            <c:numRef>
              <c:f>'Blue Bar Updated 04-2010'!$B$3:$E$3</c:f>
              <c:numCache>
                <c:formatCode>"$"#,##0.00</c:formatCode>
                <c:ptCount val="4"/>
                <c:pt idx="0">
                  <c:v>7</c:v>
                </c:pt>
                <c:pt idx="1">
                  <c:v>5.6499999999999995</c:v>
                </c:pt>
                <c:pt idx="2">
                  <c:v>3.8499999999999988</c:v>
                </c:pt>
                <c:pt idx="3">
                  <c:v>1.7300000000000009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930752"/>
        <c:axId val="107904384"/>
      </c:lineChart>
      <c:catAx>
        <c:axId val="107899904"/>
        <c:scaling>
          <c:orientation val="minMax"/>
        </c:scaling>
        <c:delete val="0"/>
        <c:axPos val="b"/>
        <c:majorTickMark val="none"/>
        <c:minorTickMark val="out"/>
        <c:tickLblPos val="nextTo"/>
        <c:crossAx val="107902848"/>
        <c:crosses val="autoZero"/>
        <c:auto val="1"/>
        <c:lblAlgn val="ctr"/>
        <c:lblOffset val="100"/>
        <c:tickMarkSkip val="2"/>
        <c:noMultiLvlLbl val="0"/>
      </c:catAx>
      <c:valAx>
        <c:axId val="107902848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107899904"/>
        <c:crosses val="autoZero"/>
        <c:crossBetween val="between"/>
        <c:majorUnit val="0.2"/>
      </c:valAx>
      <c:valAx>
        <c:axId val="107904384"/>
        <c:scaling>
          <c:orientation val="minMax"/>
        </c:scaling>
        <c:delete val="0"/>
        <c:axPos val="r"/>
        <c:numFmt formatCode="&quot;$&quot;#,##0.00" sourceLinked="1"/>
        <c:majorTickMark val="out"/>
        <c:minorTickMark val="none"/>
        <c:tickLblPos val="nextTo"/>
        <c:crossAx val="107930752"/>
        <c:crosses val="max"/>
        <c:crossBetween val="between"/>
      </c:valAx>
      <c:catAx>
        <c:axId val="107930752"/>
        <c:scaling>
          <c:orientation val="minMax"/>
        </c:scaling>
        <c:delete val="1"/>
        <c:axPos val="b"/>
        <c:majorTickMark val="out"/>
        <c:minorTickMark val="none"/>
        <c:tickLblPos val="none"/>
        <c:crossAx val="107904384"/>
        <c:crosses val="autoZero"/>
        <c:auto val="0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8.2487725040916501E-3"/>
          <c:y val="0.87005228997538098"/>
          <c:w val="0.97259138025095393"/>
          <c:h val="0.1183199386898339"/>
        </c:manualLayout>
      </c:layout>
      <c:overlay val="0"/>
      <c:txPr>
        <a:bodyPr/>
        <a:lstStyle/>
        <a:p>
          <a:pPr>
            <a:defRPr i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0.49839</cdr:x>
      <cdr:y>0.82069</cdr:y>
    </cdr:from>
    <cdr:to>
      <cdr:x>0.49924</cdr:x>
      <cdr:y>0.82941</cdr:y>
    </cdr:to>
    <cdr:sp macro="" textlink="">
      <cdr:nvSpPr>
        <cdr:cNvPr id="3" name="Straight Connector 2"/>
        <cdr:cNvSpPr/>
      </cdr:nvSpPr>
      <cdr:spPr>
        <a:xfrm xmlns:a="http://schemas.openxmlformats.org/drawingml/2006/main" rot="4980000">
          <a:off x="3343885" y="3667079"/>
          <a:ext cx="38823" cy="578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7D839-FEA4-4555-9A7D-B235BF8A6DF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8AC36-9CA1-4153-A914-82C7AB163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FA6AE-C706-4E89-B9DC-DE26662B534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8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FA6AE-C706-4E89-B9DC-DE26662B534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89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FA6AE-C706-4E89-B9DC-DE26662B534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80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FA6AE-C706-4E89-B9DC-DE26662B534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80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FA6AE-C706-4E89-B9DC-DE26662B534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80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FA6AE-C706-4E89-B9DC-DE26662B534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80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FA6AE-C706-4E89-B9DC-DE26662B534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8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AC36-9CA1-4153-A914-82C7AB1637F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AC36-9CA1-4153-A914-82C7AB1637F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AC36-9CA1-4153-A914-82C7AB1637F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FA6AE-C706-4E89-B9DC-DE26662B534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80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 a paperless environment all documentation is available to personnel reviewing flagged</a:t>
            </a:r>
            <a:r>
              <a:rPr lang="en-US" baseline="0" smtClean="0"/>
              <a:t> transactions prior to payment. This is where having a paperless environment can greatly assist in timely fraud prevention.</a:t>
            </a:r>
          </a:p>
          <a:p>
            <a:endParaRPr lang="en-US" baseline="0" smtClean="0"/>
          </a:p>
          <a:p>
            <a:r>
              <a:rPr lang="en-US" baseline="0" smtClean="0"/>
              <a:t>Only after a flagged transaction has been reviewed can it be released for payment.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AC36-9CA1-4153-A914-82C7AB1637F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In addition</a:t>
            </a:r>
            <a:r>
              <a:rPr lang="en-US" baseline="0" smtClean="0"/>
              <a:t> to day forward fraud identification, computerized solutions can look at all historical data vs an audit sampling. It’s like having unlimited audit resources without the overhead.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AC36-9CA1-4153-A914-82C7AB1637F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</a:t>
            </a:r>
            <a:r>
              <a:rPr lang="en-US" baseline="0" smtClean="0"/>
              <a:t> conclusion, fraud prevention is a serious issue that most companies quote frankly do not have the resources to effectively fight, and even if they do identify fraud, is almost always too late.</a:t>
            </a:r>
          </a:p>
          <a:p>
            <a:endParaRPr lang="en-US" baseline="0" smtClean="0"/>
          </a:p>
          <a:p>
            <a:r>
              <a:rPr lang="en-US" baseline="0" smtClean="0"/>
              <a:t>I hope this brief overview of fraud prevention has been informative</a:t>
            </a:r>
          </a:p>
          <a:p>
            <a:endParaRPr lang="en-US" baseline="0" smtClean="0"/>
          </a:p>
          <a:p>
            <a:r>
              <a:rPr lang="en-US" baseline="0" smtClean="0"/>
              <a:t>Tan, can we open up for questions and answers?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AC36-9CA1-4153-A914-82C7AB1637F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There will be a survey</a:t>
            </a:r>
            <a:r>
              <a:rPr lang="en-US" baseline="0" smtClean="0"/>
              <a:t> after the webinar, we would really appreciate any feedback.</a:t>
            </a:r>
          </a:p>
          <a:p>
            <a:endParaRPr lang="en-US" baseline="0" smtClean="0"/>
          </a:p>
          <a:p>
            <a:r>
              <a:rPr lang="en-US" baseline="0" smtClean="0"/>
              <a:t>Thank you for attending.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FA6AE-C706-4E89-B9DC-DE26662B534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8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FA6AE-C706-4E89-B9DC-DE26662B534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8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FA6AE-C706-4E89-B9DC-DE26662B534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8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AC36-9CA1-4153-A914-82C7AB1637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AC36-9CA1-4153-A914-82C7AB1637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FA6AE-C706-4E89-B9DC-DE26662B534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80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FA6AE-C706-4E89-B9DC-DE26662B534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80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76944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 defTabSz="876944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 defTabSz="876944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 defTabSz="876944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 defTabSz="876944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defTabSz="8769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defTabSz="8769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defTabSz="8769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defTabSz="8769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F635167-255A-44BC-93B6-78D7F31061BD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405D-5415-4610-9EE7-C045846EC672}" type="datetime1">
              <a:rPr lang="en-US" smtClean="0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– Internal Smart and Final Use Only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9D9CC-F113-4F7C-8341-F40BF3D69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2572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bg1">
                <a:tint val="80000"/>
                <a:satMod val="250000"/>
                <a:lumMod val="99000"/>
              </a:schemeClr>
            </a:gs>
            <a:gs pos="81000">
              <a:schemeClr val="bg1">
                <a:tint val="90000"/>
                <a:shade val="90000"/>
                <a:satMod val="200000"/>
              </a:schemeClr>
            </a:gs>
            <a:gs pos="92000">
              <a:schemeClr val="accent6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A1E78-FE1F-43ED-B434-BE488A1B3F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92824B-0978-4970-95A5-C90EFCE70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3" y="6281452"/>
            <a:ext cx="1765079" cy="520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robinett@ascendsoftware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n@nogali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3301"/>
            <a:ext cx="7975600" cy="1829761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Calibri" panose="020F0502020204030204" pitchFamily="34" charset="0"/>
              </a:rPr>
              <a:t>Automating AP and Fraud Prevention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914400" y="5715000"/>
            <a:ext cx="7239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This document contains confidential proprietary information that is not to be disclosed to any unauthorized person without prior written consent of Ascend Software, Inc. 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4724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Jeff Crain</a:t>
            </a:r>
          </a:p>
          <a:p>
            <a:r>
              <a:rPr lang="en-US" sz="1200" dirty="0" smtClean="0"/>
              <a:t>Sr. Technologist</a:t>
            </a:r>
          </a:p>
          <a:p>
            <a:r>
              <a:rPr lang="en-US" sz="1200" dirty="0" smtClean="0"/>
              <a:t>Ascend Software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4724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Larry Robinett</a:t>
            </a:r>
          </a:p>
          <a:p>
            <a:r>
              <a:rPr lang="en-US" sz="1200" dirty="0" smtClean="0"/>
              <a:t>Vice President, Business Development</a:t>
            </a:r>
          </a:p>
          <a:p>
            <a:r>
              <a:rPr lang="en-US" sz="1200" dirty="0" smtClean="0"/>
              <a:t>Ascend Software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C_ScannerGraphic_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2238" y="1647825"/>
            <a:ext cx="38195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ASC_ScannerGraphic_0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2238" y="742950"/>
            <a:ext cx="38195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ASC_ScannerGraphic_INV4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16197" y="1986844"/>
            <a:ext cx="1929384" cy="21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Moderately" fov="5700000"/>
            <a:lightRig rig="threePt" dir="t">
              <a:rot lat="0" lon="0" rev="7200000"/>
            </a:lightRig>
          </a:scene3d>
        </p:spPr>
      </p:pic>
      <p:pic>
        <p:nvPicPr>
          <p:cNvPr id="12" name="Picture 11" descr="ASC_ScannerGraphic_INV1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607270" y="1986844"/>
            <a:ext cx="1929384" cy="21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Moderately" fov="5700000"/>
            <a:lightRig rig="threePt" dir="t">
              <a:rot lat="0" lon="0" rev="7200000"/>
            </a:lightRig>
          </a:scene3d>
        </p:spPr>
      </p:pic>
      <p:pic>
        <p:nvPicPr>
          <p:cNvPr id="9" name="Picture 8" descr="ASC_ScannerGraphic_0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8850" y="2093913"/>
            <a:ext cx="2146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ASC_ScannerGraphic_0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8850" y="2098675"/>
            <a:ext cx="2146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path" presetSubtype="0" autoRev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1.45236E-6 L 0 0.255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path" presetSubtype="0" autoRev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1.45236E-6 L 0 0.2555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3301"/>
            <a:ext cx="7975600" cy="1829761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Calibri" panose="020F0502020204030204" pitchFamily="34" charset="0"/>
              </a:rPr>
              <a:t>Fraud Prevention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914400" y="5715000"/>
            <a:ext cx="7239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This document contains confidential proprietary information that is not to be disclosed to any unauthorized person without prior written consent of Ascend Software, Inc. 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i="1" dirty="0" smtClean="0">
                <a:solidFill>
                  <a:srgbClr val="000066"/>
                </a:solidFill>
                <a:latin typeface="Calibri" pitchFamily="34" charset="0"/>
              </a:rPr>
              <a:t>Why Fraud Prevention</a:t>
            </a:r>
          </a:p>
        </p:txBody>
      </p:sp>
      <p:sp>
        <p:nvSpPr>
          <p:cNvPr id="4" name="Shape 77"/>
          <p:cNvSpPr>
            <a:spLocks noChangeArrowheads="1"/>
          </p:cNvSpPr>
          <p:nvPr/>
        </p:nvSpPr>
        <p:spPr bwMode="auto">
          <a:xfrm>
            <a:off x="590550" y="1532065"/>
            <a:ext cx="7715250" cy="381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1887" tIns="31887" rIns="31887" bIns="31887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latin typeface="Calibri" pitchFamily="34" charset="0"/>
              </a:rPr>
              <a:t>“Employee fraud costs the average organization 5% of </a:t>
            </a:r>
            <a:r>
              <a:rPr lang="en-US" altLang="en-US" sz="1800" b="1" i="1" u="sng" dirty="0">
                <a:latin typeface="Calibri" pitchFamily="34" charset="0"/>
              </a:rPr>
              <a:t>revenue</a:t>
            </a:r>
            <a:r>
              <a:rPr lang="en-US" altLang="en-US" sz="1800" b="1" i="1" dirty="0">
                <a:latin typeface="Calibri" pitchFamily="34" charset="0"/>
              </a:rPr>
              <a:t>”</a:t>
            </a:r>
            <a:endParaRPr lang="en-US" altLang="en-US" sz="1800" b="1" i="1" u="sng" dirty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pitchFamily="34" charset="0"/>
              </a:rPr>
              <a:t>					</a:t>
            </a:r>
            <a:r>
              <a:rPr lang="en-US" altLang="en-US" sz="1400" dirty="0" smtClean="0">
                <a:latin typeface="Calibri" pitchFamily="34" charset="0"/>
              </a:rPr>
              <a:t>	</a:t>
            </a:r>
            <a:br>
              <a:rPr lang="en-US" altLang="en-US" sz="1400" dirty="0" smtClean="0">
                <a:latin typeface="Calibri" pitchFamily="34" charset="0"/>
              </a:rPr>
            </a:br>
            <a:r>
              <a:rPr lang="en-US" altLang="en-US" sz="1400" dirty="0" smtClean="0">
                <a:latin typeface="Calibri" pitchFamily="34" charset="0"/>
              </a:rPr>
              <a:t>						John </a:t>
            </a:r>
            <a:r>
              <a:rPr lang="en-US" altLang="en-US" sz="1400" dirty="0">
                <a:latin typeface="Calibri" pitchFamily="34" charset="0"/>
              </a:rPr>
              <a:t>Warren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pitchFamily="34" charset="0"/>
              </a:rPr>
              <a:t>                                                             			</a:t>
            </a:r>
            <a:r>
              <a:rPr lang="en-US" altLang="en-US" sz="1400" dirty="0" smtClean="0">
                <a:latin typeface="Calibri" pitchFamily="34" charset="0"/>
              </a:rPr>
              <a:t>	VP </a:t>
            </a:r>
            <a:r>
              <a:rPr lang="en-US" altLang="en-US" sz="1400" dirty="0">
                <a:latin typeface="Calibri" pitchFamily="34" charset="0"/>
              </a:rPr>
              <a:t>&amp; General Counsel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pitchFamily="34" charset="0"/>
              </a:rPr>
              <a:t>                                                                			</a:t>
            </a:r>
            <a:r>
              <a:rPr lang="en-US" altLang="en-US" sz="1400" dirty="0" smtClean="0">
                <a:latin typeface="Calibri" pitchFamily="34" charset="0"/>
              </a:rPr>
              <a:t>	ACFE</a:t>
            </a:r>
            <a:endParaRPr lang="en-US" altLang="en-US" sz="1400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cs typeface="Lucida Sans Unicode" pitchFamily="34" charset="0"/>
              </a:rPr>
              <a:t>This can make the difference between many </a:t>
            </a:r>
            <a:r>
              <a:rPr lang="en-US" altLang="en-US" sz="1400" i="1" dirty="0" smtClean="0">
                <a:cs typeface="Lucida Sans Unicode" pitchFamily="34" charset="0"/>
              </a:rPr>
              <a:t>organizations </a:t>
            </a:r>
            <a:r>
              <a:rPr lang="en-US" altLang="en-US" sz="1400" i="1" dirty="0">
                <a:cs typeface="Lucida Sans Unicode" pitchFamily="34" charset="0"/>
              </a:rPr>
              <a:t>being profitable or not.  Average healthcare, retail, and many other organizations have less than a 5% profit margin. 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itchFamily="34" charset="0"/>
              </a:rPr>
              <a:t>                                                           		</a:t>
            </a:r>
            <a:endParaRPr lang="en-US" altLang="en-US" sz="17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i="1" dirty="0" smtClean="0">
                <a:solidFill>
                  <a:srgbClr val="000066"/>
                </a:solidFill>
                <a:latin typeface="Calibri" pitchFamily="34" charset="0"/>
              </a:rPr>
              <a:t>Why Fraud Prevention cont.</a:t>
            </a:r>
          </a:p>
        </p:txBody>
      </p:sp>
      <p:sp>
        <p:nvSpPr>
          <p:cNvPr id="5" name="Shape 46"/>
          <p:cNvSpPr>
            <a:spLocks noChangeArrowheads="1"/>
          </p:cNvSpPr>
          <p:nvPr/>
        </p:nvSpPr>
        <p:spPr bwMode="auto">
          <a:xfrm>
            <a:off x="652463" y="1604313"/>
            <a:ext cx="8224837" cy="276513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1887" tIns="31887" rIns="31887" bIns="31887" anchor="ctr">
            <a:spAutoFit/>
          </a:bodyPr>
          <a:lstStyle/>
          <a:p>
            <a:pPr marL="285750" indent="-285750">
              <a:lnSpc>
                <a:spcPct val="150000"/>
              </a:lnSpc>
              <a:defRPr/>
            </a:pPr>
            <a:r>
              <a:rPr lang="en-US" altLang="en-US" sz="1700" b="1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ACFE Fraud Facts &amp; Profile of Fraudsters: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en-US" sz="1500" dirty="0" smtClean="0">
                <a:latin typeface="Lucida Sans Unicode" pitchFamily="34" charset="0"/>
                <a:cs typeface="Lucida Sans Unicode" pitchFamily="34" charset="0"/>
              </a:rPr>
              <a:t>Majority are employed longer than 5 years and 25% longer than 10 years</a:t>
            </a:r>
            <a:endParaRPr lang="en-US" sz="15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500" dirty="0" smtClean="0">
                <a:latin typeface="Lucida Sans Unicode" pitchFamily="34" charset="0"/>
                <a:cs typeface="Lucida Sans Unicode" pitchFamily="34" charset="0"/>
              </a:rPr>
              <a:t>A </a:t>
            </a:r>
            <a:r>
              <a:rPr lang="en-US" sz="1500" dirty="0">
                <a:latin typeface="Lucida Sans Unicode" pitchFamily="34" charset="0"/>
                <a:cs typeface="Lucida Sans Unicode" pitchFamily="34" charset="0"/>
              </a:rPr>
              <a:t>company is twice as likely to discover fraud by accident than by an external audit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en-US" sz="1500" dirty="0">
                <a:latin typeface="Lucida Sans Unicode" pitchFamily="34" charset="0"/>
                <a:cs typeface="Lucida Sans Unicode" pitchFamily="34" charset="0"/>
              </a:rPr>
              <a:t>80% of the fraudsters are first time offenders and m</a:t>
            </a:r>
            <a:r>
              <a:rPr lang="en-US" sz="1500" dirty="0">
                <a:latin typeface="Lucida Sans Unicode" pitchFamily="34" charset="0"/>
                <a:cs typeface="Lucida Sans Unicode" pitchFamily="34" charset="0"/>
              </a:rPr>
              <a:t>ost have a bachelors degree or higher.  The more education they have, the higher the median loss.</a:t>
            </a:r>
            <a:endParaRPr lang="en-US" altLang="en-US" sz="15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500" dirty="0" smtClean="0">
                <a:latin typeface="Lucida Sans Unicode" pitchFamily="34" charset="0"/>
                <a:cs typeface="Lucida Sans Unicode" pitchFamily="34" charset="0"/>
              </a:rPr>
              <a:t>55</a:t>
            </a:r>
            <a:r>
              <a:rPr lang="en-US" sz="1500" dirty="0">
                <a:latin typeface="Lucida Sans Unicode" pitchFamily="34" charset="0"/>
                <a:cs typeface="Lucida Sans Unicode" pitchFamily="34" charset="0"/>
              </a:rPr>
              <a:t>% are between the age of 31 and 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i="1" dirty="0" smtClean="0">
                <a:solidFill>
                  <a:srgbClr val="000066"/>
                </a:solidFill>
                <a:latin typeface="Calibri" pitchFamily="34" charset="0"/>
              </a:rPr>
              <a:t>Why Fraud Prevention cont.</a:t>
            </a:r>
          </a:p>
        </p:txBody>
      </p:sp>
      <p:sp>
        <p:nvSpPr>
          <p:cNvPr id="5" name="Shape 46"/>
          <p:cNvSpPr>
            <a:spLocks noChangeArrowheads="1"/>
          </p:cNvSpPr>
          <p:nvPr/>
        </p:nvSpPr>
        <p:spPr bwMode="auto">
          <a:xfrm>
            <a:off x="609600" y="1530124"/>
            <a:ext cx="7070724" cy="4253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1887" tIns="31887" rIns="31887" bIns="31887" anchor="ctr">
            <a:spAutoFit/>
          </a:bodyPr>
          <a:lstStyle/>
          <a:p>
            <a:pPr marL="285750" indent="-285750">
              <a:lnSpc>
                <a:spcPct val="150000"/>
              </a:lnSpc>
              <a:defRPr/>
            </a:pPr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ACFE Fraud Facts &amp; Financial Loss</a:t>
            </a:r>
            <a:endParaRPr lang="en-US" sz="14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en-US" sz="1400" dirty="0">
                <a:latin typeface="Lucida Sans Unicode" pitchFamily="34" charset="0"/>
                <a:cs typeface="Lucida Sans Unicode" pitchFamily="34" charset="0"/>
              </a:rPr>
              <a:t>The </a:t>
            </a:r>
            <a:r>
              <a:rPr lang="en-US" altLang="en-US" sz="1400" dirty="0" smtClean="0">
                <a:latin typeface="Lucida Sans Unicode" pitchFamily="34" charset="0"/>
                <a:cs typeface="Lucida Sans Unicode" pitchFamily="34" charset="0"/>
              </a:rPr>
              <a:t>median loss </a:t>
            </a:r>
            <a:r>
              <a:rPr lang="en-US" altLang="en-US" sz="1400" dirty="0">
                <a:latin typeface="Lucida Sans Unicode" pitchFamily="34" charset="0"/>
                <a:cs typeface="Lucida Sans Unicode" pitchFamily="34" charset="0"/>
              </a:rPr>
              <a:t>from employee fraud is $140,000 per case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Lucida Sans Unicode" pitchFamily="34" charset="0"/>
                <a:cs typeface="Lucida Sans Unicode" pitchFamily="34" charset="0"/>
              </a:rPr>
              <a:t>36% - 42% there were more than one person involved fraud and in these cases the average financial loss is about $250,000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en-US" sz="1400" dirty="0" smtClean="0">
                <a:latin typeface="Lucida Sans Unicode" pitchFamily="34" charset="0"/>
                <a:cs typeface="Lucida Sans Unicode" pitchFamily="34" charset="0"/>
              </a:rPr>
              <a:t>One </a:t>
            </a:r>
            <a:r>
              <a:rPr lang="en-US" altLang="en-US" sz="1400" dirty="0">
                <a:latin typeface="Lucida Sans Unicode" pitchFamily="34" charset="0"/>
                <a:cs typeface="Lucida Sans Unicode" pitchFamily="34" charset="0"/>
              </a:rPr>
              <a:t>case in five </a:t>
            </a:r>
            <a:r>
              <a:rPr lang="en-US" altLang="en-US" sz="1400" dirty="0" smtClean="0">
                <a:latin typeface="Lucida Sans Unicode" pitchFamily="34" charset="0"/>
                <a:cs typeface="Lucida Sans Unicode" pitchFamily="34" charset="0"/>
              </a:rPr>
              <a:t>represents a </a:t>
            </a:r>
            <a:r>
              <a:rPr lang="en-US" altLang="en-US" sz="1400" dirty="0">
                <a:latin typeface="Lucida Sans Unicode" pitchFamily="34" charset="0"/>
                <a:cs typeface="Lucida Sans Unicode" pitchFamily="34" charset="0"/>
              </a:rPr>
              <a:t>loss over $1,000,000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Lucida Sans Unicode" pitchFamily="34" charset="0"/>
                <a:cs typeface="Lucida Sans Unicode" pitchFamily="34" charset="0"/>
              </a:rPr>
              <a:t>Lack </a:t>
            </a:r>
            <a:r>
              <a:rPr lang="en-US" sz="1400" dirty="0">
                <a:latin typeface="Lucida Sans Unicode" pitchFamily="34" charset="0"/>
                <a:cs typeface="Lucida Sans Unicode" pitchFamily="34" charset="0"/>
              </a:rPr>
              <a:t>of control was the primary weakness that fraud occurred in 35% of the cases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Lucida Sans Unicode" pitchFamily="34" charset="0"/>
                <a:cs typeface="Lucida Sans Unicode" pitchFamily="34" charset="0"/>
              </a:rPr>
              <a:t>20% were able to override controls and commit fraud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Lucida Sans Unicode" pitchFamily="34" charset="0"/>
                <a:cs typeface="Lucida Sans Unicode" pitchFamily="34" charset="0"/>
              </a:rPr>
              <a:t>18 months is the average time it takes to detect fraud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Lucida Sans Unicode" pitchFamily="34" charset="0"/>
                <a:cs typeface="Lucida Sans Unicode" pitchFamily="34" charset="0"/>
              </a:rPr>
              <a:t>About half the cases are prosecuted and the </a:t>
            </a:r>
            <a:r>
              <a:rPr lang="en-US" sz="1400" dirty="0">
                <a:latin typeface="Lucida Sans Unicode" pitchFamily="34" charset="0"/>
                <a:cs typeface="Lucida Sans Unicode" pitchFamily="34" charset="0"/>
              </a:rPr>
              <a:t>acquittal rate is only about 1.5</a:t>
            </a:r>
            <a:r>
              <a:rPr lang="en-US" sz="1400" dirty="0" smtClean="0">
                <a:latin typeface="Lucida Sans Unicode" pitchFamily="34" charset="0"/>
                <a:cs typeface="Lucida Sans Unicode" pitchFamily="34" charset="0"/>
              </a:rPr>
              <a:t>%. The </a:t>
            </a:r>
            <a:r>
              <a:rPr lang="en-US" sz="1400" dirty="0">
                <a:latin typeface="Lucida Sans Unicode" pitchFamily="34" charset="0"/>
                <a:cs typeface="Lucida Sans Unicode" pitchFamily="34" charset="0"/>
              </a:rPr>
              <a:t>number one reason for not pursuing </a:t>
            </a:r>
            <a:r>
              <a:rPr lang="en-US" sz="1400" dirty="0" smtClean="0">
                <a:latin typeface="Lucida Sans Unicode" pitchFamily="34" charset="0"/>
                <a:cs typeface="Lucida Sans Unicode" pitchFamily="34" charset="0"/>
              </a:rPr>
              <a:t>fraudsters is fear </a:t>
            </a:r>
            <a:r>
              <a:rPr lang="en-US" sz="1400" dirty="0">
                <a:latin typeface="Lucida Sans Unicode" pitchFamily="34" charset="0"/>
                <a:cs typeface="Lucida Sans Unicode" pitchFamily="34" charset="0"/>
              </a:rPr>
              <a:t>of bad publicity</a:t>
            </a:r>
            <a:endParaRPr lang="en-US" altLang="en-US" sz="14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en-US" sz="1400" u="sng" dirty="0" smtClean="0">
                <a:latin typeface="Lucida Sans Unicode" pitchFamily="34" charset="0"/>
                <a:cs typeface="Lucida Sans Unicode" pitchFamily="34" charset="0"/>
              </a:rPr>
              <a:t>Most </a:t>
            </a:r>
            <a:r>
              <a:rPr lang="en-US" altLang="en-US" sz="1400" u="sng" dirty="0">
                <a:latin typeface="Lucida Sans Unicode" pitchFamily="34" charset="0"/>
                <a:cs typeface="Lucida Sans Unicode" pitchFamily="34" charset="0"/>
              </a:rPr>
              <a:t>companies are unable to recover their losses</a:t>
            </a:r>
          </a:p>
          <a:p>
            <a:pPr marL="285750" indent="-285750">
              <a:lnSpc>
                <a:spcPct val="150000"/>
              </a:lnSpc>
              <a:defRPr/>
            </a:pPr>
            <a:endParaRPr lang="en-US" altLang="en-US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i="1" dirty="0" smtClean="0">
                <a:solidFill>
                  <a:srgbClr val="000066"/>
                </a:solidFill>
                <a:latin typeface="Calibri" pitchFamily="34" charset="0"/>
              </a:rPr>
              <a:t>How Companies Prevent Fraud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8191500" cy="4616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400" b="1" dirty="0">
                <a:latin typeface="Lucida Sans Unicode" pitchFamily="34" charset="0"/>
                <a:cs typeface="Lucida Sans Unicode" pitchFamily="34" charset="0"/>
              </a:rPr>
              <a:t>Protecting Your Organization &amp; Fiduciary Responsibility</a:t>
            </a:r>
          </a:p>
          <a:p>
            <a:pPr>
              <a:defRPr/>
            </a:pPr>
            <a:endParaRPr lang="en-US" sz="1400" kern="1400" dirty="0">
              <a:solidFill>
                <a:srgbClr val="21212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r>
              <a:rPr lang="en-US" sz="1400" kern="1400" dirty="0">
                <a:solidFill>
                  <a:srgbClr val="212120"/>
                </a:solidFill>
                <a:latin typeface="Lucida Sans Unicode" pitchFamily="34" charset="0"/>
                <a:cs typeface="Lucida Sans Unicode" pitchFamily="34" charset="0"/>
              </a:rPr>
              <a:t>¨ Educate employees as to the impact on the organization and areas they can identify </a:t>
            </a:r>
            <a:r>
              <a:rPr lang="en-US" sz="1400" kern="1400" dirty="0" smtClean="0">
                <a:solidFill>
                  <a:srgbClr val="212120"/>
                </a:solidFill>
                <a:latin typeface="Lucida Sans Unicode" pitchFamily="34" charset="0"/>
                <a:cs typeface="Lucida Sans Unicode" pitchFamily="34" charset="0"/>
              </a:rPr>
              <a:t>with </a:t>
            </a:r>
            <a:endParaRPr lang="en-US" sz="1400" kern="1400" dirty="0">
              <a:solidFill>
                <a:srgbClr val="21212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endParaRPr lang="en-US" sz="1400" kern="1400" dirty="0">
              <a:solidFill>
                <a:srgbClr val="21212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1400" dirty="0">
                <a:solidFill>
                  <a:srgbClr val="212120"/>
                </a:solidFill>
                <a:latin typeface="Lucida Sans Unicode" pitchFamily="34" charset="0"/>
                <a:cs typeface="Lucida Sans Unicode" pitchFamily="34" charset="0"/>
              </a:rPr>
              <a:t>¨ Provide an anonymous employee hotline to report fraudulent activity</a:t>
            </a:r>
          </a:p>
          <a:p>
            <a:pPr>
              <a:defRPr/>
            </a:pPr>
            <a:endParaRPr lang="en-US" sz="1400" kern="1400" dirty="0">
              <a:solidFill>
                <a:srgbClr val="21212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r>
              <a:rPr lang="en-US" sz="1400" kern="1400" dirty="0">
                <a:solidFill>
                  <a:srgbClr val="212120"/>
                </a:solidFill>
                <a:latin typeface="Lucida Sans Unicode" pitchFamily="34" charset="0"/>
                <a:cs typeface="Lucida Sans Unicode" pitchFamily="34" charset="0"/>
              </a:rPr>
              <a:t>¨ Limit ability to add new vendors and require an approval process</a:t>
            </a:r>
          </a:p>
          <a:p>
            <a:pPr>
              <a:defRPr/>
            </a:pPr>
            <a:endParaRPr lang="en-US" sz="1400" kern="1400" dirty="0">
              <a:solidFill>
                <a:srgbClr val="21212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r>
              <a:rPr lang="en-US" sz="1400" kern="1400" dirty="0">
                <a:solidFill>
                  <a:srgbClr val="212120"/>
                </a:solidFill>
                <a:latin typeface="Lucida Sans Unicode" pitchFamily="34" charset="0"/>
                <a:cs typeface="Lucida Sans Unicode" pitchFamily="34" charset="0"/>
              </a:rPr>
              <a:t>¨ Don’t circumvent procedures, such as rushing approvals without going through the proper channels</a:t>
            </a:r>
          </a:p>
          <a:p>
            <a:pPr>
              <a:defRPr/>
            </a:pPr>
            <a:endParaRPr lang="en-US" sz="1400" kern="1400" dirty="0">
              <a:solidFill>
                <a:srgbClr val="21212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177800" indent="-177800">
              <a:defRPr/>
            </a:pPr>
            <a:r>
              <a:rPr lang="en-US" sz="1400" kern="1400" dirty="0">
                <a:solidFill>
                  <a:srgbClr val="212120"/>
                </a:solidFill>
                <a:latin typeface="Lucida Sans Unicode" pitchFamily="34" charset="0"/>
                <a:cs typeface="Lucida Sans Unicode" pitchFamily="34" charset="0"/>
              </a:rPr>
              <a:t>¨ Verify proper separation of duties are in place and enforced.  For example, the AP department should not have the authority to create purchase orders</a:t>
            </a:r>
          </a:p>
          <a:p>
            <a:pPr marL="177800" indent="-177800">
              <a:defRPr/>
            </a:pPr>
            <a:endParaRPr lang="en-US" sz="1400" kern="1400" dirty="0">
              <a:solidFill>
                <a:srgbClr val="21212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r>
              <a:rPr lang="en-US" sz="1400" kern="1400" dirty="0">
                <a:solidFill>
                  <a:srgbClr val="212120"/>
                </a:solidFill>
                <a:latin typeface="Lucida Sans Unicode" pitchFamily="34" charset="0"/>
                <a:cs typeface="Lucida Sans Unicode" pitchFamily="34" charset="0"/>
              </a:rPr>
              <a:t>¨ Secure check stock </a:t>
            </a:r>
          </a:p>
          <a:p>
            <a:pPr>
              <a:defRPr/>
            </a:pPr>
            <a:endParaRPr lang="en-US" sz="1400" kern="1400" dirty="0">
              <a:solidFill>
                <a:srgbClr val="21212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r>
              <a:rPr lang="en-US" sz="1400" kern="1400" dirty="0">
                <a:solidFill>
                  <a:srgbClr val="212120"/>
                </a:solidFill>
                <a:latin typeface="Lucida Sans Unicode" pitchFamily="34" charset="0"/>
                <a:cs typeface="Lucida Sans Unicode" pitchFamily="34" charset="0"/>
              </a:rPr>
              <a:t>¨ Utilize auditors</a:t>
            </a:r>
          </a:p>
          <a:p>
            <a:pPr>
              <a:defRPr/>
            </a:pPr>
            <a:endParaRPr lang="en-US" sz="1400" kern="1400" dirty="0">
              <a:solidFill>
                <a:srgbClr val="21212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r>
              <a:rPr lang="en-US" sz="1400" kern="1400" dirty="0">
                <a:solidFill>
                  <a:srgbClr val="212120"/>
                </a:solidFill>
                <a:latin typeface="Lucida Sans Unicode" pitchFamily="34" charset="0"/>
                <a:cs typeface="Lucida Sans Unicode" pitchFamily="34" charset="0"/>
              </a:rPr>
              <a:t>¨ Ensure passwords expire after a designated period of time </a:t>
            </a:r>
          </a:p>
          <a:p>
            <a:pPr>
              <a:defRPr/>
            </a:pPr>
            <a:endParaRPr lang="en-US" sz="1400" kern="1400" dirty="0">
              <a:solidFill>
                <a:srgbClr val="21212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endParaRPr lang="en-US" sz="1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i="1" dirty="0" smtClean="0">
                <a:solidFill>
                  <a:srgbClr val="000066"/>
                </a:solidFill>
                <a:latin typeface="Calibri" pitchFamily="34" charset="0"/>
              </a:rPr>
              <a:t>How Companies Prevent Fraud</a:t>
            </a:r>
          </a:p>
        </p:txBody>
      </p:sp>
      <p:sp>
        <p:nvSpPr>
          <p:cNvPr id="4" name="Shape 77"/>
          <p:cNvSpPr>
            <a:spLocks noChangeArrowheads="1"/>
          </p:cNvSpPr>
          <p:nvPr/>
        </p:nvSpPr>
        <p:spPr bwMode="auto">
          <a:xfrm>
            <a:off x="1016000" y="1752346"/>
            <a:ext cx="6591300" cy="238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1887" tIns="31887" rIns="31887" bIns="31887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 b="1" i="1" dirty="0" smtClean="0">
                <a:latin typeface="Arial" charset="0"/>
              </a:rPr>
              <a:t>"</a:t>
            </a:r>
            <a:r>
              <a:rPr lang="en-US" altLang="en-US" sz="1700" b="1" i="1" dirty="0">
                <a:latin typeface="Arial" charset="0"/>
              </a:rPr>
              <a:t>Having computer systems in place that flag unusual transactions can reduce losses by 60 percent </a:t>
            </a:r>
            <a:r>
              <a:rPr lang="en-US" altLang="en-US" sz="1700" b="1" i="1" dirty="0" smtClean="0">
                <a:latin typeface="Arial" charset="0"/>
              </a:rPr>
              <a:t>….”</a:t>
            </a:r>
            <a:endParaRPr lang="en-US" altLang="en-US" sz="17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itchFamily="34" charset="0"/>
              </a:rPr>
              <a:t>                                                           		</a:t>
            </a:r>
            <a:endParaRPr lang="en-US" altLang="en-US" sz="18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Calibri" pitchFamily="34" charset="0"/>
              </a:rPr>
              <a:t>					John </a:t>
            </a:r>
            <a:r>
              <a:rPr lang="en-US" altLang="en-US" sz="1600" dirty="0">
                <a:latin typeface="Calibri" pitchFamily="34" charset="0"/>
              </a:rPr>
              <a:t>Warren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alibri" pitchFamily="34" charset="0"/>
              </a:rPr>
              <a:t>                                                             		VP &amp; General Counsel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alibri" pitchFamily="34" charset="0"/>
              </a:rPr>
              <a:t>                                                                		ACFE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alibri" pitchFamily="34" charset="0"/>
              </a:rPr>
              <a:t>          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Potential Fraudulent Transactions</a:t>
            </a:r>
            <a:br>
              <a:rPr lang="en-US" sz="2800" dirty="0" smtClean="0"/>
            </a:br>
            <a:r>
              <a:rPr lang="en-US" sz="2200" dirty="0" smtClean="0"/>
              <a:t>Management Dashboard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335544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241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Potential Fraudulent Transactions</a:t>
            </a:r>
            <a:br>
              <a:rPr lang="en-US" sz="2800" dirty="0" smtClean="0"/>
            </a:br>
            <a:r>
              <a:rPr lang="en-US" sz="2200" dirty="0" smtClean="0"/>
              <a:t>Management Dashboard</a:t>
            </a:r>
            <a:endParaRPr lang="en-US" sz="2200" dirty="0"/>
          </a:p>
        </p:txBody>
      </p:sp>
      <p:pic>
        <p:nvPicPr>
          <p:cNvPr id="4" name="Picture 3" descr="Fra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600200"/>
            <a:ext cx="522030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63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Potential Fraudulent Transactions</a:t>
            </a:r>
            <a:br>
              <a:rPr lang="en-US" sz="2800" dirty="0" smtClean="0"/>
            </a:br>
            <a:r>
              <a:rPr lang="en-US" sz="2200" dirty="0" smtClean="0"/>
              <a:t>Management Dashboard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8"/>
          <a:stretch/>
        </p:blipFill>
        <p:spPr bwMode="auto">
          <a:xfrm>
            <a:off x="2133600" y="1676400"/>
            <a:ext cx="59436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600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838200" y="1701800"/>
            <a:ext cx="83058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700" dirty="0" smtClean="0">
                <a:solidFill>
                  <a:srgbClr val="000000"/>
                </a:solidFill>
              </a:rPr>
              <a:t>Introductions</a:t>
            </a:r>
            <a:endParaRPr lang="en-US" altLang="en-US" sz="1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700" dirty="0" smtClean="0">
                <a:solidFill>
                  <a:srgbClr val="000000"/>
                </a:solidFill>
              </a:rPr>
              <a:t>Why Automate AP</a:t>
            </a:r>
            <a:endParaRPr lang="en-US" altLang="en-US" sz="1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700" dirty="0" smtClean="0">
                <a:solidFill>
                  <a:srgbClr val="000000"/>
                </a:solidFill>
              </a:rPr>
              <a:t>How to Automate AP</a:t>
            </a:r>
            <a:endParaRPr lang="en-US" altLang="en-US" sz="1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700" dirty="0" smtClean="0">
                <a:solidFill>
                  <a:srgbClr val="000000"/>
                </a:solidFill>
              </a:rPr>
              <a:t>What does Automated AP Look Like? – Live Demonstration</a:t>
            </a: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17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700" dirty="0" smtClean="0">
                <a:solidFill>
                  <a:srgbClr val="000000"/>
                </a:solidFill>
              </a:rPr>
              <a:t>Why Fraud Prevention</a:t>
            </a:r>
            <a:endParaRPr lang="en-US" altLang="en-US" sz="17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700" dirty="0" smtClean="0">
                <a:solidFill>
                  <a:srgbClr val="000000"/>
                </a:solidFill>
              </a:rPr>
              <a:t>How to Prevent Fraud</a:t>
            </a:r>
            <a:endParaRPr lang="en-US" altLang="en-US" sz="17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700" dirty="0" smtClean="0">
                <a:solidFill>
                  <a:srgbClr val="000000"/>
                </a:solidFill>
              </a:rPr>
              <a:t>What Does Automated Fraud Prevention Look Like – Demonstration</a:t>
            </a:r>
          </a:p>
          <a:p>
            <a:pPr eaLnBrk="1" hangingPunct="1"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700" dirty="0" smtClean="0">
                <a:solidFill>
                  <a:srgbClr val="000000"/>
                </a:solidFill>
              </a:rPr>
              <a:t>Questions and Answers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i="1" dirty="0" smtClean="0">
                <a:solidFill>
                  <a:srgbClr val="000066"/>
                </a:solidFill>
                <a:latin typeface="Calibri" pitchFamily="34" charset="0"/>
              </a:rPr>
              <a:t>Agenda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Potential Fraudulent Transactions</a:t>
            </a:r>
            <a:br>
              <a:rPr lang="en-US" sz="2800" dirty="0" smtClean="0"/>
            </a:br>
            <a:r>
              <a:rPr lang="en-US" sz="2200" dirty="0" smtClean="0"/>
              <a:t>Management Dashboard</a:t>
            </a:r>
            <a:endParaRPr lang="en-US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282656" cy="473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0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Potential Fraudulent Transactions</a:t>
            </a:r>
            <a:br>
              <a:rPr lang="en-US" sz="2800" dirty="0" smtClean="0"/>
            </a:br>
            <a:r>
              <a:rPr lang="en-US" sz="2200" dirty="0" smtClean="0"/>
              <a:t>Management Dashboard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53300" cy="459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0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Potential Fraudulent Transactions</a:t>
            </a:r>
            <a:br>
              <a:rPr lang="en-US" sz="2800" dirty="0" smtClean="0"/>
            </a:br>
            <a:r>
              <a:rPr lang="en-US" sz="2200" dirty="0" smtClean="0"/>
              <a:t>Management Dashboard</a:t>
            </a:r>
            <a:endParaRPr lang="en-US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250529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91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219200" y="3733800"/>
            <a:ext cx="1035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tx1"/>
                </a:solidFill>
                <a:latin typeface="Arial" charset="0"/>
              </a:rPr>
              <a:t>Apr</a:t>
            </a:r>
            <a:endParaRPr lang="en-US" altLang="en-US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208213" y="3805237"/>
            <a:ext cx="631825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Palatino Linotype" pitchFamily="18" charset="0"/>
              </a:rPr>
              <a:t>8-9</a:t>
            </a:r>
            <a:endParaRPr lang="en-US" altLang="en-US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9838" y="3786187"/>
            <a:ext cx="1579562" cy="623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00"/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2258323" y="5473562"/>
            <a:ext cx="478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Palatino Linotype" pitchFamily="18" charset="0"/>
              </a:rPr>
              <a:t>www.nogalis.com/educatio</a:t>
            </a:r>
            <a:r>
              <a:rPr lang="en-US" altLang="en-US" dirty="0">
                <a:solidFill>
                  <a:schemeClr val="tx2"/>
                </a:solidFill>
                <a:latin typeface="Palatino Linotype" pitchFamily="18" charset="0"/>
              </a:rPr>
              <a:t>n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3124200" y="3846512"/>
            <a:ext cx="56388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  <a:latin typeface="Palatino Linotype" pitchFamily="18" charset="0"/>
              </a:rPr>
              <a:t>West Coast Mega User Conference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sz="1800" i="1" dirty="0" smtClean="0"/>
              <a:t>5 </a:t>
            </a:r>
            <a:r>
              <a:rPr lang="en-US" sz="1800" i="1" dirty="0"/>
              <a:t>things you need to know before you move to the </a:t>
            </a:r>
            <a:r>
              <a:rPr lang="en-US" sz="1800" i="1" dirty="0" smtClean="0"/>
              <a:t>cloud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sz="1800" dirty="0" smtClean="0"/>
              <a:t>9 </a:t>
            </a:r>
            <a:r>
              <a:rPr lang="en-US" sz="1800" dirty="0"/>
              <a:t>Performance enhancers for your Lawson Environment</a:t>
            </a:r>
            <a:endParaRPr lang="en-US" altLang="en-US" sz="1800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1198563" y="1905000"/>
            <a:ext cx="103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tx1"/>
                </a:solidFill>
                <a:latin typeface="Arial" charset="0"/>
              </a:rPr>
              <a:t>Mar</a:t>
            </a:r>
            <a:endParaRPr lang="en-US" altLang="en-US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7" name="TextBox 10"/>
          <p:cNvSpPr txBox="1">
            <a:spLocks noChangeArrowheads="1"/>
          </p:cNvSpPr>
          <p:nvPr/>
        </p:nvSpPr>
        <p:spPr bwMode="auto">
          <a:xfrm>
            <a:off x="2166938" y="1985963"/>
            <a:ext cx="652462" cy="6048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chemeClr val="bg1"/>
                </a:solidFill>
                <a:latin typeface="Palatino Linotype" pitchFamily="18" charset="0"/>
              </a:rPr>
              <a:t>12</a:t>
            </a:r>
            <a:endParaRPr lang="en-US" altLang="en-US" sz="32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1957388"/>
            <a:ext cx="1579563" cy="6238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00"/>
          </a:p>
        </p:txBody>
      </p:sp>
      <p:sp>
        <p:nvSpPr>
          <p:cNvPr id="32779" name="TextBox 12"/>
          <p:cNvSpPr txBox="1">
            <a:spLocks noChangeArrowheads="1"/>
          </p:cNvSpPr>
          <p:nvPr/>
        </p:nvSpPr>
        <p:spPr bwMode="auto">
          <a:xfrm>
            <a:off x="1198563" y="2828925"/>
            <a:ext cx="103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tx1"/>
                </a:solidFill>
                <a:latin typeface="Arial" charset="0"/>
              </a:rPr>
              <a:t>Mar</a:t>
            </a:r>
            <a:endParaRPr lang="en-US" altLang="en-US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80" name="TextBox 13"/>
          <p:cNvSpPr txBox="1">
            <a:spLocks noChangeArrowheads="1"/>
          </p:cNvSpPr>
          <p:nvPr/>
        </p:nvSpPr>
        <p:spPr bwMode="auto">
          <a:xfrm>
            <a:off x="2189163" y="2900363"/>
            <a:ext cx="630237" cy="6048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chemeClr val="bg1"/>
                </a:solidFill>
                <a:latin typeface="Palatino Linotype" pitchFamily="18" charset="0"/>
              </a:rPr>
              <a:t>26</a:t>
            </a:r>
            <a:endParaRPr lang="en-US" altLang="en-US" sz="32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2881313"/>
            <a:ext cx="1579563" cy="6238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00"/>
          </a:p>
        </p:txBody>
      </p:sp>
      <p:sp>
        <p:nvSpPr>
          <p:cNvPr id="32782" name="TextBox 15"/>
          <p:cNvSpPr txBox="1">
            <a:spLocks noChangeArrowheads="1"/>
          </p:cNvSpPr>
          <p:nvPr/>
        </p:nvSpPr>
        <p:spPr bwMode="auto">
          <a:xfrm>
            <a:off x="3124200" y="2070100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  <a:latin typeface="Palatino Linotype" pitchFamily="18" charset="0"/>
              </a:rPr>
              <a:t>Intro to Lawson for total beginners</a:t>
            </a:r>
            <a:endParaRPr lang="en-US" altLang="en-US" sz="1800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32783" name="TextBox 16"/>
          <p:cNvSpPr txBox="1">
            <a:spLocks noChangeArrowheads="1"/>
          </p:cNvSpPr>
          <p:nvPr/>
        </p:nvSpPr>
        <p:spPr bwMode="auto">
          <a:xfrm>
            <a:off x="3124200" y="2994025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solidFill>
                  <a:schemeClr val="tx2"/>
                </a:solidFill>
                <a:latin typeface="Palatino Linotype" pitchFamily="18" charset="0"/>
              </a:rPr>
              <a:t>UpgradeX</a:t>
            </a:r>
            <a:r>
              <a:rPr lang="en-US" altLang="en-US" sz="2000" dirty="0" smtClean="0">
                <a:solidFill>
                  <a:schemeClr val="tx2"/>
                </a:solidFill>
                <a:latin typeface="Palatino Linotype" pitchFamily="18" charset="0"/>
              </a:rPr>
              <a:t> and Infor Lawson in the Cloud</a:t>
            </a:r>
            <a:endParaRPr lang="en-US" altLang="en-US" sz="1800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76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0" y="5715000"/>
            <a:ext cx="7239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This document contains confidential proprietary information that is not to be disclosed to any unauthorized person without prior written consent of Ascend Software, Inc.  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99322" y="1600200"/>
            <a:ext cx="70167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Questions?</a:t>
            </a:r>
          </a:p>
          <a:p>
            <a:pPr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0900" y="3540908"/>
            <a:ext cx="7848599" cy="202169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60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For more information </a:t>
            </a: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lease </a:t>
            </a:r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ontact us </a:t>
            </a:r>
          </a:p>
          <a:p>
            <a:pPr algn="ctr" fontAlgn="auto">
              <a:spcAft>
                <a:spcPts val="60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algn="ctr" fontAlgn="auto">
              <a:spcAft>
                <a:spcPts val="600"/>
              </a:spcAft>
              <a:defRPr/>
            </a:pPr>
            <a:r>
              <a:rPr lang="en-US" sz="1800" dirty="0">
                <a:effectLst/>
              </a:rPr>
              <a:t>Larry </a:t>
            </a:r>
            <a:r>
              <a:rPr lang="en-US" sz="1800" dirty="0" err="1" smtClean="0">
                <a:effectLst/>
              </a:rPr>
              <a:t>Robinett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b="0" dirty="0" smtClean="0">
                <a:effectLst/>
                <a:hlinkClick r:id="rId3"/>
              </a:rPr>
              <a:t>lrobinett@ascendsoftware.com</a:t>
            </a:r>
            <a:endParaRPr lang="en-US" sz="1800" b="0" dirty="0" smtClean="0">
              <a:effectLst/>
            </a:endParaRPr>
          </a:p>
          <a:p>
            <a:pPr algn="ctr" fontAlgn="auto">
              <a:spcAft>
                <a:spcPts val="600"/>
              </a:spcAft>
              <a:defRPr/>
            </a:pPr>
            <a:r>
              <a:rPr lang="en-US" sz="1800" dirty="0" smtClean="0">
                <a:effectLst/>
              </a:rPr>
              <a:t>Tan Rezaei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b="0" dirty="0" smtClean="0">
                <a:effectLst/>
                <a:hlinkClick r:id="rId4"/>
              </a:rPr>
              <a:t>tan@nogalis.com</a:t>
            </a:r>
            <a:endParaRPr lang="en-US" sz="1800" b="0" dirty="0" smtClean="0">
              <a:effectLst/>
            </a:endParaRPr>
          </a:p>
          <a:p>
            <a:pPr algn="ctr" fontAlgn="auto">
              <a:spcAft>
                <a:spcPts val="60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algn="ctr" fontAlgn="auto">
              <a:spcAft>
                <a:spcPts val="600"/>
              </a:spcAft>
              <a:defRPr/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838200" y="1701800"/>
            <a:ext cx="83058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Path to paperless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Automate manual processes and leverage ERP data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Reduce costs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Visibility and ERP document access</a:t>
            </a:r>
          </a:p>
          <a:p>
            <a:pPr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Accommodate growth without adding headcount</a:t>
            </a:r>
          </a:p>
          <a:p>
            <a:pPr lvl="1"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Shared services</a:t>
            </a:r>
          </a:p>
          <a:p>
            <a:pPr eaLnBrk="1" hangingPunct="1">
              <a:spcBef>
                <a:spcPts val="6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i="1" dirty="0" smtClean="0">
                <a:solidFill>
                  <a:srgbClr val="000066"/>
                </a:solidFill>
                <a:latin typeface="Calibri" pitchFamily="34" charset="0"/>
              </a:rPr>
              <a:t>Why AP Automation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838200" y="1701800"/>
            <a:ext cx="83058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Take advantage of vendor discounts</a:t>
            </a:r>
          </a:p>
          <a:p>
            <a:pPr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Ensure internal processes and procedures are followed</a:t>
            </a:r>
          </a:p>
          <a:p>
            <a:pPr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Reduce late payments</a:t>
            </a:r>
          </a:p>
          <a:p>
            <a:pPr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Leverage ERP data for reduced errors</a:t>
            </a:r>
          </a:p>
          <a:p>
            <a:pPr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Auditability</a:t>
            </a: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736600"/>
          </a:xfrm>
        </p:spPr>
        <p:txBody>
          <a:bodyPr/>
          <a:lstStyle/>
          <a:p>
            <a:pPr>
              <a:defRPr/>
            </a:pPr>
            <a:r>
              <a:rPr lang="en-US" altLang="en-US" sz="3000" i="1" dirty="0" smtClean="0">
                <a:solidFill>
                  <a:srgbClr val="000066"/>
                </a:solidFill>
                <a:latin typeface="Calibri" pitchFamily="34" charset="0"/>
              </a:rPr>
              <a:t>Why AP Automation cont.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prstClr val="black"/>
                </a:solidFill>
                <a:latin typeface="Calibri" pitchFamily="34" charset="0"/>
              </a:rPr>
              <a:t>Impact of Invoice Automation cont.</a:t>
            </a:r>
            <a:r>
              <a:rPr lang="en-US" sz="4000" b="1" dirty="0" smtClean="0">
                <a:solidFill>
                  <a:prstClr val="black"/>
                </a:solidFill>
              </a:rPr>
              <a:t/>
            </a:r>
            <a:br>
              <a:rPr lang="en-US" sz="4000" b="1" dirty="0" smtClean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1981994"/>
            <a:ext cx="72580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838200" y="1701800"/>
            <a:ext cx="83058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Examine current processes and identify areas of improvement, goals and metrics</a:t>
            </a:r>
          </a:p>
          <a:p>
            <a:pPr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Organization types of invoices</a:t>
            </a:r>
          </a:p>
          <a:p>
            <a:pPr lvl="1"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PO, non-PO, employee expense, EDI</a:t>
            </a:r>
          </a:p>
          <a:p>
            <a:pPr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Internal Scanning and/or Imaging as a Service (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IaaS</a:t>
            </a:r>
            <a:r>
              <a:rPr lang="en-US" altLang="en-US" sz="18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Centralize vs. decentralized</a:t>
            </a:r>
          </a:p>
          <a:p>
            <a:pPr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i="1" dirty="0" smtClean="0">
                <a:solidFill>
                  <a:srgbClr val="000066"/>
                </a:solidFill>
                <a:latin typeface="Calibri" pitchFamily="34" charset="0"/>
              </a:rPr>
              <a:t>Considerations When Automating Accounts Payable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838200" y="1524000"/>
            <a:ext cx="83058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Invoice Indexing Options</a:t>
            </a:r>
          </a:p>
          <a:p>
            <a:pPr lvl="1"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Key from image</a:t>
            </a:r>
          </a:p>
          <a:p>
            <a:pPr lvl="1"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Template</a:t>
            </a:r>
          </a:p>
          <a:p>
            <a:pPr lvl="1"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Advanced OCR</a:t>
            </a:r>
          </a:p>
          <a:p>
            <a:pPr lvl="1"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Types of ERP Integration points</a:t>
            </a:r>
          </a:p>
          <a:p>
            <a:pPr lvl="1"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Batch and Real-time</a:t>
            </a:r>
          </a:p>
          <a:p>
            <a:pPr lvl="1"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Image Retrieval</a:t>
            </a: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Other considerations</a:t>
            </a:r>
          </a:p>
          <a:p>
            <a:pPr lvl="1"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Other manual paper-based processes</a:t>
            </a:r>
          </a:p>
          <a:p>
            <a:pPr lvl="1"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</a:rPr>
              <a:t>On premise vs. cloud or 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SaaS</a:t>
            </a:r>
            <a:endParaRPr lang="en-US" alt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75000"/>
              </a:lnSpc>
              <a:spcBef>
                <a:spcPts val="1500"/>
              </a:spcBef>
              <a:buClr>
                <a:srgbClr val="000066"/>
              </a:buClr>
              <a:buSzPct val="125000"/>
              <a:buFont typeface="Wingdings" pitchFamily="2" charset="2"/>
              <a:buChar char="§"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i="1" dirty="0" smtClean="0">
                <a:solidFill>
                  <a:srgbClr val="000066"/>
                </a:solidFill>
                <a:latin typeface="Calibri" pitchFamily="34" charset="0"/>
              </a:rPr>
              <a:t>Considerations When Automating Accounts Payable cont.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GAddIn 1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pic>
        <p:nvPicPr>
          <p:cNvPr id="3076" name="Picture 4" descr="MPj039952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" b="8168"/>
          <a:stretch>
            <a:fillRect/>
          </a:stretch>
        </p:blipFill>
        <p:spPr bwMode="auto">
          <a:xfrm>
            <a:off x="0" y="3956050"/>
            <a:ext cx="39719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343400" y="5334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Cost Savings Analysis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080" name="Picture 6" descr="j04090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8"/>
          <a:stretch>
            <a:fillRect/>
          </a:stretch>
        </p:blipFill>
        <p:spPr bwMode="auto">
          <a:xfrm>
            <a:off x="-12700" y="0"/>
            <a:ext cx="3979863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– Internal Smart and Final Use Only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14800" y="1066800"/>
          <a:ext cx="4839741" cy="5562594"/>
        </p:xfrm>
        <a:graphic>
          <a:graphicData uri="http://schemas.openxmlformats.org/drawingml/2006/table">
            <a:tbl>
              <a:tblPr/>
              <a:tblGrid>
                <a:gridCol w="124998"/>
                <a:gridCol w="691391"/>
                <a:gridCol w="374993"/>
                <a:gridCol w="828107"/>
                <a:gridCol w="175778"/>
                <a:gridCol w="874981"/>
                <a:gridCol w="363273"/>
                <a:gridCol w="1281222"/>
                <a:gridCol w="124998"/>
              </a:tblGrid>
              <a:tr h="1804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Electronic Access &amp; Search Time Saving: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Conservative Daily Time Savings: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min per user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   -  Instant on-line availability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   -  Research &amp; Audits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   -  Electronic Smart Folders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   -  Reduces need for new staff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$40,000.00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609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Real-Time Lawson Integration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$48,400.00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609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Manual invoice appr routing: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minutes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$72,000.00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Analytical OCR Data entry reduced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$60,000.00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AP reduce copying cost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Prevent lost documents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$15,000.00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Reduction in errors &amp;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$8,400.00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Reduction in M/E Accruals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$1,080.00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AP reduced filing cost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$10,000.00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Reduced storage cost (based on sq ft)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609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Decrease on-going training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$3,144.00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AP Vendor payment notification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$19,200.00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Reduction lost discounts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$3,750.00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Annual late payment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Report Distr &amp; reduced printing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Off-site storage cost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Reduce Mailing cost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=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04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912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Annual Savings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$280,974.00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04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04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rtl="0" fontAlgn="b"/>
                      <a:r>
                        <a:rPr lang="en-US" sz="900" b="1" i="1" u="none" strike="noStrike">
                          <a:solidFill>
                            <a:srgbClr val="008000"/>
                          </a:solidFill>
                          <a:latin typeface="Arial"/>
                        </a:rPr>
                        <a:t>ROI for 100 users and 10,000 invoices per month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55260176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Panels.p3d 0"/>
  <p:tag name="POWER3D OPTIONS" val="Fast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galisTemplat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NogalisTemplate</Template>
  <TotalTime>4027</TotalTime>
  <Words>1009</Words>
  <Application>Microsoft Office PowerPoint</Application>
  <PresentationFormat>On-screen Show (4:3)</PresentationFormat>
  <Paragraphs>353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NogalisTemplate</vt:lpstr>
      <vt:lpstr>Automating AP and Fraud Prevention</vt:lpstr>
      <vt:lpstr>Agenda</vt:lpstr>
      <vt:lpstr>Why AP Automation</vt:lpstr>
      <vt:lpstr>Why AP Automation cont.</vt:lpstr>
      <vt:lpstr>PowerPoint Presentation</vt:lpstr>
      <vt:lpstr>Impact of Invoice Automation cont. </vt:lpstr>
      <vt:lpstr>Considerations When Automating Accounts Payable</vt:lpstr>
      <vt:lpstr>Considerations When Automating Accounts Payable cont.</vt:lpstr>
      <vt:lpstr>PowerPoint Presentation</vt:lpstr>
      <vt:lpstr>PowerPoint Presentation</vt:lpstr>
      <vt:lpstr>Fraud Prevention</vt:lpstr>
      <vt:lpstr>Why Fraud Prevention</vt:lpstr>
      <vt:lpstr>Why Fraud Prevention cont.</vt:lpstr>
      <vt:lpstr>Why Fraud Prevention cont.</vt:lpstr>
      <vt:lpstr>How Companies Prevent Fraud</vt:lpstr>
      <vt:lpstr>How Companies Prevent Fraud</vt:lpstr>
      <vt:lpstr>Potential Fraudulent Transactions Management Dashboard</vt:lpstr>
      <vt:lpstr>Potential Fraudulent Transactions Management Dashboard</vt:lpstr>
      <vt:lpstr>Potential Fraudulent Transactions Management Dashboard</vt:lpstr>
      <vt:lpstr>Potential Fraudulent Transactions Management Dashboard</vt:lpstr>
      <vt:lpstr>Potential Fraudulent Transactions Management Dashboard</vt:lpstr>
      <vt:lpstr>Potential Fraudulent Transactions Management Dashboard</vt:lpstr>
      <vt:lpstr>Upcoming Events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Robinett</dc:creator>
  <cp:lastModifiedBy>none</cp:lastModifiedBy>
  <cp:revision>130</cp:revision>
  <dcterms:created xsi:type="dcterms:W3CDTF">2015-02-11T22:02:27Z</dcterms:created>
  <dcterms:modified xsi:type="dcterms:W3CDTF">2015-02-26T17:33:49Z</dcterms:modified>
</cp:coreProperties>
</file>