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90" r:id="rId3"/>
    <p:sldId id="285" r:id="rId4"/>
    <p:sldId id="293" r:id="rId5"/>
    <p:sldId id="296" r:id="rId6"/>
    <p:sldId id="294" r:id="rId7"/>
    <p:sldId id="311" r:id="rId8"/>
    <p:sldId id="312" r:id="rId9"/>
    <p:sldId id="313" r:id="rId10"/>
    <p:sldId id="314" r:id="rId11"/>
    <p:sldId id="315" r:id="rId12"/>
    <p:sldId id="317" r:id="rId13"/>
    <p:sldId id="318" r:id="rId14"/>
    <p:sldId id="316" r:id="rId15"/>
    <p:sldId id="319" r:id="rId16"/>
    <p:sldId id="299" r:id="rId17"/>
    <p:sldId id="320" r:id="rId18"/>
    <p:sldId id="321" r:id="rId19"/>
    <p:sldId id="292" r:id="rId20"/>
    <p:sldId id="28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9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AB58A-E83F-45B5-BC1F-EB8E067EE180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36D2E-B50D-4AFD-9004-85B5B01C1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69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5/26/2014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5/26/2014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5/26/2014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5/26/2014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5/26/2014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5/26/2014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1E78-FE1F-43ED-B434-BE488A1B3F09}" type="datetimeFigureOut">
              <a:rPr lang="en-US" smtClean="0"/>
              <a:t>5/26/2014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6000">
              <a:schemeClr val="bg1">
                <a:tint val="80000"/>
                <a:satMod val="250000"/>
                <a:lumMod val="99000"/>
              </a:schemeClr>
            </a:gs>
            <a:gs pos="81000">
              <a:schemeClr val="bg1">
                <a:tint val="90000"/>
                <a:shade val="90000"/>
                <a:satMod val="200000"/>
              </a:schemeClr>
            </a:gs>
            <a:gs pos="92000">
              <a:schemeClr val="accent6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A9A1E78-FE1F-43ED-B434-BE488A1B3F09}" type="datetimeFigureOut">
              <a:rPr lang="en-US" smtClean="0"/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592824B-0978-4970-95A5-C90EFCE704B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23" y="6281452"/>
            <a:ext cx="1765079" cy="5206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twitter.com/nogalisinc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Advanced Lawson SQL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Secrets of SQL Genius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44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212" y="2590800"/>
            <a:ext cx="606742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248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dbdoc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057400"/>
            <a:ext cx="3962400" cy="24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971800"/>
            <a:ext cx="4131128" cy="2514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993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Portal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Debug Mode: </a:t>
            </a:r>
            <a:r>
              <a:rPr lang="en-US" dirty="0" err="1" smtClean="0"/>
              <a:t>Alt+Ctrl+A</a:t>
            </a:r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438400"/>
            <a:ext cx="7696200" cy="34043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8326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Portal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Field Help: </a:t>
            </a:r>
            <a:r>
              <a:rPr lang="en-US" dirty="0" err="1" smtClean="0"/>
              <a:t>Shift+Ctrl+O</a:t>
            </a:r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9"/>
          <a:stretch/>
        </p:blipFill>
        <p:spPr bwMode="auto">
          <a:xfrm>
            <a:off x="1295400" y="2266950"/>
            <a:ext cx="6096000" cy="36457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95400" y="5562600"/>
            <a:ext cx="3352800" cy="45720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384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rngdbdump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b="1" dirty="0" err="1" smtClean="0"/>
              <a:t>rngdbdump</a:t>
            </a:r>
            <a:r>
              <a:rPr lang="en-US" b="1" dirty="0" smtClean="0"/>
              <a:t> </a:t>
            </a:r>
            <a:r>
              <a:rPr lang="en-US" b="1" dirty="0"/>
              <a:t>-c </a:t>
            </a:r>
            <a:r>
              <a:rPr lang="en-US" dirty="0"/>
              <a:t>live employee </a:t>
            </a:r>
            <a:r>
              <a:rPr lang="en-US" b="1" dirty="0"/>
              <a:t>-f </a:t>
            </a:r>
            <a:r>
              <a:rPr lang="en-US" dirty="0"/>
              <a:t>FIRST-NAME LAST-NAME PROCESS-LEVEL </a:t>
            </a:r>
            <a:r>
              <a:rPr lang="en-US" b="1" dirty="0"/>
              <a:t>-v </a:t>
            </a:r>
            <a:r>
              <a:rPr lang="en-US" dirty="0" smtClean="0"/>
              <a:t>EMP-STATUS=AG</a:t>
            </a:r>
          </a:p>
          <a:p>
            <a:r>
              <a:rPr lang="en-US" dirty="0" smtClean="0"/>
              <a:t>Output:</a:t>
            </a:r>
            <a:endParaRPr lang="en-US" dirty="0"/>
          </a:p>
          <a:p>
            <a:pPr marL="1257300" lvl="3" indent="0">
              <a:buNone/>
            </a:pPr>
            <a:r>
              <a:rPr lang="en-US" dirty="0"/>
              <a:t>"Florance","Edwards","20"</a:t>
            </a:r>
          </a:p>
          <a:p>
            <a:pPr marL="1257300" lvl="3" indent="0">
              <a:buNone/>
            </a:pPr>
            <a:r>
              <a:rPr lang="en-US" dirty="0"/>
              <a:t>"Julius","Jamison","20"</a:t>
            </a:r>
          </a:p>
          <a:p>
            <a:pPr marL="1257300" lvl="3" indent="0">
              <a:buNone/>
            </a:pPr>
            <a:r>
              <a:rPr lang="en-US" dirty="0"/>
              <a:t>"Alexia","Vali","20"</a:t>
            </a:r>
          </a:p>
          <a:p>
            <a:pPr marL="1257300" lvl="3" indent="0">
              <a:buNone/>
            </a:pPr>
            <a:r>
              <a:rPr lang="en-US" dirty="0"/>
              <a:t>   </a:t>
            </a:r>
            <a:r>
              <a:rPr lang="en-US" dirty="0" smtClean="0"/>
              <a:t> 3 </a:t>
            </a:r>
            <a:r>
              <a:rPr lang="en-US" dirty="0"/>
              <a:t>Records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06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utility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b="1" dirty="0" smtClean="0"/>
              <a:t>Count prod </a:t>
            </a:r>
          </a:p>
          <a:p>
            <a:endParaRPr lang="en-US" b="1" dirty="0"/>
          </a:p>
          <a:p>
            <a:endParaRPr lang="en-US" dirty="0" smtClean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538" b="17724"/>
          <a:stretch/>
        </p:blipFill>
        <p:spPr bwMode="auto">
          <a:xfrm>
            <a:off x="3543301" y="2362200"/>
            <a:ext cx="20955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876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SQL Client (SQL Server Management Studio, Toad, </a:t>
            </a:r>
            <a:r>
              <a:rPr lang="en-US" dirty="0" err="1" smtClean="0"/>
              <a:t>WinSQL</a:t>
            </a:r>
            <a:r>
              <a:rPr lang="en-US" dirty="0" smtClean="0"/>
              <a:t> )</a:t>
            </a:r>
          </a:p>
          <a:p>
            <a:r>
              <a:rPr lang="en-US" dirty="0" smtClean="0"/>
              <a:t>Connection information</a:t>
            </a:r>
          </a:p>
          <a:p>
            <a:pPr lvl="1"/>
            <a:r>
              <a:rPr lang="en-US" dirty="0" smtClean="0"/>
              <a:t>Server Address (IP Address or Server Name)</a:t>
            </a:r>
          </a:p>
          <a:p>
            <a:pPr lvl="1"/>
            <a:r>
              <a:rPr lang="en-US" dirty="0" smtClean="0"/>
              <a:t>Port Number </a:t>
            </a:r>
          </a:p>
          <a:p>
            <a:pPr lvl="1"/>
            <a:r>
              <a:rPr lang="en-US" dirty="0" smtClean="0"/>
              <a:t>Username and Password</a:t>
            </a:r>
          </a:p>
          <a:p>
            <a:r>
              <a:rPr lang="en-US" dirty="0" smtClean="0"/>
              <a:t>User credentials (User needs at least “Select” rights)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3813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why </a:t>
            </a:r>
            <a:r>
              <a:rPr lang="en-US" dirty="0" err="1" smtClean="0"/>
              <a:t>sql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Here are some examples of what using SQL can enable you to do: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Adhoc</a:t>
            </a:r>
            <a:r>
              <a:rPr lang="en-US" dirty="0" smtClean="0"/>
              <a:t> reporting</a:t>
            </a:r>
          </a:p>
          <a:p>
            <a:r>
              <a:rPr lang="en-US" dirty="0" smtClean="0"/>
              <a:t>Database clean up</a:t>
            </a:r>
          </a:p>
          <a:p>
            <a:pPr lvl="1"/>
            <a:r>
              <a:rPr lang="en-US" dirty="0" smtClean="0"/>
              <a:t>Finding duplicates in tables</a:t>
            </a:r>
          </a:p>
          <a:p>
            <a:pPr lvl="1"/>
            <a:r>
              <a:rPr lang="en-US" dirty="0" smtClean="0"/>
              <a:t>Finding orphaned records</a:t>
            </a:r>
          </a:p>
          <a:p>
            <a:r>
              <a:rPr lang="en-US" dirty="0" smtClean="0"/>
              <a:t>Hacking GEN</a:t>
            </a:r>
          </a:p>
          <a:p>
            <a:pPr lvl="1"/>
            <a:r>
              <a:rPr lang="en-US" dirty="0" smtClean="0"/>
              <a:t>Reports and Jobs</a:t>
            </a:r>
          </a:p>
          <a:p>
            <a:pPr lvl="1"/>
            <a:r>
              <a:rPr lang="en-US" dirty="0" smtClean="0"/>
              <a:t>Users</a:t>
            </a:r>
          </a:p>
          <a:p>
            <a:r>
              <a:rPr lang="en-US" dirty="0" smtClean="0"/>
              <a:t>Fixing and understanding bookmark issues</a:t>
            </a:r>
          </a:p>
          <a:p>
            <a:r>
              <a:rPr lang="en-US" dirty="0" smtClean="0"/>
              <a:t>Manipulating LBI data </a:t>
            </a:r>
          </a:p>
          <a:p>
            <a:r>
              <a:rPr lang="en-US" dirty="0" smtClean="0"/>
              <a:t>Updating tables with missing information (not recommended unless you know exactly what you’re doing)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320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984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</a:t>
            </a:r>
            <a:r>
              <a:rPr lang="en-US" dirty="0" smtClean="0"/>
              <a:t>Event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47074" y="3125450"/>
            <a:ext cx="20056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>
                <a:latin typeface="Arial" pitchFamily="34" charset="0"/>
                <a:cs typeface="Arial" pitchFamily="34" charset="0"/>
              </a:rPr>
              <a:t>Jun</a:t>
            </a:r>
            <a:endParaRPr lang="en-US" sz="8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0600" y="3201650"/>
            <a:ext cx="1295400" cy="132343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chemeClr val="bg1"/>
                </a:solidFill>
              </a:rPr>
              <a:t>18</a:t>
            </a:r>
            <a:endParaRPr lang="en-US" sz="80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3200" y="3201650"/>
            <a:ext cx="3352800" cy="132343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28847" y="4953000"/>
            <a:ext cx="47815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www.nogalis.com/educatio</a:t>
            </a:r>
            <a:r>
              <a:rPr lang="en-US" sz="2400" dirty="0" smtClean="0">
                <a:solidFill>
                  <a:schemeClr val="tx2"/>
                </a:solidFill>
              </a:rPr>
              <a:t>n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61371" y="1774448"/>
            <a:ext cx="3916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10x Upgrade </a:t>
            </a:r>
            <a:r>
              <a:rPr lang="en-US" sz="2800" dirty="0" err="1" smtClean="0">
                <a:solidFill>
                  <a:schemeClr val="tx2"/>
                </a:solidFill>
              </a:rPr>
              <a:t>Bootcamp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31339" y="2318861"/>
            <a:ext cx="43765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The one day event that will ensure a successful upgrade</a:t>
            </a:r>
            <a:endParaRPr lang="en-US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72464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Database Flavor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Oracle</a:t>
            </a:r>
          </a:p>
          <a:p>
            <a:r>
              <a:rPr lang="en-US" sz="3200" dirty="0" smtClean="0"/>
              <a:t>Microsoft SQL Server</a:t>
            </a:r>
          </a:p>
          <a:p>
            <a:r>
              <a:rPr lang="en-US" sz="3200" dirty="0" smtClean="0"/>
              <a:t>IBM DB2</a:t>
            </a:r>
          </a:p>
          <a:p>
            <a:r>
              <a:rPr lang="en-US" sz="3200" dirty="0" smtClean="0"/>
              <a:t>Other?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417708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869455"/>
            <a:ext cx="5181599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stellar" pitchFamily="18" charset="0"/>
              </a:rPr>
              <a:t>Q/A</a:t>
            </a:r>
            <a:endParaRPr lang="en-US" sz="1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astellar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10910" y="4050268"/>
            <a:ext cx="2220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hlinkClick r:id="rId2"/>
              </a:rPr>
              <a:t>@nogalisinc</a:t>
            </a:r>
            <a:r>
              <a:rPr lang="en-US" sz="2800" b="1" dirty="0"/>
              <a:t> </a:t>
            </a:r>
            <a:endParaRPr lang="en-US" sz="2800" dirty="0"/>
          </a:p>
        </p:txBody>
      </p:sp>
      <p:pic>
        <p:nvPicPr>
          <p:cNvPr id="1026" name="Picture 2" descr="http://www.dailypress2.com/vagazette/images/twitter-bird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892" y="4267200"/>
            <a:ext cx="246708" cy="197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871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</a:t>
            </a:r>
            <a:r>
              <a:rPr lang="en-US" dirty="0" smtClean="0"/>
              <a:t>Databases</a:t>
            </a:r>
            <a:endParaRPr lang="en-US" dirty="0" smtClean="0"/>
          </a:p>
          <a:p>
            <a:r>
              <a:rPr lang="en-US" dirty="0" smtClean="0"/>
              <a:t>Introduction to </a:t>
            </a:r>
            <a:r>
              <a:rPr lang="en-US" dirty="0" smtClean="0"/>
              <a:t>SQL</a:t>
            </a:r>
            <a:endParaRPr lang="en-US" dirty="0" smtClean="0"/>
          </a:p>
          <a:p>
            <a:r>
              <a:rPr lang="en-US" dirty="0" smtClean="0"/>
              <a:t>Introduction </a:t>
            </a:r>
            <a:r>
              <a:rPr lang="en-US" dirty="0" smtClean="0"/>
              <a:t>to Select statements</a:t>
            </a:r>
            <a:endParaRPr lang="en-US" dirty="0" smtClean="0"/>
          </a:p>
          <a:p>
            <a:r>
              <a:rPr lang="en-US" dirty="0" smtClean="0"/>
              <a:t>Examples (Grouping, Sorting …)</a:t>
            </a:r>
            <a:endParaRPr lang="en-US" dirty="0" smtClean="0"/>
          </a:p>
          <a:p>
            <a:r>
              <a:rPr lang="en-US" dirty="0" smtClean="0"/>
              <a:t>Tools and getting started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63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the Lawson DBs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19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Application </a:t>
            </a:r>
            <a:r>
              <a:rPr lang="en-US" dirty="0" err="1" smtClean="0"/>
              <a:t>Productline</a:t>
            </a:r>
            <a:r>
              <a:rPr lang="en-US" dirty="0" smtClean="0"/>
              <a:t> (Prod)</a:t>
            </a:r>
          </a:p>
          <a:p>
            <a:r>
              <a:rPr lang="en-US" dirty="0" smtClean="0"/>
              <a:t>Logan</a:t>
            </a:r>
          </a:p>
          <a:p>
            <a:r>
              <a:rPr lang="en-US" dirty="0" smtClean="0"/>
              <a:t>Gen</a:t>
            </a:r>
          </a:p>
          <a:p>
            <a:r>
              <a:rPr lang="en-US" dirty="0" smtClean="0"/>
              <a:t>FS</a:t>
            </a:r>
          </a:p>
          <a:p>
            <a:r>
              <a:rPr lang="en-US" dirty="0" smtClean="0"/>
              <a:t>RS</a:t>
            </a:r>
          </a:p>
          <a:p>
            <a:r>
              <a:rPr lang="en-US" dirty="0" smtClean="0"/>
              <a:t>SC</a:t>
            </a:r>
          </a:p>
          <a:p>
            <a:r>
              <a:rPr lang="en-US" dirty="0" smtClean="0"/>
              <a:t>SN</a:t>
            </a:r>
          </a:p>
          <a:p>
            <a:r>
              <a:rPr lang="en-US" dirty="0" smtClean="0"/>
              <a:t>MSCM</a:t>
            </a:r>
          </a:p>
          <a:p>
            <a:r>
              <a:rPr lang="en-US" dirty="0" smtClean="0"/>
              <a:t>TF80 </a:t>
            </a:r>
          </a:p>
          <a:p>
            <a:r>
              <a:rPr lang="en-US" dirty="0" smtClean="0"/>
              <a:t>Cubes</a:t>
            </a:r>
          </a:p>
          <a:p>
            <a:r>
              <a:rPr lang="en-US" dirty="0" err="1" smtClean="0"/>
              <a:t>DataWarehouse</a:t>
            </a:r>
            <a:r>
              <a:rPr lang="en-US" dirty="0" smtClean="0"/>
              <a:t> …</a:t>
            </a:r>
            <a:endParaRPr lang="en-US" dirty="0"/>
          </a:p>
        </p:txBody>
      </p:sp>
      <p:pic>
        <p:nvPicPr>
          <p:cNvPr id="6" name="Picture 2" descr="http://files.softicons.com/download/application-icons/programmers-pack-icons-by-iconshock/png/512/databas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371600"/>
            <a:ext cx="2212976" cy="221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807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Lawson Has Several Databases</a:t>
            </a:r>
          </a:p>
          <a:p>
            <a:r>
              <a:rPr lang="en-US" dirty="0" smtClean="0"/>
              <a:t>Each database has several hundred tables</a:t>
            </a:r>
          </a:p>
          <a:p>
            <a:r>
              <a:rPr lang="en-US" dirty="0" smtClean="0"/>
              <a:t>The Table names do not necessarily make sense</a:t>
            </a:r>
            <a:endParaRPr lang="en-US" dirty="0"/>
          </a:p>
          <a:p>
            <a:r>
              <a:rPr lang="en-US" dirty="0" smtClean="0"/>
              <a:t>The constraints (relationships and indexes) are not applied to the database itself which makes it hard to reverse engineer them</a:t>
            </a:r>
          </a:p>
          <a:p>
            <a:r>
              <a:rPr lang="en-US" dirty="0" smtClean="0"/>
              <a:t>There is no easy to reference documentation telling you where to get the data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01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it a bit easier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several tools that can make the </a:t>
            </a:r>
            <a:r>
              <a:rPr lang="en-US" dirty="0" err="1" smtClean="0"/>
              <a:t>perocess</a:t>
            </a:r>
            <a:r>
              <a:rPr lang="en-US" dirty="0" smtClean="0"/>
              <a:t> of retrieving data out of Lawso</a:t>
            </a:r>
            <a:r>
              <a:rPr lang="en-US" dirty="0" smtClean="0"/>
              <a:t>n much easier. </a:t>
            </a:r>
          </a:p>
          <a:p>
            <a:pPr lvl="1"/>
            <a:r>
              <a:rPr lang="en-US" dirty="0" err="1"/>
              <a:t>d</a:t>
            </a:r>
            <a:r>
              <a:rPr lang="en-US" dirty="0" err="1" smtClean="0"/>
              <a:t>bdef</a:t>
            </a:r>
            <a:r>
              <a:rPr lang="en-US" dirty="0" smtClean="0"/>
              <a:t> – The database definition utility</a:t>
            </a:r>
          </a:p>
          <a:p>
            <a:pPr lvl="2"/>
            <a:r>
              <a:rPr lang="en-US" dirty="0" smtClean="0"/>
              <a:t>Index definition</a:t>
            </a:r>
          </a:p>
          <a:p>
            <a:pPr lvl="2"/>
            <a:r>
              <a:rPr lang="en-US" dirty="0" smtClean="0"/>
              <a:t>Relationship Definition</a:t>
            </a:r>
          </a:p>
          <a:p>
            <a:pPr lvl="1"/>
            <a:r>
              <a:rPr lang="en-US" dirty="0" err="1"/>
              <a:t>d</a:t>
            </a:r>
            <a:r>
              <a:rPr lang="en-US" dirty="0" err="1" smtClean="0"/>
              <a:t>bdoc</a:t>
            </a:r>
            <a:r>
              <a:rPr lang="en-US" dirty="0" smtClean="0"/>
              <a:t> – Database documentation</a:t>
            </a:r>
          </a:p>
          <a:p>
            <a:pPr lvl="1"/>
            <a:r>
              <a:rPr lang="en-US" dirty="0" err="1" smtClean="0"/>
              <a:t>dburf</a:t>
            </a:r>
            <a:r>
              <a:rPr lang="en-US" dirty="0" smtClean="0"/>
              <a:t> – Program documentation</a:t>
            </a:r>
          </a:p>
          <a:p>
            <a:pPr lvl="1"/>
            <a:r>
              <a:rPr lang="en-US" dirty="0" smtClean="0"/>
              <a:t>Lawson Portal debug mode – </a:t>
            </a:r>
            <a:r>
              <a:rPr lang="en-US" dirty="0" err="1" smtClean="0"/>
              <a:t>Alt+ctrl+A</a:t>
            </a:r>
            <a:endParaRPr lang="en-US" dirty="0" smtClean="0"/>
          </a:p>
          <a:p>
            <a:pPr lvl="1"/>
            <a:r>
              <a:rPr lang="en-US" dirty="0" smtClean="0"/>
              <a:t>Portal Field Help – Shift + Ctrl + O</a:t>
            </a:r>
          </a:p>
          <a:p>
            <a:pPr lvl="1"/>
            <a:r>
              <a:rPr lang="en-US" dirty="0" err="1"/>
              <a:t>r</a:t>
            </a:r>
            <a:r>
              <a:rPr lang="en-US" dirty="0" err="1" smtClean="0"/>
              <a:t>ngdbdump</a:t>
            </a:r>
            <a:r>
              <a:rPr lang="en-US" dirty="0" smtClean="0"/>
              <a:t> – Range Database Dump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ount utility – Database Counts by </a:t>
            </a:r>
            <a:r>
              <a:rPr lang="en-US" dirty="0" err="1" smtClean="0"/>
              <a:t>Productline</a:t>
            </a:r>
            <a:endParaRPr lang="en-US" dirty="0" smtClean="0"/>
          </a:p>
          <a:p>
            <a:pPr lvl="1"/>
            <a:r>
              <a:rPr lang="en-US" dirty="0" smtClean="0"/>
              <a:t>Management Studio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09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dbdef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Great way to explore the tables and discover their relationships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69"/>
          <a:stretch/>
        </p:blipFill>
        <p:spPr bwMode="auto">
          <a:xfrm>
            <a:off x="2057400" y="2895600"/>
            <a:ext cx="4496652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967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dbdef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4" y="1828800"/>
            <a:ext cx="5233987" cy="2708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581401"/>
            <a:ext cx="5257800" cy="23036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598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dbdef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4" y="1828800"/>
            <a:ext cx="5233987" cy="2708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581401"/>
            <a:ext cx="5257800" cy="23036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680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ogalisTemplat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NogalisTemplate</Template>
  <TotalTime>1102</TotalTime>
  <Words>386</Words>
  <Application>Microsoft Office PowerPoint</Application>
  <PresentationFormat>On-screen Show (4:3)</PresentationFormat>
  <Paragraphs>100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NogalisTemplate</vt:lpstr>
      <vt:lpstr>Advanced Lawson SQL</vt:lpstr>
      <vt:lpstr>Your Database Flavor</vt:lpstr>
      <vt:lpstr>What is covered</vt:lpstr>
      <vt:lpstr>All the Lawson DBs</vt:lpstr>
      <vt:lpstr>The Problem</vt:lpstr>
      <vt:lpstr>Making it a bit easier</vt:lpstr>
      <vt:lpstr>dbdef</vt:lpstr>
      <vt:lpstr>dbdef</vt:lpstr>
      <vt:lpstr>dbdef</vt:lpstr>
      <vt:lpstr>Value list</vt:lpstr>
      <vt:lpstr>dbdoc</vt:lpstr>
      <vt:lpstr>Portal Tricks</vt:lpstr>
      <vt:lpstr>Portal Tricks</vt:lpstr>
      <vt:lpstr>rngdbdump</vt:lpstr>
      <vt:lpstr>Count utility</vt:lpstr>
      <vt:lpstr>What You Need</vt:lpstr>
      <vt:lpstr>So why sql?</vt:lpstr>
      <vt:lpstr>Examples</vt:lpstr>
      <vt:lpstr>Next Event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Lawson Security</dc:title>
  <dc:creator>tan</dc:creator>
  <cp:lastModifiedBy>tan</cp:lastModifiedBy>
  <cp:revision>70</cp:revision>
  <dcterms:created xsi:type="dcterms:W3CDTF">2013-04-25T01:53:46Z</dcterms:created>
  <dcterms:modified xsi:type="dcterms:W3CDTF">2014-05-26T23:52:42Z</dcterms:modified>
</cp:coreProperties>
</file>