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90" r:id="rId3"/>
    <p:sldId id="285" r:id="rId4"/>
    <p:sldId id="257" r:id="rId5"/>
    <p:sldId id="258" r:id="rId6"/>
    <p:sldId id="259" r:id="rId7"/>
    <p:sldId id="261" r:id="rId8"/>
    <p:sldId id="260" r:id="rId9"/>
    <p:sldId id="262" r:id="rId10"/>
    <p:sldId id="267" r:id="rId11"/>
    <p:sldId id="273" r:id="rId12"/>
    <p:sldId id="263" r:id="rId13"/>
    <p:sldId id="277" r:id="rId14"/>
    <p:sldId id="278" r:id="rId15"/>
    <p:sldId id="291" r:id="rId16"/>
    <p:sldId id="282" r:id="rId17"/>
    <p:sldId id="283" r:id="rId18"/>
    <p:sldId id="264" r:id="rId19"/>
    <p:sldId id="284" r:id="rId20"/>
    <p:sldId id="265" r:id="rId21"/>
    <p:sldId id="268" r:id="rId22"/>
    <p:sldId id="266" r:id="rId23"/>
    <p:sldId id="271" r:id="rId24"/>
    <p:sldId id="269" r:id="rId25"/>
    <p:sldId id="270" r:id="rId26"/>
    <p:sldId id="272" r:id="rId27"/>
    <p:sldId id="292"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Poll</c:v>
                </c:pt>
              </c:strCache>
            </c:strRef>
          </c:tx>
          <c:explosion val="25"/>
          <c:dLbls>
            <c:showLegendKey val="0"/>
            <c:showVal val="0"/>
            <c:showCatName val="0"/>
            <c:showSerName val="0"/>
            <c:showPercent val="1"/>
            <c:showBubbleSize val="0"/>
            <c:showLeaderLines val="1"/>
          </c:dLbls>
          <c:cat>
            <c:strRef>
              <c:f>Sheet1!$A$2:$A$4</c:f>
              <c:strCache>
                <c:ptCount val="3"/>
                <c:pt idx="0">
                  <c:v>Lawson Sec</c:v>
                </c:pt>
                <c:pt idx="1">
                  <c:v>LAUA</c:v>
                </c:pt>
                <c:pt idx="2">
                  <c:v>No </c:v>
                </c:pt>
              </c:strCache>
            </c:strRef>
          </c:cat>
          <c:val>
            <c:numRef>
              <c:f>Sheet1!$B$2:$B$4</c:f>
              <c:numCache>
                <c:formatCode>General</c:formatCode>
                <c:ptCount val="3"/>
                <c:pt idx="0">
                  <c:v>48</c:v>
                </c:pt>
                <c:pt idx="1">
                  <c:v>42</c:v>
                </c:pt>
                <c:pt idx="2">
                  <c:v>10</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DAB58A-E83F-45B5-BC1F-EB8E067EE180}" type="datetimeFigureOut">
              <a:rPr lang="en-US" smtClean="0"/>
              <a:t>6/20/2013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236D2E-B50D-4AFD-9004-85B5B01C19D8}" type="slidenum">
              <a:rPr lang="en-US" smtClean="0"/>
              <a:t>‹#›</a:t>
            </a:fld>
            <a:endParaRPr lang="en-US"/>
          </a:p>
        </p:txBody>
      </p:sp>
    </p:spTree>
    <p:extLst>
      <p:ext uri="{BB962C8B-B14F-4D97-AF65-F5344CB8AC3E}">
        <p14:creationId xmlns:p14="http://schemas.microsoft.com/office/powerpoint/2010/main" val="3591369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Skip this</a:t>
            </a:r>
            <a:endParaRPr lang="en-US" dirty="0"/>
          </a:p>
        </p:txBody>
      </p:sp>
      <p:sp>
        <p:nvSpPr>
          <p:cNvPr id="4" name="Slide Number Placeholder 3"/>
          <p:cNvSpPr>
            <a:spLocks noGrp="1"/>
          </p:cNvSpPr>
          <p:nvPr>
            <p:ph type="sldNum" sz="quarter" idx="10"/>
          </p:nvPr>
        </p:nvSpPr>
        <p:spPr/>
        <p:txBody>
          <a:bodyPr/>
          <a:lstStyle/>
          <a:p>
            <a:fld id="{B1236D2E-B50D-4AFD-9004-85B5B01C19D8}" type="slidenum">
              <a:rPr lang="en-US" smtClean="0"/>
              <a:t>21</a:t>
            </a:fld>
            <a:endParaRPr lang="en-US"/>
          </a:p>
        </p:txBody>
      </p:sp>
    </p:spTree>
    <p:extLst>
      <p:ext uri="{BB962C8B-B14F-4D97-AF65-F5344CB8AC3E}">
        <p14:creationId xmlns:p14="http://schemas.microsoft.com/office/powerpoint/2010/main" val="85216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8" name="Slide Number Placeholder 7"/>
          <p:cNvSpPr>
            <a:spLocks noGrp="1"/>
          </p:cNvSpPr>
          <p:nvPr>
            <p:ph type="sldNum" sz="quarter" idx="11"/>
          </p:nvPr>
        </p:nvSpPr>
        <p:spPr/>
        <p:txBody>
          <a:bodyPr/>
          <a:lstStyle/>
          <a:p>
            <a:fld id="{9592824B-0978-4970-95A5-C90EFCE704B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2824B-0978-4970-95A5-C90EFCE704B1}"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2824B-0978-4970-95A5-C90EFCE704B1}"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92824B-0978-4970-95A5-C90EFCE704B1}"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A1E78-FE1F-43ED-B434-BE488A1B3F09}" type="datetimeFigureOut">
              <a:rPr lang="en-US" smtClean="0"/>
              <a:t>6/20/2013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66000">
              <a:schemeClr val="bg1">
                <a:tint val="80000"/>
                <a:satMod val="250000"/>
                <a:lumMod val="99000"/>
              </a:schemeClr>
            </a:gs>
            <a:gs pos="81000">
              <a:schemeClr val="bg1">
                <a:tint val="90000"/>
                <a:shade val="90000"/>
                <a:satMod val="200000"/>
              </a:schemeClr>
            </a:gs>
            <a:gs pos="92000">
              <a:schemeClr val="accent6">
                <a:lumMod val="40000"/>
                <a:lumOff val="6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A9A1E78-FE1F-43ED-B434-BE488A1B3F09}" type="datetimeFigureOut">
              <a:rPr lang="en-US" smtClean="0"/>
              <a:t>6/20/2013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592824B-0978-4970-95A5-C90EFCE704B1}"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40123" y="6281452"/>
            <a:ext cx="1765079" cy="52063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twitter.com/nogalisinc"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Lawson Security</a:t>
            </a:r>
            <a:endParaRPr lang="en-US" dirty="0"/>
          </a:p>
        </p:txBody>
      </p:sp>
      <p:sp>
        <p:nvSpPr>
          <p:cNvPr id="3" name="Subtitle 2"/>
          <p:cNvSpPr>
            <a:spLocks noGrp="1"/>
          </p:cNvSpPr>
          <p:nvPr>
            <p:ph type="subTitle" idx="1"/>
          </p:nvPr>
        </p:nvSpPr>
        <p:spPr/>
        <p:txBody>
          <a:bodyPr/>
          <a:lstStyle/>
          <a:p>
            <a:r>
              <a:rPr lang="en-US" dirty="0" smtClean="0"/>
              <a:t>The basics to get you started</a:t>
            </a:r>
            <a:endParaRPr lang="en-US" dirty="0"/>
          </a:p>
        </p:txBody>
      </p:sp>
    </p:spTree>
    <p:extLst>
      <p:ext uri="{BB962C8B-B14F-4D97-AF65-F5344CB8AC3E}">
        <p14:creationId xmlns:p14="http://schemas.microsoft.com/office/powerpoint/2010/main" val="3153442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log in</a:t>
            </a:r>
            <a:endParaRPr lang="en-US" dirty="0"/>
          </a:p>
        </p:txBody>
      </p:sp>
      <p:sp>
        <p:nvSpPr>
          <p:cNvPr id="3" name="Content Placeholder 2"/>
          <p:cNvSpPr>
            <a:spLocks noGrp="1"/>
          </p:cNvSpPr>
          <p:nvPr>
            <p:ph idx="1"/>
          </p:nvPr>
        </p:nvSpPr>
        <p:spPr/>
        <p:txBody>
          <a:bodyPr/>
          <a:lstStyle/>
          <a:p>
            <a:r>
              <a:rPr lang="en-US" dirty="0" smtClean="0"/>
              <a:t>For either the Security Administrator or RM Administrator </a:t>
            </a:r>
          </a:p>
          <a:p>
            <a:pPr lvl="1"/>
            <a:r>
              <a:rPr lang="en-US" sz="2400" dirty="0" smtClean="0"/>
              <a:t>Server: Same sever as your Portal URL (you don’t need to type in the “Http://”</a:t>
            </a:r>
          </a:p>
          <a:p>
            <a:pPr lvl="1"/>
            <a:r>
              <a:rPr lang="en-US" sz="2400" dirty="0" smtClean="0"/>
              <a:t>User: Has to be a security administrator (there are other user types but for now …)</a:t>
            </a:r>
          </a:p>
          <a:p>
            <a:pPr lvl="1"/>
            <a:r>
              <a:rPr lang="en-US" sz="2400" dirty="0" smtClean="0"/>
              <a:t>Password: Same password as used on Portal</a:t>
            </a:r>
            <a:endParaRPr lang="en-US" sz="2400" dirty="0"/>
          </a:p>
        </p:txBody>
      </p:sp>
    </p:spTree>
    <p:extLst>
      <p:ext uri="{BB962C8B-B14F-4D97-AF65-F5344CB8AC3E}">
        <p14:creationId xmlns:p14="http://schemas.microsoft.com/office/powerpoint/2010/main" val="2695011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04999"/>
            <a:ext cx="1495425"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Line Callout 1 8"/>
          <p:cNvSpPr/>
          <p:nvPr/>
        </p:nvSpPr>
        <p:spPr>
          <a:xfrm>
            <a:off x="3886200" y="1904999"/>
            <a:ext cx="4419600" cy="685800"/>
          </a:xfrm>
          <a:prstGeom prst="borderCallout1">
            <a:avLst>
              <a:gd name="adj1" fmla="val 17361"/>
              <a:gd name="adj2" fmla="val -1221"/>
              <a:gd name="adj3" fmla="val 36111"/>
              <a:gd name="adj4" fmla="val -31560"/>
            </a:avLst>
          </a:prstGeom>
        </p:spPr>
        <p:style>
          <a:lnRef idx="1">
            <a:schemeClr val="accent1"/>
          </a:lnRef>
          <a:fillRef idx="2">
            <a:schemeClr val="accent1"/>
          </a:fillRef>
          <a:effectRef idx="1">
            <a:schemeClr val="accent1"/>
          </a:effectRef>
          <a:fontRef idx="minor">
            <a:schemeClr val="dk1"/>
          </a:fontRef>
        </p:style>
        <p:txBody>
          <a:bodyPr numCol="2" rtlCol="0" anchor="ctr"/>
          <a:lstStyle/>
          <a:p>
            <a:pPr marL="285750" indent="-285750">
              <a:buFont typeface="Arial" pitchFamily="34" charset="0"/>
              <a:buChar char="•"/>
            </a:pPr>
            <a:r>
              <a:rPr lang="en-US" sz="1400" dirty="0" smtClean="0"/>
              <a:t>Add/Edit Users</a:t>
            </a:r>
          </a:p>
          <a:p>
            <a:pPr marL="285750" indent="-285750">
              <a:buFont typeface="Arial" pitchFamily="34" charset="0"/>
              <a:buChar char="•"/>
            </a:pPr>
            <a:r>
              <a:rPr lang="en-US" sz="1400" dirty="0" smtClean="0"/>
              <a:t>Add Roles to users</a:t>
            </a:r>
          </a:p>
          <a:p>
            <a:pPr marL="285750" indent="-285750">
              <a:buFont typeface="Arial" pitchFamily="34" charset="0"/>
              <a:buChar char="•"/>
            </a:pPr>
            <a:r>
              <a:rPr lang="en-US" sz="1400" dirty="0" smtClean="0"/>
              <a:t>Manage identities</a:t>
            </a:r>
          </a:p>
          <a:p>
            <a:pPr marL="285750" indent="-285750">
              <a:buFont typeface="Arial" pitchFamily="34" charset="0"/>
              <a:buChar char="•"/>
            </a:pPr>
            <a:r>
              <a:rPr lang="en-US" sz="1400" dirty="0" smtClean="0"/>
              <a:t>Add users to groups</a:t>
            </a:r>
          </a:p>
          <a:p>
            <a:pPr marL="285750" indent="-285750">
              <a:buFont typeface="Arial" pitchFamily="34" charset="0"/>
              <a:buChar char="•"/>
            </a:pPr>
            <a:endParaRPr lang="en-US" sz="1400" dirty="0"/>
          </a:p>
        </p:txBody>
      </p:sp>
      <p:sp>
        <p:nvSpPr>
          <p:cNvPr id="11" name="Line Callout 1 10"/>
          <p:cNvSpPr/>
          <p:nvPr/>
        </p:nvSpPr>
        <p:spPr>
          <a:xfrm>
            <a:off x="3886200" y="3200400"/>
            <a:ext cx="2771775" cy="381000"/>
          </a:xfrm>
          <a:prstGeom prst="borderCallout1">
            <a:avLst>
              <a:gd name="adj1" fmla="val 17361"/>
              <a:gd name="adj2" fmla="val -7407"/>
              <a:gd name="adj3" fmla="val 66111"/>
              <a:gd name="adj4" fmla="val -51491"/>
            </a:avLst>
          </a:prstGeom>
        </p:spPr>
        <p:style>
          <a:lnRef idx="1">
            <a:schemeClr val="accent1"/>
          </a:lnRef>
          <a:fillRef idx="2">
            <a:schemeClr val="accent1"/>
          </a:fillRef>
          <a:effectRef idx="1">
            <a:schemeClr val="accent1"/>
          </a:effectRef>
          <a:fontRef idx="minor">
            <a:schemeClr val="dk1"/>
          </a:fontRef>
        </p:style>
        <p:txBody>
          <a:bodyPr numCol="1" rtlCol="0" anchor="ctr"/>
          <a:lstStyle/>
          <a:p>
            <a:pPr marL="285750" indent="-285750">
              <a:buFont typeface="Arial" pitchFamily="34" charset="0"/>
              <a:buChar char="•"/>
            </a:pPr>
            <a:r>
              <a:rPr lang="en-US" sz="1400" dirty="0" smtClean="0"/>
              <a:t>Add/Edit security Classes</a:t>
            </a:r>
          </a:p>
          <a:p>
            <a:pPr marL="285750" indent="-285750">
              <a:buFont typeface="Arial" pitchFamily="34" charset="0"/>
              <a:buChar char="•"/>
            </a:pPr>
            <a:endParaRPr lang="en-US" sz="1400" dirty="0"/>
          </a:p>
        </p:txBody>
      </p:sp>
      <p:sp>
        <p:nvSpPr>
          <p:cNvPr id="12" name="Line Callout 1 11"/>
          <p:cNvSpPr/>
          <p:nvPr/>
        </p:nvSpPr>
        <p:spPr>
          <a:xfrm>
            <a:off x="3886200" y="3652836"/>
            <a:ext cx="2771775" cy="381000"/>
          </a:xfrm>
          <a:prstGeom prst="borderCallout1">
            <a:avLst>
              <a:gd name="adj1" fmla="val 17361"/>
              <a:gd name="adj2" fmla="val -7407"/>
              <a:gd name="adj3" fmla="val 16111"/>
              <a:gd name="adj4" fmla="val -51491"/>
            </a:avLst>
          </a:prstGeom>
        </p:spPr>
        <p:style>
          <a:lnRef idx="1">
            <a:schemeClr val="accent1"/>
          </a:lnRef>
          <a:fillRef idx="2">
            <a:schemeClr val="accent1"/>
          </a:fillRef>
          <a:effectRef idx="1">
            <a:schemeClr val="accent1"/>
          </a:effectRef>
          <a:fontRef idx="minor">
            <a:schemeClr val="dk1"/>
          </a:fontRef>
        </p:style>
        <p:txBody>
          <a:bodyPr numCol="1" rtlCol="0" anchor="ctr"/>
          <a:lstStyle/>
          <a:p>
            <a:pPr marL="285750" indent="-285750">
              <a:buFont typeface="Arial" pitchFamily="34" charset="0"/>
              <a:buChar char="•"/>
            </a:pPr>
            <a:r>
              <a:rPr lang="en-US" sz="1400" dirty="0" smtClean="0"/>
              <a:t>Assign a Class to A Role</a:t>
            </a:r>
          </a:p>
          <a:p>
            <a:pPr marL="285750" indent="-285750">
              <a:buFont typeface="Arial" pitchFamily="34" charset="0"/>
              <a:buChar char="•"/>
            </a:pPr>
            <a:endParaRPr lang="en-US" sz="1400" dirty="0"/>
          </a:p>
        </p:txBody>
      </p:sp>
      <p:sp>
        <p:nvSpPr>
          <p:cNvPr id="13" name="Line Callout 1 12"/>
          <p:cNvSpPr/>
          <p:nvPr/>
        </p:nvSpPr>
        <p:spPr>
          <a:xfrm>
            <a:off x="3886200" y="5181600"/>
            <a:ext cx="2771775" cy="381000"/>
          </a:xfrm>
          <a:prstGeom prst="borderCallout1">
            <a:avLst>
              <a:gd name="adj1" fmla="val 17361"/>
              <a:gd name="adj2" fmla="val -7407"/>
              <a:gd name="adj3" fmla="val 66111"/>
              <a:gd name="adj4" fmla="val -51491"/>
            </a:avLst>
          </a:prstGeom>
        </p:spPr>
        <p:style>
          <a:lnRef idx="1">
            <a:schemeClr val="accent1"/>
          </a:lnRef>
          <a:fillRef idx="2">
            <a:schemeClr val="accent1"/>
          </a:fillRef>
          <a:effectRef idx="1">
            <a:schemeClr val="accent1"/>
          </a:effectRef>
          <a:fontRef idx="minor">
            <a:schemeClr val="dk1"/>
          </a:fontRef>
        </p:style>
        <p:txBody>
          <a:bodyPr numCol="1" rtlCol="0" anchor="ctr"/>
          <a:lstStyle/>
          <a:p>
            <a:pPr marL="285750" indent="-285750">
              <a:buFont typeface="Arial" pitchFamily="34" charset="0"/>
              <a:buChar char="•"/>
            </a:pPr>
            <a:r>
              <a:rPr lang="en-US" sz="1400" dirty="0" smtClean="0"/>
              <a:t>Create an run reports</a:t>
            </a:r>
            <a:endParaRPr lang="en-US" sz="1400" dirty="0"/>
          </a:p>
        </p:txBody>
      </p:sp>
    </p:spTree>
    <p:extLst>
      <p:ext uri="{BB962C8B-B14F-4D97-AF65-F5344CB8AC3E}">
        <p14:creationId xmlns:p14="http://schemas.microsoft.com/office/powerpoint/2010/main" val="2437202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Simple Task 1: </a:t>
            </a:r>
            <a:r>
              <a:rPr lang="en-US" sz="3600" dirty="0" smtClean="0"/>
              <a:t>Add a role to a user</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Log into the Security Administrator</a:t>
            </a:r>
          </a:p>
          <a:p>
            <a:r>
              <a:rPr lang="en-US" dirty="0" smtClean="0"/>
              <a:t>Select “User Management” section on left side bar</a:t>
            </a:r>
          </a:p>
          <a:p>
            <a:r>
              <a:rPr lang="en-US" dirty="0" smtClean="0"/>
              <a:t>Click on “</a:t>
            </a:r>
            <a:r>
              <a:rPr lang="en-US" dirty="0"/>
              <a:t>User </a:t>
            </a:r>
            <a:r>
              <a:rPr lang="en-US" dirty="0" smtClean="0"/>
              <a:t>Maintenance”. Opens new window.</a:t>
            </a:r>
          </a:p>
          <a:p>
            <a:r>
              <a:rPr lang="en-US" dirty="0" smtClean="0"/>
              <a:t>Search for the user name by last name.</a:t>
            </a:r>
          </a:p>
          <a:p>
            <a:pPr lvl="1"/>
            <a:r>
              <a:rPr lang="en-US" dirty="0" smtClean="0"/>
              <a:t>HINT: You can use wildcards. e.g. </a:t>
            </a:r>
            <a:r>
              <a:rPr lang="en-US" dirty="0" err="1" smtClean="0"/>
              <a:t>Rez</a:t>
            </a:r>
            <a:r>
              <a:rPr lang="en-US" dirty="0" smtClean="0"/>
              <a:t>* will bring back Rezaei</a:t>
            </a:r>
          </a:p>
          <a:p>
            <a:r>
              <a:rPr lang="en-US" dirty="0" smtClean="0"/>
              <a:t>Right-click  the row and select “Edit RM Information”</a:t>
            </a:r>
          </a:p>
          <a:p>
            <a:r>
              <a:rPr lang="en-US" dirty="0" smtClean="0"/>
              <a:t>With the “Role” row highlighted, click on the button to the right</a:t>
            </a:r>
          </a:p>
          <a:p>
            <a:r>
              <a:rPr lang="en-US" dirty="0" smtClean="0"/>
              <a:t>“Skip to End”; “Back”; Check “Description”; Next</a:t>
            </a:r>
          </a:p>
          <a:p>
            <a:r>
              <a:rPr lang="en-US" dirty="0" smtClean="0"/>
              <a:t>Select Desired role and click the &gt; button</a:t>
            </a:r>
          </a:p>
          <a:p>
            <a:r>
              <a:rPr lang="en-US" dirty="0" smtClean="0"/>
              <a:t>Click Finish</a:t>
            </a:r>
          </a:p>
          <a:p>
            <a:r>
              <a:rPr lang="en-US" dirty="0" smtClean="0"/>
              <a:t>Close the “Change RM Object” window</a:t>
            </a:r>
          </a:p>
          <a:p>
            <a:r>
              <a:rPr lang="en-US" dirty="0" smtClean="0"/>
              <a:t>Acknowledge saving the record</a:t>
            </a:r>
          </a:p>
          <a:p>
            <a:r>
              <a:rPr lang="en-US" dirty="0" smtClean="0"/>
              <a:t>Viola</a:t>
            </a:r>
            <a:endParaRPr lang="en-US" dirty="0"/>
          </a:p>
        </p:txBody>
      </p:sp>
    </p:spTree>
    <p:extLst>
      <p:ext uri="{BB962C8B-B14F-4D97-AF65-F5344CB8AC3E}">
        <p14:creationId xmlns:p14="http://schemas.microsoft.com/office/powerpoint/2010/main" val="3370223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Search/Edit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1750"/>
            <a:ext cx="9144000" cy="3894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3050" y="4267200"/>
            <a:ext cx="3581400" cy="1381125"/>
          </a:xfrm>
          <a:prstGeom prst="rect">
            <a:avLst/>
          </a:prstGeom>
        </p:spPr>
      </p:pic>
      <p:cxnSp>
        <p:nvCxnSpPr>
          <p:cNvPr id="5" name="Straight Arrow Connector 4"/>
          <p:cNvCxnSpPr/>
          <p:nvPr/>
        </p:nvCxnSpPr>
        <p:spPr>
          <a:xfrm flipV="1">
            <a:off x="1981200" y="4800600"/>
            <a:ext cx="152400" cy="57565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8" name="TextBox 7"/>
          <p:cNvSpPr txBox="1"/>
          <p:nvPr/>
        </p:nvSpPr>
        <p:spPr>
          <a:xfrm>
            <a:off x="1391993" y="5317093"/>
            <a:ext cx="1354858" cy="369332"/>
          </a:xfrm>
          <a:prstGeom prst="rect">
            <a:avLst/>
          </a:prstGeom>
          <a:noFill/>
        </p:spPr>
        <p:txBody>
          <a:bodyPr wrap="none" rtlCol="0">
            <a:spAutoFit/>
          </a:bodyPr>
          <a:lstStyle/>
          <a:p>
            <a:r>
              <a:rPr lang="en-US" dirty="0" smtClean="0">
                <a:solidFill>
                  <a:schemeClr val="tx2">
                    <a:lumMod val="75000"/>
                  </a:schemeClr>
                </a:solidFill>
                <a:latin typeface="+mj-lt"/>
              </a:rPr>
              <a:t>Right Click</a:t>
            </a:r>
            <a:endParaRPr lang="en-US" dirty="0">
              <a:solidFill>
                <a:schemeClr val="tx2">
                  <a:lumMod val="75000"/>
                </a:schemeClr>
              </a:solidFill>
              <a:latin typeface="+mj-lt"/>
            </a:endParaRPr>
          </a:p>
        </p:txBody>
      </p:sp>
      <p:cxnSp>
        <p:nvCxnSpPr>
          <p:cNvPr id="9" name="Straight Arrow Connector 8"/>
          <p:cNvCxnSpPr/>
          <p:nvPr/>
        </p:nvCxnSpPr>
        <p:spPr>
          <a:xfrm flipH="1">
            <a:off x="4038600" y="4876800"/>
            <a:ext cx="45720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88749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RM Record</a:t>
            </a:r>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43611"/>
          <a:stretch/>
        </p:blipFill>
        <p:spPr>
          <a:xfrm>
            <a:off x="1828800" y="1752600"/>
            <a:ext cx="5486400" cy="386715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1981200" y="3429000"/>
            <a:ext cx="5257800" cy="2571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038600" y="2362200"/>
            <a:ext cx="2438400" cy="369332"/>
          </a:xfrm>
          <a:prstGeom prst="rect">
            <a:avLst/>
          </a:prstGeom>
          <a:noFill/>
        </p:spPr>
        <p:txBody>
          <a:bodyPr wrap="square" rtlCol="0">
            <a:spAutoFit/>
          </a:bodyPr>
          <a:lstStyle/>
          <a:p>
            <a:r>
              <a:rPr lang="en-US" dirty="0" smtClean="0">
                <a:latin typeface="+mj-lt"/>
              </a:rPr>
              <a:t>Should be set to Yes</a:t>
            </a:r>
            <a:endParaRPr lang="en-US" dirty="0">
              <a:latin typeface="+mj-lt"/>
            </a:endParaRPr>
          </a:p>
        </p:txBody>
      </p:sp>
    </p:spTree>
    <p:extLst>
      <p:ext uri="{BB962C8B-B14F-4D97-AF65-F5344CB8AC3E}">
        <p14:creationId xmlns:p14="http://schemas.microsoft.com/office/powerpoint/2010/main" val="73115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7837" y="2362200"/>
            <a:ext cx="5648325" cy="337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Assigning Roles</a:t>
            </a:r>
            <a:endParaRPr lang="en-US" dirty="0"/>
          </a:p>
        </p:txBody>
      </p:sp>
      <p:cxnSp>
        <p:nvCxnSpPr>
          <p:cNvPr id="4" name="Straight Arrow Connector 3"/>
          <p:cNvCxnSpPr/>
          <p:nvPr/>
        </p:nvCxnSpPr>
        <p:spPr>
          <a:xfrm flipH="1">
            <a:off x="3733800" y="3733800"/>
            <a:ext cx="457200" cy="1524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65794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7837" y="2362200"/>
            <a:ext cx="5648325" cy="337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Assigning Roles</a:t>
            </a:r>
            <a:endParaRPr lang="en-US" dirty="0"/>
          </a:p>
        </p:txBody>
      </p:sp>
      <p:cxnSp>
        <p:nvCxnSpPr>
          <p:cNvPr id="7" name="Straight Arrow Connector 6"/>
          <p:cNvCxnSpPr/>
          <p:nvPr/>
        </p:nvCxnSpPr>
        <p:spPr>
          <a:xfrm flipH="1">
            <a:off x="4724400" y="3581400"/>
            <a:ext cx="457200" cy="1524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98971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Roles</a:t>
            </a:r>
            <a:endParaRPr lang="en-US" dirty="0"/>
          </a:p>
        </p:txBody>
      </p:sp>
      <p:pic>
        <p:nvPicPr>
          <p:cNvPr id="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1733550" y="2362200"/>
            <a:ext cx="5695950"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226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600" dirty="0" smtClean="0"/>
              <a:t>Simple Task 2: </a:t>
            </a:r>
            <a:r>
              <a:rPr lang="en-US" sz="2800" dirty="0" smtClean="0"/>
              <a:t>Grant Access to online Screen</a:t>
            </a:r>
            <a:endParaRPr lang="en-US" sz="2800" dirty="0"/>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US" dirty="0" smtClean="0"/>
              <a:t>Log into the Security Administrator</a:t>
            </a:r>
          </a:p>
          <a:p>
            <a:r>
              <a:rPr lang="en-US" dirty="0" smtClean="0"/>
              <a:t>Double Click the Profile ID your classes reside in (PRD)</a:t>
            </a:r>
          </a:p>
          <a:p>
            <a:r>
              <a:rPr lang="en-US" dirty="0" smtClean="0"/>
              <a:t>Double Click the Security Class to add access to</a:t>
            </a:r>
          </a:p>
          <a:p>
            <a:r>
              <a:rPr lang="en-US" dirty="0" smtClean="0"/>
              <a:t>Click the “Add Rule” button</a:t>
            </a:r>
          </a:p>
          <a:p>
            <a:r>
              <a:rPr lang="en-US" dirty="0" smtClean="0"/>
              <a:t>Select the securable type. Example: “Online” </a:t>
            </a:r>
          </a:p>
          <a:p>
            <a:r>
              <a:rPr lang="en-US" dirty="0" smtClean="0"/>
              <a:t>Expand the system code your securable object is under. Example “IF”</a:t>
            </a:r>
          </a:p>
          <a:p>
            <a:r>
              <a:rPr lang="en-US" dirty="0" smtClean="0"/>
              <a:t>Check the object you want to grant access to. Example: CU01</a:t>
            </a:r>
          </a:p>
          <a:p>
            <a:pPr lvl="1"/>
            <a:r>
              <a:rPr lang="en-US" dirty="0" smtClean="0"/>
              <a:t>Select “Grant All Access” on the right and click Apply</a:t>
            </a:r>
          </a:p>
          <a:p>
            <a:pPr lvl="1"/>
            <a:r>
              <a:rPr lang="en-US" dirty="0" smtClean="0"/>
              <a:t>Expand the screen name and select the token you want to grant access to. Example CU01.1</a:t>
            </a:r>
          </a:p>
          <a:p>
            <a:pPr lvl="2"/>
            <a:r>
              <a:rPr lang="en-US" dirty="0" smtClean="0"/>
              <a:t>Select “Grant All Access” on the right and click “Apply”</a:t>
            </a:r>
          </a:p>
          <a:p>
            <a:r>
              <a:rPr lang="en-US" dirty="0" smtClean="0"/>
              <a:t>Viola: As long as you have access to the system code (Example “IF”) and the </a:t>
            </a:r>
            <a:r>
              <a:rPr lang="en-US" dirty="0" err="1" smtClean="0"/>
              <a:t>DataSource</a:t>
            </a:r>
            <a:r>
              <a:rPr lang="en-US" dirty="0" smtClean="0"/>
              <a:t> (Example “PROD”).</a:t>
            </a:r>
          </a:p>
          <a:p>
            <a:endParaRPr lang="en-US" dirty="0" smtClean="0"/>
          </a:p>
        </p:txBody>
      </p:sp>
    </p:spTree>
    <p:extLst>
      <p:ext uri="{BB962C8B-B14F-4D97-AF65-F5344CB8AC3E}">
        <p14:creationId xmlns:p14="http://schemas.microsoft.com/office/powerpoint/2010/main" val="3118500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Granting Access to CU01.1</a:t>
            </a:r>
            <a:endParaRPr lang="en-US" sz="4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65532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a:off x="2133600" y="4581525"/>
            <a:ext cx="228600" cy="1524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7" name="Straight Arrow Connector 6"/>
          <p:cNvCxnSpPr/>
          <p:nvPr/>
        </p:nvCxnSpPr>
        <p:spPr>
          <a:xfrm flipH="1">
            <a:off x="2438400" y="4867275"/>
            <a:ext cx="228600" cy="1524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8" name="Straight Arrow Connector 7"/>
          <p:cNvCxnSpPr/>
          <p:nvPr/>
        </p:nvCxnSpPr>
        <p:spPr>
          <a:xfrm flipH="1">
            <a:off x="3057525" y="4943475"/>
            <a:ext cx="228600" cy="1524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9" name="Straight Arrow Connector 8"/>
          <p:cNvCxnSpPr/>
          <p:nvPr/>
        </p:nvCxnSpPr>
        <p:spPr>
          <a:xfrm flipH="1">
            <a:off x="4876800" y="1828800"/>
            <a:ext cx="228600" cy="1524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0" name="Straight Arrow Connector 9"/>
          <p:cNvCxnSpPr/>
          <p:nvPr/>
        </p:nvCxnSpPr>
        <p:spPr>
          <a:xfrm flipH="1">
            <a:off x="6400800" y="5715000"/>
            <a:ext cx="228600" cy="1524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47649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on Lawson Security?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77742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1770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catch that?</a:t>
            </a:r>
            <a:endParaRPr lang="en-US" dirty="0"/>
          </a:p>
        </p:txBody>
      </p:sp>
      <p:sp>
        <p:nvSpPr>
          <p:cNvPr id="3" name="Content Placeholder 2"/>
          <p:cNvSpPr>
            <a:spLocks noGrp="1"/>
          </p:cNvSpPr>
          <p:nvPr>
            <p:ph idx="1"/>
          </p:nvPr>
        </p:nvSpPr>
        <p:spPr/>
        <p:txBody>
          <a:bodyPr/>
          <a:lstStyle/>
          <a:p>
            <a:r>
              <a:rPr lang="en-US" dirty="0" smtClean="0"/>
              <a:t>To grant access to a securable object like a screen, a batch job, or a database table, you need to grant access to the productline and the system code it resides in.</a:t>
            </a:r>
          </a:p>
          <a:p>
            <a:r>
              <a:rPr lang="en-US" dirty="0" smtClean="0"/>
              <a:t>In order to grant access to a specific screen token (like HR11.1). You also need to grant access to the screen (HR11). The fields and tabs in the token are automatically granted unless you deny them specifically.</a:t>
            </a:r>
            <a:endParaRPr lang="en-US" dirty="0"/>
          </a:p>
        </p:txBody>
      </p:sp>
    </p:spTree>
    <p:extLst>
      <p:ext uri="{BB962C8B-B14F-4D97-AF65-F5344CB8AC3E}">
        <p14:creationId xmlns:p14="http://schemas.microsoft.com/office/powerpoint/2010/main" val="308602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600" dirty="0" smtClean="0"/>
              <a:t>Simple Task 3: </a:t>
            </a:r>
            <a:r>
              <a:rPr lang="en-US" sz="2800" dirty="0" smtClean="0"/>
              <a:t>Grant Access Prod</a:t>
            </a:r>
            <a:endParaRPr lang="en-US" sz="2800" dirty="0"/>
          </a:p>
        </p:txBody>
      </p:sp>
      <p:sp>
        <p:nvSpPr>
          <p:cNvPr id="3" name="Content Placeholder 2"/>
          <p:cNvSpPr>
            <a:spLocks noGrp="1"/>
          </p:cNvSpPr>
          <p:nvPr>
            <p:ph idx="1"/>
          </p:nvPr>
        </p:nvSpPr>
        <p:spPr>
          <a:xfrm>
            <a:off x="457200" y="1447800"/>
            <a:ext cx="8229600" cy="4678363"/>
          </a:xfrm>
        </p:spPr>
        <p:txBody>
          <a:bodyPr>
            <a:normAutofit fontScale="92500"/>
          </a:bodyPr>
          <a:lstStyle/>
          <a:p>
            <a:r>
              <a:rPr lang="en-US" dirty="0" smtClean="0"/>
              <a:t>Log into the Security Administrator</a:t>
            </a:r>
          </a:p>
          <a:p>
            <a:r>
              <a:rPr lang="en-US" dirty="0" smtClean="0"/>
              <a:t>Double Click the Profile ID your classes reside in (PRD)</a:t>
            </a:r>
          </a:p>
          <a:p>
            <a:r>
              <a:rPr lang="en-US" dirty="0" smtClean="0"/>
              <a:t>Click “Add” (to add a new Security Class)</a:t>
            </a:r>
          </a:p>
          <a:p>
            <a:r>
              <a:rPr lang="en-US" dirty="0" smtClean="0"/>
              <a:t>Name your security class (e.g. “</a:t>
            </a:r>
            <a:r>
              <a:rPr lang="en-US" dirty="0" err="1" smtClean="0"/>
              <a:t>ProdAccess</a:t>
            </a:r>
            <a:r>
              <a:rPr lang="en-US" dirty="0" smtClean="0"/>
              <a:t>”), add a description and click ADD</a:t>
            </a:r>
          </a:p>
          <a:p>
            <a:r>
              <a:rPr lang="en-US" dirty="0" smtClean="0"/>
              <a:t>Click “Refresh” scroll double click your new class.</a:t>
            </a:r>
          </a:p>
          <a:p>
            <a:r>
              <a:rPr lang="en-US" dirty="0" smtClean="0"/>
              <a:t>Add Rule</a:t>
            </a:r>
          </a:p>
          <a:p>
            <a:r>
              <a:rPr lang="en-US" dirty="0" smtClean="0"/>
              <a:t>Select “Data Sources” from securable type</a:t>
            </a:r>
          </a:p>
          <a:p>
            <a:r>
              <a:rPr lang="en-US" dirty="0" smtClean="0"/>
              <a:t>Select “Prod”; on the right select “Grant All Access”</a:t>
            </a:r>
          </a:p>
          <a:p>
            <a:r>
              <a:rPr lang="en-US" dirty="0" smtClean="0"/>
              <a:t>Click Apply</a:t>
            </a:r>
          </a:p>
          <a:p>
            <a:r>
              <a:rPr lang="en-US" dirty="0" smtClean="0"/>
              <a:t>Viola</a:t>
            </a:r>
          </a:p>
          <a:p>
            <a:endParaRPr lang="en-US" dirty="0" smtClean="0"/>
          </a:p>
          <a:p>
            <a:endParaRPr lang="en-US" dirty="0" smtClean="0"/>
          </a:p>
        </p:txBody>
      </p:sp>
    </p:spTree>
    <p:extLst>
      <p:ext uri="{BB962C8B-B14F-4D97-AF65-F5344CB8AC3E}">
        <p14:creationId xmlns:p14="http://schemas.microsoft.com/office/powerpoint/2010/main" val="429195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Drop downs and Drills</a:t>
            </a:r>
            <a:endParaRPr lang="en-US" dirty="0"/>
          </a:p>
        </p:txBody>
      </p:sp>
      <p:sp>
        <p:nvSpPr>
          <p:cNvPr id="3" name="Content Placeholder 2"/>
          <p:cNvSpPr>
            <a:spLocks noGrp="1"/>
          </p:cNvSpPr>
          <p:nvPr>
            <p:ph idx="1"/>
          </p:nvPr>
        </p:nvSpPr>
        <p:spPr/>
        <p:txBody>
          <a:bodyPr/>
          <a:lstStyle/>
          <a:p>
            <a:r>
              <a:rPr lang="en-US" dirty="0" smtClean="0"/>
              <a:t>Must grant access to the tables the select or drill draws data from.</a:t>
            </a:r>
          </a:p>
          <a:p>
            <a:r>
              <a:rPr lang="en-US" dirty="0" smtClean="0"/>
              <a:t>Table information can be found in the &lt;system code&gt;.or and &lt;System Code&gt;.</a:t>
            </a:r>
            <a:r>
              <a:rPr lang="en-US" dirty="0" err="1" smtClean="0"/>
              <a:t>sr</a:t>
            </a:r>
            <a:r>
              <a:rPr lang="en-US" dirty="0" smtClean="0"/>
              <a:t> files in $LAWDIR/Productline/??</a:t>
            </a:r>
            <a:r>
              <a:rPr lang="en-US" dirty="0" err="1" smtClean="0"/>
              <a:t>src</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962400"/>
            <a:ext cx="4495800" cy="206424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025540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Couple of other things</a:t>
            </a:r>
            <a:endParaRPr lang="en-US" dirty="0"/>
          </a:p>
        </p:txBody>
      </p:sp>
      <p:sp>
        <p:nvSpPr>
          <p:cNvPr id="3" name="Content Placeholder 2"/>
          <p:cNvSpPr>
            <a:spLocks noGrp="1"/>
          </p:cNvSpPr>
          <p:nvPr>
            <p:ph idx="1"/>
          </p:nvPr>
        </p:nvSpPr>
        <p:spPr/>
        <p:txBody>
          <a:bodyPr/>
          <a:lstStyle/>
          <a:p>
            <a:r>
              <a:rPr lang="en-US" dirty="0" smtClean="0"/>
              <a:t>LSF Security is grant based. If in any of assigned classes access is granted then the user has access. EVEN IF it’s explicitly denied in another one of the user’s classes.</a:t>
            </a:r>
          </a:p>
          <a:p>
            <a:r>
              <a:rPr lang="en-US" dirty="0" smtClean="0"/>
              <a:t>You can write conditional rules based on lots of things. Here are some examples:</a:t>
            </a:r>
          </a:p>
          <a:p>
            <a:pPr lvl="1"/>
            <a:r>
              <a:rPr lang="en-US" dirty="0" smtClean="0"/>
              <a:t>Data Elements: Company, </a:t>
            </a:r>
            <a:r>
              <a:rPr lang="en-US" dirty="0" err="1" smtClean="0"/>
              <a:t>Process_level</a:t>
            </a:r>
            <a:r>
              <a:rPr lang="en-US" dirty="0" smtClean="0"/>
              <a:t>, Department, </a:t>
            </a:r>
            <a:r>
              <a:rPr lang="en-US" dirty="0" err="1" smtClean="0"/>
              <a:t>Job_Code</a:t>
            </a:r>
            <a:endParaRPr lang="en-US" dirty="0" smtClean="0"/>
          </a:p>
          <a:p>
            <a:pPr lvl="1"/>
            <a:r>
              <a:rPr lang="en-US" dirty="0" smtClean="0"/>
              <a:t>Screen Fields</a:t>
            </a:r>
          </a:p>
          <a:p>
            <a:pPr lvl="1"/>
            <a:r>
              <a:rPr lang="en-US" dirty="0" smtClean="0"/>
              <a:t>User Profile information</a:t>
            </a:r>
          </a:p>
          <a:p>
            <a:pPr lvl="1"/>
            <a:r>
              <a:rPr lang="en-US" dirty="0" smtClean="0"/>
              <a:t>Date/Time</a:t>
            </a:r>
          </a:p>
          <a:p>
            <a:pPr lvl="1"/>
            <a:r>
              <a:rPr lang="en-US" dirty="0" smtClean="0"/>
              <a:t>Structures</a:t>
            </a:r>
          </a:p>
          <a:p>
            <a:pPr lvl="1"/>
            <a:r>
              <a:rPr lang="en-US" dirty="0" smtClean="0"/>
              <a:t>Elements / Element Groups</a:t>
            </a:r>
          </a:p>
          <a:p>
            <a:pPr lvl="1"/>
            <a:r>
              <a:rPr lang="en-US" dirty="0" smtClean="0"/>
              <a:t>Identities</a:t>
            </a:r>
            <a:endParaRPr lang="en-US" dirty="0"/>
          </a:p>
        </p:txBody>
      </p:sp>
    </p:spTree>
    <p:extLst>
      <p:ext uri="{BB962C8B-B14F-4D97-AF65-F5344CB8AC3E}">
        <p14:creationId xmlns:p14="http://schemas.microsoft.com/office/powerpoint/2010/main" val="373851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normAutofit/>
          </a:bodyPr>
          <a:lstStyle/>
          <a:p>
            <a:r>
              <a:rPr lang="en-US" sz="6600" dirty="0" smtClean="0"/>
              <a:t>50% Planning</a:t>
            </a:r>
          </a:p>
          <a:p>
            <a:r>
              <a:rPr lang="en-US" sz="6600" dirty="0" smtClean="0"/>
              <a:t>30% Development</a:t>
            </a:r>
          </a:p>
          <a:p>
            <a:r>
              <a:rPr lang="en-US" sz="6600" dirty="0" smtClean="0"/>
              <a:t>20% Testing</a:t>
            </a:r>
            <a:endParaRPr lang="en-US" sz="6600" dirty="0"/>
          </a:p>
        </p:txBody>
      </p:sp>
    </p:spTree>
    <p:extLst>
      <p:ext uri="{BB962C8B-B14F-4D97-AF65-F5344CB8AC3E}">
        <p14:creationId xmlns:p14="http://schemas.microsoft.com/office/powerpoint/2010/main" val="2026393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lnSpcReduction="10000"/>
          </a:bodyPr>
          <a:lstStyle/>
          <a:p>
            <a:r>
              <a:rPr lang="en-US" dirty="0" smtClean="0"/>
              <a:t>Come </a:t>
            </a:r>
            <a:r>
              <a:rPr lang="en-US" dirty="0"/>
              <a:t>up with a good naming </a:t>
            </a:r>
            <a:r>
              <a:rPr lang="en-US" dirty="0" smtClean="0"/>
              <a:t>convention for roles and classes </a:t>
            </a:r>
            <a:r>
              <a:rPr lang="en-US" dirty="0"/>
              <a:t>before you do anything </a:t>
            </a:r>
            <a:r>
              <a:rPr lang="en-US" dirty="0" smtClean="0"/>
              <a:t>else. These should make sense at a glance and be easy to classify and sorting them should also group them.</a:t>
            </a:r>
          </a:p>
          <a:p>
            <a:r>
              <a:rPr lang="en-US" dirty="0" smtClean="0"/>
              <a:t>Start with Roles in the company</a:t>
            </a:r>
          </a:p>
          <a:p>
            <a:r>
              <a:rPr lang="en-US" dirty="0" smtClean="0"/>
              <a:t>Determine Tasks each role needs to perform (These will be your security classes)</a:t>
            </a:r>
          </a:p>
          <a:p>
            <a:r>
              <a:rPr lang="en-US" dirty="0" smtClean="0"/>
              <a:t>Determine what each task is composed of (These will be your rules)</a:t>
            </a:r>
          </a:p>
          <a:p>
            <a:r>
              <a:rPr lang="en-US" dirty="0" smtClean="0"/>
              <a:t>Assign classes to roles</a:t>
            </a:r>
          </a:p>
          <a:p>
            <a:r>
              <a:rPr lang="en-US" dirty="0" smtClean="0"/>
              <a:t>Assign roles to users</a:t>
            </a:r>
          </a:p>
          <a:p>
            <a:r>
              <a:rPr lang="en-US" dirty="0" smtClean="0"/>
              <a:t>Do one user group at a time, not all at once</a:t>
            </a:r>
          </a:p>
        </p:txBody>
      </p:sp>
    </p:spTree>
    <p:extLst>
      <p:ext uri="{BB962C8B-B14F-4D97-AF65-F5344CB8AC3E}">
        <p14:creationId xmlns:p14="http://schemas.microsoft.com/office/powerpoint/2010/main" val="36157760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a:t>
            </a:r>
            <a:endParaRPr lang="en-US" dirty="0"/>
          </a:p>
        </p:txBody>
      </p:sp>
      <p:sp>
        <p:nvSpPr>
          <p:cNvPr id="3" name="Content Placeholder 2"/>
          <p:cNvSpPr>
            <a:spLocks noGrp="1"/>
          </p:cNvSpPr>
          <p:nvPr>
            <p:ph idx="1"/>
          </p:nvPr>
        </p:nvSpPr>
        <p:spPr/>
        <p:txBody>
          <a:bodyPr/>
          <a:lstStyle/>
          <a:p>
            <a:r>
              <a:rPr lang="en-US" dirty="0" smtClean="0"/>
              <a:t>If all else fails in your troubleshooting make sure to:</a:t>
            </a:r>
          </a:p>
          <a:p>
            <a:pPr lvl="1"/>
            <a:r>
              <a:rPr lang="en-US" dirty="0" smtClean="0"/>
              <a:t>Perform an </a:t>
            </a:r>
            <a:r>
              <a:rPr lang="en-US" dirty="0" err="1" smtClean="0"/>
              <a:t>IOSCacheRefresh</a:t>
            </a:r>
            <a:endParaRPr lang="en-US" dirty="0" smtClean="0"/>
          </a:p>
          <a:p>
            <a:pPr lvl="1"/>
            <a:r>
              <a:rPr lang="en-US" dirty="0" smtClean="0"/>
              <a:t>Clear all your browsing history and restart the browser</a:t>
            </a:r>
          </a:p>
          <a:p>
            <a:pPr lvl="1"/>
            <a:r>
              <a:rPr lang="en-US" dirty="0" smtClean="0"/>
              <a:t>Remove all other roles but the one you’re testing from the user</a:t>
            </a:r>
          </a:p>
          <a:p>
            <a:pPr lvl="1"/>
            <a:r>
              <a:rPr lang="en-US" dirty="0" smtClean="0"/>
              <a:t>Run a security report </a:t>
            </a:r>
          </a:p>
          <a:p>
            <a:pPr lvl="1"/>
            <a:r>
              <a:rPr lang="en-US" dirty="0" smtClean="0"/>
              <a:t>Check security log files in $LAWDIR/system/</a:t>
            </a:r>
          </a:p>
          <a:p>
            <a:pPr lvl="1"/>
            <a:r>
              <a:rPr lang="en-US" dirty="0" smtClean="0"/>
              <a:t>Clear Security Cache under the Server Management section of the security administrator</a:t>
            </a:r>
          </a:p>
          <a:p>
            <a:pPr lvl="1"/>
            <a:r>
              <a:rPr lang="en-US" dirty="0" smtClean="0"/>
              <a:t>Reduce the “CACHING_INTERVAL” under the server settings in the </a:t>
            </a:r>
            <a:r>
              <a:rPr lang="en-US" dirty="0"/>
              <a:t>Server Management section of the security administrator</a:t>
            </a:r>
          </a:p>
          <a:p>
            <a:pPr lvl="1"/>
            <a:r>
              <a:rPr lang="en-US" dirty="0" smtClean="0"/>
              <a:t>Try it in LID</a:t>
            </a:r>
          </a:p>
          <a:p>
            <a:pPr lvl="1"/>
            <a:r>
              <a:rPr lang="en-US" dirty="0" smtClean="0"/>
              <a:t>Take a break</a:t>
            </a:r>
          </a:p>
        </p:txBody>
      </p:sp>
    </p:spTree>
    <p:extLst>
      <p:ext uri="{BB962C8B-B14F-4D97-AF65-F5344CB8AC3E}">
        <p14:creationId xmlns:p14="http://schemas.microsoft.com/office/powerpoint/2010/main" val="20641284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Webinar</a:t>
            </a:r>
            <a:endParaRPr lang="en-US" dirty="0"/>
          </a:p>
        </p:txBody>
      </p:sp>
      <p:sp>
        <p:nvSpPr>
          <p:cNvPr id="4" name="TextBox 3"/>
          <p:cNvSpPr txBox="1"/>
          <p:nvPr/>
        </p:nvSpPr>
        <p:spPr>
          <a:xfrm>
            <a:off x="2647074" y="3125450"/>
            <a:ext cx="2191626" cy="1446550"/>
          </a:xfrm>
          <a:prstGeom prst="rect">
            <a:avLst/>
          </a:prstGeom>
          <a:noFill/>
        </p:spPr>
        <p:txBody>
          <a:bodyPr wrap="none" rtlCol="0">
            <a:spAutoFit/>
          </a:bodyPr>
          <a:lstStyle/>
          <a:p>
            <a:r>
              <a:rPr lang="en-US" sz="8800" dirty="0" smtClean="0">
                <a:latin typeface="Arial" pitchFamily="34" charset="0"/>
                <a:cs typeface="Arial" pitchFamily="34" charset="0"/>
              </a:rPr>
              <a:t>July</a:t>
            </a:r>
            <a:endParaRPr lang="en-US" sz="8800" dirty="0">
              <a:latin typeface="Arial" pitchFamily="34" charset="0"/>
              <a:cs typeface="Arial" pitchFamily="34" charset="0"/>
            </a:endParaRPr>
          </a:p>
        </p:txBody>
      </p:sp>
      <p:sp>
        <p:nvSpPr>
          <p:cNvPr id="5" name="TextBox 4"/>
          <p:cNvSpPr txBox="1"/>
          <p:nvPr/>
        </p:nvSpPr>
        <p:spPr>
          <a:xfrm>
            <a:off x="4800600" y="3201650"/>
            <a:ext cx="1295400" cy="1323439"/>
          </a:xfrm>
          <a:prstGeom prst="rect">
            <a:avLst/>
          </a:prstGeom>
          <a:solidFill>
            <a:srgbClr val="FF0000"/>
          </a:solidFill>
        </p:spPr>
        <p:txBody>
          <a:bodyPr wrap="square" rtlCol="0">
            <a:spAutoFit/>
          </a:bodyPr>
          <a:lstStyle/>
          <a:p>
            <a:r>
              <a:rPr lang="en-US" sz="8000" dirty="0" smtClean="0">
                <a:solidFill>
                  <a:schemeClr val="bg1"/>
                </a:solidFill>
              </a:rPr>
              <a:t>25</a:t>
            </a:r>
            <a:endParaRPr lang="en-US" sz="8000" dirty="0">
              <a:solidFill>
                <a:schemeClr val="bg1"/>
              </a:solidFill>
            </a:endParaRPr>
          </a:p>
        </p:txBody>
      </p:sp>
      <p:sp>
        <p:nvSpPr>
          <p:cNvPr id="6" name="Rectangle 5"/>
          <p:cNvSpPr/>
          <p:nvPr/>
        </p:nvSpPr>
        <p:spPr>
          <a:xfrm>
            <a:off x="2743200" y="3201650"/>
            <a:ext cx="3352800" cy="132343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07447" y="4953000"/>
            <a:ext cx="5424305" cy="523220"/>
          </a:xfrm>
          <a:prstGeom prst="rect">
            <a:avLst/>
          </a:prstGeom>
          <a:noFill/>
        </p:spPr>
        <p:txBody>
          <a:bodyPr wrap="none" rtlCol="0">
            <a:spAutoFit/>
          </a:bodyPr>
          <a:lstStyle/>
          <a:p>
            <a:r>
              <a:rPr lang="en-US" sz="2800" dirty="0" smtClean="0">
                <a:solidFill>
                  <a:schemeClr val="tx2"/>
                </a:solidFill>
              </a:rPr>
              <a:t>www.nogalis.com/educatio</a:t>
            </a:r>
            <a:r>
              <a:rPr lang="en-US" sz="2400" dirty="0" smtClean="0">
                <a:solidFill>
                  <a:schemeClr val="tx2"/>
                </a:solidFill>
              </a:rPr>
              <a:t>n.html</a:t>
            </a:r>
            <a:endParaRPr lang="en-US" sz="2400" dirty="0">
              <a:solidFill>
                <a:schemeClr val="tx2"/>
              </a:solidFill>
            </a:endParaRPr>
          </a:p>
        </p:txBody>
      </p:sp>
      <p:sp>
        <p:nvSpPr>
          <p:cNvPr id="8" name="TextBox 7"/>
          <p:cNvSpPr txBox="1"/>
          <p:nvPr/>
        </p:nvSpPr>
        <p:spPr>
          <a:xfrm>
            <a:off x="2875009" y="1871990"/>
            <a:ext cx="3089179" cy="523220"/>
          </a:xfrm>
          <a:prstGeom prst="rect">
            <a:avLst/>
          </a:prstGeom>
          <a:noFill/>
        </p:spPr>
        <p:txBody>
          <a:bodyPr wrap="none" rtlCol="0">
            <a:spAutoFit/>
          </a:bodyPr>
          <a:lstStyle/>
          <a:p>
            <a:r>
              <a:rPr lang="en-US" sz="2800" dirty="0" smtClean="0">
                <a:solidFill>
                  <a:schemeClr val="tx2"/>
                </a:solidFill>
              </a:rPr>
              <a:t>Microsoft Add-ins</a:t>
            </a:r>
            <a:endParaRPr lang="en-US" sz="2400" dirty="0">
              <a:solidFill>
                <a:schemeClr val="tx2"/>
              </a:solidFill>
            </a:endParaRPr>
          </a:p>
        </p:txBody>
      </p:sp>
      <p:sp>
        <p:nvSpPr>
          <p:cNvPr id="9" name="Rectangle 8"/>
          <p:cNvSpPr/>
          <p:nvPr/>
        </p:nvSpPr>
        <p:spPr>
          <a:xfrm>
            <a:off x="3169095" y="2297668"/>
            <a:ext cx="2501006" cy="369332"/>
          </a:xfrm>
          <a:prstGeom prst="rect">
            <a:avLst/>
          </a:prstGeom>
        </p:spPr>
        <p:txBody>
          <a:bodyPr wrap="none">
            <a:spAutoFit/>
          </a:bodyPr>
          <a:lstStyle/>
          <a:p>
            <a:r>
              <a:rPr lang="en-US" sz="1200" dirty="0" smtClean="0">
                <a:solidFill>
                  <a:schemeClr val="tx2"/>
                </a:solidFill>
                <a:latin typeface="+mj-lt"/>
              </a:rPr>
              <a:t>Simple </a:t>
            </a:r>
            <a:r>
              <a:rPr lang="en-US" sz="1200" dirty="0">
                <a:solidFill>
                  <a:schemeClr val="tx2"/>
                </a:solidFill>
                <a:latin typeface="+mj-lt"/>
              </a:rPr>
              <a:t>queries and data loads</a:t>
            </a:r>
            <a:r>
              <a:rPr lang="en-US" dirty="0">
                <a:solidFill>
                  <a:schemeClr val="tx2"/>
                </a:solidFill>
                <a:latin typeface="+mj-lt"/>
              </a:rPr>
              <a:t>.</a:t>
            </a:r>
            <a:endParaRPr lang="en-US" dirty="0">
              <a:solidFill>
                <a:schemeClr val="tx2"/>
              </a:solidFill>
              <a:latin typeface="+mj-lt"/>
            </a:endParaRPr>
          </a:p>
        </p:txBody>
      </p:sp>
    </p:spTree>
    <p:extLst>
      <p:ext uri="{BB962C8B-B14F-4D97-AF65-F5344CB8AC3E}">
        <p14:creationId xmlns:p14="http://schemas.microsoft.com/office/powerpoint/2010/main" val="4272464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869455"/>
            <a:ext cx="5181599" cy="2646878"/>
          </a:xfrm>
          <a:prstGeom prst="rect">
            <a:avLst/>
          </a:prstGeom>
          <a:noFill/>
        </p:spPr>
        <p:txBody>
          <a:bodyPr wrap="square" lIns="91440" tIns="45720" rIns="91440" bIns="45720">
            <a:spAutoFit/>
          </a:bodyPr>
          <a:lstStyle/>
          <a:p>
            <a:pPr algn="ctr"/>
            <a:r>
              <a:rPr lang="en-US" sz="1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stellar" pitchFamily="18" charset="0"/>
              </a:rPr>
              <a:t>Q/A</a:t>
            </a:r>
            <a:endParaRPr lang="en-US" sz="1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stellar" pitchFamily="18" charset="0"/>
            </a:endParaRPr>
          </a:p>
        </p:txBody>
      </p:sp>
      <p:sp>
        <p:nvSpPr>
          <p:cNvPr id="3" name="TextBox 2"/>
          <p:cNvSpPr txBox="1"/>
          <p:nvPr/>
        </p:nvSpPr>
        <p:spPr>
          <a:xfrm>
            <a:off x="3510910" y="4050268"/>
            <a:ext cx="2220480" cy="523220"/>
          </a:xfrm>
          <a:prstGeom prst="rect">
            <a:avLst/>
          </a:prstGeom>
          <a:noFill/>
        </p:spPr>
        <p:txBody>
          <a:bodyPr wrap="none" rtlCol="0">
            <a:spAutoFit/>
          </a:bodyPr>
          <a:lstStyle/>
          <a:p>
            <a:r>
              <a:rPr lang="en-US" sz="2800" b="1" dirty="0">
                <a:hlinkClick r:id="rId2"/>
              </a:rPr>
              <a:t>@nogalisinc</a:t>
            </a:r>
            <a:r>
              <a:rPr lang="en-US" sz="2800" b="1" dirty="0"/>
              <a:t> </a:t>
            </a:r>
            <a:endParaRPr lang="en-US" sz="2800" dirty="0"/>
          </a:p>
        </p:txBody>
      </p:sp>
      <p:pic>
        <p:nvPicPr>
          <p:cNvPr id="1026" name="Picture 2" descr="http://www.dailypress2.com/vagazette/images/twitter-bird-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6892" y="4267200"/>
            <a:ext cx="246708" cy="197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710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covered</a:t>
            </a:r>
            <a:endParaRPr lang="en-US" dirty="0"/>
          </a:p>
        </p:txBody>
      </p:sp>
      <p:sp>
        <p:nvSpPr>
          <p:cNvPr id="3" name="Content Placeholder 2"/>
          <p:cNvSpPr>
            <a:spLocks noGrp="1"/>
          </p:cNvSpPr>
          <p:nvPr>
            <p:ph idx="1"/>
          </p:nvPr>
        </p:nvSpPr>
        <p:spPr/>
        <p:txBody>
          <a:bodyPr/>
          <a:lstStyle/>
          <a:p>
            <a:r>
              <a:rPr lang="en-US" dirty="0" smtClean="0"/>
              <a:t>Overview of security past and present</a:t>
            </a:r>
          </a:p>
          <a:p>
            <a:r>
              <a:rPr lang="en-US" dirty="0" smtClean="0"/>
              <a:t>Introduction to components and terminology</a:t>
            </a:r>
          </a:p>
          <a:p>
            <a:r>
              <a:rPr lang="en-US" dirty="0" smtClean="0"/>
              <a:t>Introduction to the tools and menus</a:t>
            </a:r>
          </a:p>
          <a:p>
            <a:r>
              <a:rPr lang="en-US" dirty="0" smtClean="0"/>
              <a:t>A few simple tasks that you’re likely to perform</a:t>
            </a:r>
          </a:p>
          <a:p>
            <a:r>
              <a:rPr lang="en-US" dirty="0" smtClean="0"/>
              <a:t>Implementation methodology</a:t>
            </a:r>
          </a:p>
          <a:p>
            <a:r>
              <a:rPr lang="en-US" dirty="0" smtClean="0"/>
              <a:t>Troubleshooting</a:t>
            </a:r>
          </a:p>
          <a:p>
            <a:endParaRPr lang="en-US" dirty="0" smtClean="0"/>
          </a:p>
          <a:p>
            <a:endParaRPr lang="en-US" dirty="0"/>
          </a:p>
        </p:txBody>
      </p:sp>
    </p:spTree>
    <p:extLst>
      <p:ext uri="{BB962C8B-B14F-4D97-AF65-F5344CB8AC3E}">
        <p14:creationId xmlns:p14="http://schemas.microsoft.com/office/powerpoint/2010/main" val="3477631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81000" y="1447800"/>
            <a:ext cx="2666999" cy="4648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5867400" y="1447800"/>
            <a:ext cx="2819400" cy="4648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3048000" y="1447800"/>
            <a:ext cx="2819400" cy="4648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AutoShape 2" descr="http://www.iconarchive.com/download/i7982/deleket/soft-scraps/User-Administrator-Red.i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descr="http://icons.iconseeker.com/png/fullsize/scrap/user-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4671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3276600" y="3606800"/>
            <a:ext cx="2438400" cy="914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HRGENCLASS</a:t>
            </a:r>
            <a:endParaRPr lang="en-US" dirty="0"/>
          </a:p>
        </p:txBody>
      </p:sp>
      <p:sp>
        <p:nvSpPr>
          <p:cNvPr id="7" name="Snip Single Corner Rectangle 6"/>
          <p:cNvSpPr/>
          <p:nvPr/>
        </p:nvSpPr>
        <p:spPr>
          <a:xfrm>
            <a:off x="6692900" y="52197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PA52</a:t>
            </a:r>
            <a:endParaRPr lang="en-US" sz="1100" dirty="0"/>
          </a:p>
        </p:txBody>
      </p:sp>
      <p:sp>
        <p:nvSpPr>
          <p:cNvPr id="8" name="Snip Single Corner Rectangle 7"/>
          <p:cNvSpPr/>
          <p:nvPr/>
        </p:nvSpPr>
        <p:spPr>
          <a:xfrm>
            <a:off x="7315200" y="52197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dirty="0" smtClean="0"/>
              <a:t>PA100</a:t>
            </a:r>
            <a:endParaRPr lang="en-US" sz="1050" dirty="0"/>
          </a:p>
        </p:txBody>
      </p:sp>
      <p:sp>
        <p:nvSpPr>
          <p:cNvPr id="9" name="Snip Single Corner Rectangle 8"/>
          <p:cNvSpPr/>
          <p:nvPr/>
        </p:nvSpPr>
        <p:spPr>
          <a:xfrm>
            <a:off x="6692900" y="36576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HR07</a:t>
            </a:r>
            <a:endParaRPr lang="en-US" sz="1100" dirty="0"/>
          </a:p>
        </p:txBody>
      </p:sp>
      <p:sp>
        <p:nvSpPr>
          <p:cNvPr id="10" name="Snip Single Corner Rectangle 9"/>
          <p:cNvSpPr/>
          <p:nvPr/>
        </p:nvSpPr>
        <p:spPr>
          <a:xfrm>
            <a:off x="6692900" y="32766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HR04</a:t>
            </a:r>
            <a:endParaRPr lang="en-US" sz="1100" dirty="0"/>
          </a:p>
        </p:txBody>
      </p:sp>
      <p:sp>
        <p:nvSpPr>
          <p:cNvPr id="11" name="Snip Single Corner Rectangle 10"/>
          <p:cNvSpPr/>
          <p:nvPr/>
        </p:nvSpPr>
        <p:spPr>
          <a:xfrm>
            <a:off x="6692900" y="28956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HR01</a:t>
            </a:r>
            <a:endParaRPr lang="en-US" sz="1100" dirty="0"/>
          </a:p>
        </p:txBody>
      </p:sp>
      <p:sp>
        <p:nvSpPr>
          <p:cNvPr id="12" name="Snip Single Corner Rectangle 11"/>
          <p:cNvSpPr/>
          <p:nvPr/>
        </p:nvSpPr>
        <p:spPr>
          <a:xfrm>
            <a:off x="6692900" y="25146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HR00</a:t>
            </a:r>
            <a:endParaRPr lang="en-US" sz="1100" dirty="0"/>
          </a:p>
        </p:txBody>
      </p:sp>
      <p:sp>
        <p:nvSpPr>
          <p:cNvPr id="13" name="Snip Single Corner Rectangle 12"/>
          <p:cNvSpPr/>
          <p:nvPr/>
        </p:nvSpPr>
        <p:spPr>
          <a:xfrm>
            <a:off x="6692900" y="40513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HR09</a:t>
            </a:r>
            <a:endParaRPr lang="en-US" sz="1100" dirty="0"/>
          </a:p>
        </p:txBody>
      </p:sp>
      <p:sp>
        <p:nvSpPr>
          <p:cNvPr id="14" name="Snip Single Corner Rectangle 13"/>
          <p:cNvSpPr/>
          <p:nvPr/>
        </p:nvSpPr>
        <p:spPr>
          <a:xfrm>
            <a:off x="6692900" y="44450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HR10</a:t>
            </a:r>
            <a:endParaRPr lang="en-US" sz="1100" dirty="0"/>
          </a:p>
        </p:txBody>
      </p:sp>
      <p:sp>
        <p:nvSpPr>
          <p:cNvPr id="15" name="Snip Single Corner Rectangle 14"/>
          <p:cNvSpPr/>
          <p:nvPr/>
        </p:nvSpPr>
        <p:spPr>
          <a:xfrm>
            <a:off x="6692900" y="48260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dirty="0" smtClean="0"/>
              <a:t>HR11</a:t>
            </a:r>
            <a:endParaRPr lang="en-US" sz="1050" dirty="0"/>
          </a:p>
        </p:txBody>
      </p:sp>
      <p:sp>
        <p:nvSpPr>
          <p:cNvPr id="16" name="Snip Single Corner Rectangle 15"/>
          <p:cNvSpPr/>
          <p:nvPr/>
        </p:nvSpPr>
        <p:spPr>
          <a:xfrm>
            <a:off x="7302500" y="25146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PR12</a:t>
            </a:r>
            <a:endParaRPr lang="en-US" sz="1100" dirty="0"/>
          </a:p>
        </p:txBody>
      </p:sp>
      <p:sp>
        <p:nvSpPr>
          <p:cNvPr id="17" name="Snip Single Corner Rectangle 16"/>
          <p:cNvSpPr/>
          <p:nvPr/>
        </p:nvSpPr>
        <p:spPr>
          <a:xfrm>
            <a:off x="7302500" y="29083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PR13</a:t>
            </a:r>
            <a:endParaRPr lang="en-US" sz="1100" dirty="0"/>
          </a:p>
        </p:txBody>
      </p:sp>
      <p:sp>
        <p:nvSpPr>
          <p:cNvPr id="18" name="Snip Single Corner Rectangle 17"/>
          <p:cNvSpPr/>
          <p:nvPr/>
        </p:nvSpPr>
        <p:spPr>
          <a:xfrm>
            <a:off x="7302500" y="32893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dirty="0" smtClean="0"/>
              <a:t>PR51</a:t>
            </a:r>
            <a:endParaRPr lang="en-US" sz="1050" dirty="0"/>
          </a:p>
        </p:txBody>
      </p:sp>
      <p:sp>
        <p:nvSpPr>
          <p:cNvPr id="19" name="Snip Single Corner Rectangle 18"/>
          <p:cNvSpPr/>
          <p:nvPr/>
        </p:nvSpPr>
        <p:spPr>
          <a:xfrm>
            <a:off x="7302500" y="36703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PR52</a:t>
            </a:r>
            <a:endParaRPr lang="en-US" sz="1100" dirty="0"/>
          </a:p>
        </p:txBody>
      </p:sp>
      <p:sp>
        <p:nvSpPr>
          <p:cNvPr id="20" name="Snip Single Corner Rectangle 19"/>
          <p:cNvSpPr/>
          <p:nvPr/>
        </p:nvSpPr>
        <p:spPr>
          <a:xfrm>
            <a:off x="7302500" y="40640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PR67</a:t>
            </a:r>
            <a:endParaRPr lang="en-US" sz="1100" dirty="0"/>
          </a:p>
        </p:txBody>
      </p:sp>
      <p:sp>
        <p:nvSpPr>
          <p:cNvPr id="21" name="Snip Single Corner Rectangle 20"/>
          <p:cNvSpPr/>
          <p:nvPr/>
        </p:nvSpPr>
        <p:spPr>
          <a:xfrm>
            <a:off x="7302500" y="44577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PR68</a:t>
            </a:r>
            <a:endParaRPr lang="en-US" sz="1100" dirty="0"/>
          </a:p>
        </p:txBody>
      </p:sp>
      <p:sp>
        <p:nvSpPr>
          <p:cNvPr id="22" name="Snip Single Corner Rectangle 21"/>
          <p:cNvSpPr/>
          <p:nvPr/>
        </p:nvSpPr>
        <p:spPr>
          <a:xfrm>
            <a:off x="7302500" y="48387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dirty="0" smtClean="0"/>
              <a:t>HR12</a:t>
            </a:r>
            <a:endParaRPr lang="en-US" sz="1050" dirty="0"/>
          </a:p>
        </p:txBody>
      </p:sp>
      <p:sp>
        <p:nvSpPr>
          <p:cNvPr id="23" name="Left Brace 22"/>
          <p:cNvSpPr/>
          <p:nvPr/>
        </p:nvSpPr>
        <p:spPr>
          <a:xfrm>
            <a:off x="5715000" y="2514600"/>
            <a:ext cx="838200" cy="30861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Left-Right Arrow 23"/>
          <p:cNvSpPr/>
          <p:nvPr/>
        </p:nvSpPr>
        <p:spPr>
          <a:xfrm>
            <a:off x="2209800" y="3848100"/>
            <a:ext cx="914400" cy="457200"/>
          </a:xfrm>
          <a:prstGeom prst="lef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7" name="TextBox 26"/>
          <p:cNvSpPr txBox="1"/>
          <p:nvPr/>
        </p:nvSpPr>
        <p:spPr>
          <a:xfrm>
            <a:off x="1257300" y="1644134"/>
            <a:ext cx="838200" cy="369332"/>
          </a:xfrm>
          <a:prstGeom prst="rect">
            <a:avLst/>
          </a:prstGeom>
          <a:noFill/>
        </p:spPr>
        <p:txBody>
          <a:bodyPr wrap="square" rtlCol="0">
            <a:spAutoFit/>
          </a:bodyPr>
          <a:lstStyle/>
          <a:p>
            <a:r>
              <a:rPr lang="en-US" dirty="0" smtClean="0">
                <a:latin typeface="Helvetica LT Std" pitchFamily="34" charset="0"/>
              </a:rPr>
              <a:t>User</a:t>
            </a:r>
            <a:endParaRPr lang="en-US" dirty="0">
              <a:latin typeface="Helvetica LT Std" pitchFamily="34" charset="0"/>
            </a:endParaRPr>
          </a:p>
        </p:txBody>
      </p:sp>
      <p:sp>
        <p:nvSpPr>
          <p:cNvPr id="32" name="TextBox 31"/>
          <p:cNvSpPr txBox="1"/>
          <p:nvPr/>
        </p:nvSpPr>
        <p:spPr>
          <a:xfrm>
            <a:off x="3619500" y="1611868"/>
            <a:ext cx="1676400" cy="369332"/>
          </a:xfrm>
          <a:prstGeom prst="rect">
            <a:avLst/>
          </a:prstGeom>
          <a:noFill/>
        </p:spPr>
        <p:txBody>
          <a:bodyPr wrap="square" rtlCol="0">
            <a:spAutoFit/>
          </a:bodyPr>
          <a:lstStyle/>
          <a:p>
            <a:r>
              <a:rPr lang="en-US" dirty="0" smtClean="0">
                <a:latin typeface="Helvetica LT Std" pitchFamily="34" charset="0"/>
              </a:rPr>
              <a:t>Security Class</a:t>
            </a:r>
            <a:endParaRPr lang="en-US" dirty="0">
              <a:latin typeface="Helvetica LT Std" pitchFamily="34" charset="0"/>
            </a:endParaRPr>
          </a:p>
        </p:txBody>
      </p:sp>
      <p:sp>
        <p:nvSpPr>
          <p:cNvPr id="33" name="TextBox 32"/>
          <p:cNvSpPr txBox="1"/>
          <p:nvPr/>
        </p:nvSpPr>
        <p:spPr>
          <a:xfrm>
            <a:off x="6400800" y="1644134"/>
            <a:ext cx="1905000" cy="369332"/>
          </a:xfrm>
          <a:prstGeom prst="rect">
            <a:avLst/>
          </a:prstGeom>
          <a:noFill/>
        </p:spPr>
        <p:txBody>
          <a:bodyPr wrap="square" rtlCol="0">
            <a:spAutoFit/>
          </a:bodyPr>
          <a:lstStyle/>
          <a:p>
            <a:r>
              <a:rPr lang="en-US" dirty="0" smtClean="0">
                <a:latin typeface="Helvetica LT Std" pitchFamily="34" charset="0"/>
              </a:rPr>
              <a:t>Secured Objects</a:t>
            </a:r>
            <a:endParaRPr lang="en-US" dirty="0">
              <a:latin typeface="Helvetica LT Std" pitchFamily="34" charset="0"/>
            </a:endParaRPr>
          </a:p>
        </p:txBody>
      </p:sp>
      <p:sp>
        <p:nvSpPr>
          <p:cNvPr id="30" name="Title 29"/>
          <p:cNvSpPr>
            <a:spLocks noGrp="1"/>
          </p:cNvSpPr>
          <p:nvPr>
            <p:ph type="title"/>
          </p:nvPr>
        </p:nvSpPr>
        <p:spPr>
          <a:xfrm>
            <a:off x="482600" y="228600"/>
            <a:ext cx="8229600" cy="990600"/>
          </a:xfrm>
        </p:spPr>
        <p:txBody>
          <a:bodyPr/>
          <a:lstStyle/>
          <a:p>
            <a:r>
              <a:rPr lang="en-US" dirty="0" smtClean="0"/>
              <a:t>LAUA Security</a:t>
            </a:r>
            <a:endParaRPr lang="en-US" dirty="0"/>
          </a:p>
        </p:txBody>
      </p:sp>
    </p:spTree>
    <p:extLst>
      <p:ext uri="{BB962C8B-B14F-4D97-AF65-F5344CB8AC3E}">
        <p14:creationId xmlns:p14="http://schemas.microsoft.com/office/powerpoint/2010/main" val="3520340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381001" y="1066800"/>
            <a:ext cx="2209800" cy="51816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4838701" y="1066800"/>
            <a:ext cx="4076699" cy="5181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2590801" y="1066800"/>
            <a:ext cx="2247900" cy="51816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1257300" y="1263134"/>
            <a:ext cx="838200" cy="369332"/>
          </a:xfrm>
          <a:prstGeom prst="rect">
            <a:avLst/>
          </a:prstGeom>
          <a:noFill/>
        </p:spPr>
        <p:txBody>
          <a:bodyPr wrap="square" rtlCol="0">
            <a:spAutoFit/>
          </a:bodyPr>
          <a:lstStyle/>
          <a:p>
            <a:r>
              <a:rPr lang="en-US" dirty="0" smtClean="0">
                <a:latin typeface="Helvetica LT Std" pitchFamily="34" charset="0"/>
              </a:rPr>
              <a:t>User</a:t>
            </a:r>
            <a:endParaRPr lang="en-US" dirty="0">
              <a:latin typeface="Helvetica LT Std" pitchFamily="34" charset="0"/>
            </a:endParaRPr>
          </a:p>
        </p:txBody>
      </p:sp>
      <p:sp>
        <p:nvSpPr>
          <p:cNvPr id="29" name="TextBox 28"/>
          <p:cNvSpPr txBox="1"/>
          <p:nvPr/>
        </p:nvSpPr>
        <p:spPr>
          <a:xfrm>
            <a:off x="2857502" y="1263134"/>
            <a:ext cx="1676400" cy="369332"/>
          </a:xfrm>
          <a:prstGeom prst="rect">
            <a:avLst/>
          </a:prstGeom>
          <a:noFill/>
        </p:spPr>
        <p:txBody>
          <a:bodyPr wrap="square" rtlCol="0">
            <a:spAutoFit/>
          </a:bodyPr>
          <a:lstStyle/>
          <a:p>
            <a:r>
              <a:rPr lang="en-US" dirty="0" smtClean="0">
                <a:latin typeface="Helvetica LT Std" pitchFamily="34" charset="0"/>
              </a:rPr>
              <a:t>Security Roles</a:t>
            </a:r>
            <a:endParaRPr lang="en-US" dirty="0">
              <a:latin typeface="Helvetica LT Std" pitchFamily="34" charset="0"/>
            </a:endParaRPr>
          </a:p>
        </p:txBody>
      </p:sp>
      <p:sp>
        <p:nvSpPr>
          <p:cNvPr id="35" name="Rounded Rectangle 34"/>
          <p:cNvSpPr/>
          <p:nvPr/>
        </p:nvSpPr>
        <p:spPr>
          <a:xfrm>
            <a:off x="2743200" y="5334000"/>
            <a:ext cx="1905000" cy="698500"/>
          </a:xfrm>
          <a:prstGeom prst="roundRect">
            <a:avLst/>
          </a:prstGeom>
          <a:ln w="19050"/>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DATAACCESS</a:t>
            </a:r>
            <a:endParaRPr lang="en-US" dirty="0"/>
          </a:p>
        </p:txBody>
      </p:sp>
      <p:sp>
        <p:nvSpPr>
          <p:cNvPr id="30" name="TextBox 29"/>
          <p:cNvSpPr txBox="1"/>
          <p:nvPr/>
        </p:nvSpPr>
        <p:spPr>
          <a:xfrm>
            <a:off x="5847927" y="1263134"/>
            <a:ext cx="2058246" cy="369332"/>
          </a:xfrm>
          <a:prstGeom prst="rect">
            <a:avLst/>
          </a:prstGeom>
          <a:noFill/>
        </p:spPr>
        <p:txBody>
          <a:bodyPr wrap="square" rtlCol="0">
            <a:spAutoFit/>
          </a:bodyPr>
          <a:lstStyle/>
          <a:p>
            <a:r>
              <a:rPr lang="en-US" dirty="0" smtClean="0">
                <a:latin typeface="Helvetica LT Std" pitchFamily="34" charset="0"/>
              </a:rPr>
              <a:t>Security Classes</a:t>
            </a:r>
            <a:endParaRPr lang="en-US" dirty="0">
              <a:latin typeface="Helvetica LT Std" pitchFamily="34" charset="0"/>
            </a:endParaRPr>
          </a:p>
        </p:txBody>
      </p:sp>
      <p:sp>
        <p:nvSpPr>
          <p:cNvPr id="34" name="Rounded Rectangle 33"/>
          <p:cNvSpPr/>
          <p:nvPr/>
        </p:nvSpPr>
        <p:spPr>
          <a:xfrm>
            <a:off x="2743200" y="4876800"/>
            <a:ext cx="1905000" cy="698500"/>
          </a:xfrm>
          <a:prstGeom prst="roundRect">
            <a:avLst/>
          </a:prstGeom>
          <a:ln w="19050"/>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PRADROLE</a:t>
            </a:r>
            <a:endParaRPr lang="en-US" dirty="0"/>
          </a:p>
        </p:txBody>
      </p:sp>
      <p:sp>
        <p:nvSpPr>
          <p:cNvPr id="2" name="AutoShape 2" descr="http://www.iconarchive.com/download/i7982/deleket/soft-scraps/User-Administrator-Red.i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descr="http://icons.iconseeker.com/png/fullsize/scrap/user-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429000"/>
            <a:ext cx="1066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2743202" y="3689350"/>
            <a:ext cx="1905000" cy="6985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HRGENROLE</a:t>
            </a:r>
            <a:endParaRPr lang="en-US" dirty="0"/>
          </a:p>
        </p:txBody>
      </p:sp>
      <p:sp>
        <p:nvSpPr>
          <p:cNvPr id="39" name="Left Brace 38"/>
          <p:cNvSpPr/>
          <p:nvPr/>
        </p:nvSpPr>
        <p:spPr>
          <a:xfrm>
            <a:off x="4495800" y="1632467"/>
            <a:ext cx="990600" cy="4409300"/>
          </a:xfrm>
          <a:prstGeom prst="leftBrace">
            <a:avLst>
              <a:gd name="adj1" fmla="val 8333"/>
              <a:gd name="adj2" fmla="val 53744"/>
            </a:avLst>
          </a:prstGeom>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 name="Rounded Rectangle 3"/>
          <p:cNvSpPr/>
          <p:nvPr/>
        </p:nvSpPr>
        <p:spPr>
          <a:xfrm>
            <a:off x="5350086" y="1632466"/>
            <a:ext cx="3060700" cy="1034534"/>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US" dirty="0" smtClean="0"/>
              <a:t>HRSETUPCLASS</a:t>
            </a:r>
            <a:endParaRPr lang="en-US" dirty="0"/>
          </a:p>
        </p:txBody>
      </p:sp>
      <p:sp>
        <p:nvSpPr>
          <p:cNvPr id="33" name="Rounded Rectangle 32"/>
          <p:cNvSpPr/>
          <p:nvPr/>
        </p:nvSpPr>
        <p:spPr>
          <a:xfrm>
            <a:off x="5350086" y="5007233"/>
            <a:ext cx="3060700" cy="1034534"/>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US" dirty="0" smtClean="0"/>
              <a:t>PAACTCLASS</a:t>
            </a:r>
            <a:endParaRPr lang="en-US" dirty="0"/>
          </a:p>
        </p:txBody>
      </p:sp>
      <p:sp>
        <p:nvSpPr>
          <p:cNvPr id="9" name="Snip Single Corner Rectangle 8"/>
          <p:cNvSpPr/>
          <p:nvPr/>
        </p:nvSpPr>
        <p:spPr>
          <a:xfrm>
            <a:off x="7483686" y="22098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HR07</a:t>
            </a:r>
            <a:endParaRPr lang="en-US" sz="1100" dirty="0"/>
          </a:p>
        </p:txBody>
      </p:sp>
      <p:sp>
        <p:nvSpPr>
          <p:cNvPr id="10" name="Snip Single Corner Rectangle 9"/>
          <p:cNvSpPr/>
          <p:nvPr/>
        </p:nvSpPr>
        <p:spPr>
          <a:xfrm>
            <a:off x="6874086" y="22098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HR04</a:t>
            </a:r>
            <a:endParaRPr lang="en-US" sz="1100" dirty="0"/>
          </a:p>
        </p:txBody>
      </p:sp>
      <p:sp>
        <p:nvSpPr>
          <p:cNvPr id="11" name="Snip Single Corner Rectangle 10"/>
          <p:cNvSpPr/>
          <p:nvPr/>
        </p:nvSpPr>
        <p:spPr>
          <a:xfrm>
            <a:off x="6251786" y="22098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HR01</a:t>
            </a:r>
            <a:endParaRPr lang="en-US" sz="1100" dirty="0"/>
          </a:p>
        </p:txBody>
      </p:sp>
      <p:sp>
        <p:nvSpPr>
          <p:cNvPr id="12" name="Snip Single Corner Rectangle 11"/>
          <p:cNvSpPr/>
          <p:nvPr/>
        </p:nvSpPr>
        <p:spPr>
          <a:xfrm>
            <a:off x="5642186" y="22098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HR00</a:t>
            </a:r>
            <a:endParaRPr lang="en-US" sz="1100" dirty="0"/>
          </a:p>
        </p:txBody>
      </p:sp>
      <p:sp>
        <p:nvSpPr>
          <p:cNvPr id="31" name="Rounded Rectangle 30"/>
          <p:cNvSpPr/>
          <p:nvPr/>
        </p:nvSpPr>
        <p:spPr>
          <a:xfrm>
            <a:off x="5334000" y="2757388"/>
            <a:ext cx="3104403" cy="1052612"/>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US" dirty="0" smtClean="0"/>
              <a:t>PRACCESSCLASS</a:t>
            </a:r>
            <a:endParaRPr lang="en-US" dirty="0"/>
          </a:p>
        </p:txBody>
      </p:sp>
      <p:sp>
        <p:nvSpPr>
          <p:cNvPr id="16" name="Snip Single Corner Rectangle 15"/>
          <p:cNvSpPr/>
          <p:nvPr/>
        </p:nvSpPr>
        <p:spPr>
          <a:xfrm>
            <a:off x="5409145" y="3325953"/>
            <a:ext cx="483071" cy="387658"/>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dirty="0" smtClean="0"/>
              <a:t>PR12</a:t>
            </a:r>
            <a:endParaRPr lang="en-US" sz="900" dirty="0"/>
          </a:p>
        </p:txBody>
      </p:sp>
      <p:sp>
        <p:nvSpPr>
          <p:cNvPr id="17" name="Snip Single Corner Rectangle 16"/>
          <p:cNvSpPr/>
          <p:nvPr/>
        </p:nvSpPr>
        <p:spPr>
          <a:xfrm>
            <a:off x="5906305" y="3325953"/>
            <a:ext cx="483071" cy="387658"/>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dirty="0" smtClean="0"/>
              <a:t>PR13</a:t>
            </a:r>
            <a:endParaRPr lang="en-US" sz="900" dirty="0"/>
          </a:p>
        </p:txBody>
      </p:sp>
      <p:sp>
        <p:nvSpPr>
          <p:cNvPr id="18" name="Snip Single Corner Rectangle 17"/>
          <p:cNvSpPr/>
          <p:nvPr/>
        </p:nvSpPr>
        <p:spPr>
          <a:xfrm>
            <a:off x="6403466" y="3325953"/>
            <a:ext cx="483071" cy="387658"/>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dirty="0" smtClean="0"/>
              <a:t>PR51</a:t>
            </a:r>
            <a:endParaRPr lang="en-US" sz="900" dirty="0"/>
          </a:p>
        </p:txBody>
      </p:sp>
      <p:sp>
        <p:nvSpPr>
          <p:cNvPr id="19" name="Snip Single Corner Rectangle 18"/>
          <p:cNvSpPr/>
          <p:nvPr/>
        </p:nvSpPr>
        <p:spPr>
          <a:xfrm>
            <a:off x="6900627" y="3325953"/>
            <a:ext cx="483071" cy="387658"/>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dirty="0" smtClean="0"/>
              <a:t>PR52</a:t>
            </a:r>
            <a:endParaRPr lang="en-US" sz="900" dirty="0"/>
          </a:p>
        </p:txBody>
      </p:sp>
      <p:sp>
        <p:nvSpPr>
          <p:cNvPr id="20" name="Snip Single Corner Rectangle 19"/>
          <p:cNvSpPr/>
          <p:nvPr/>
        </p:nvSpPr>
        <p:spPr>
          <a:xfrm>
            <a:off x="7397787" y="3325953"/>
            <a:ext cx="483071" cy="387658"/>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dirty="0" smtClean="0"/>
              <a:t>PR67</a:t>
            </a:r>
            <a:endParaRPr lang="en-US" sz="900" dirty="0"/>
          </a:p>
        </p:txBody>
      </p:sp>
      <p:sp>
        <p:nvSpPr>
          <p:cNvPr id="7" name="Snip Single Corner Rectangle 6"/>
          <p:cNvSpPr/>
          <p:nvPr/>
        </p:nvSpPr>
        <p:spPr>
          <a:xfrm>
            <a:off x="6188286" y="55626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PA52</a:t>
            </a:r>
            <a:endParaRPr lang="en-US" sz="1100" dirty="0"/>
          </a:p>
        </p:txBody>
      </p:sp>
      <p:sp>
        <p:nvSpPr>
          <p:cNvPr id="21" name="Snip Single Corner Rectangle 20"/>
          <p:cNvSpPr/>
          <p:nvPr/>
        </p:nvSpPr>
        <p:spPr>
          <a:xfrm>
            <a:off x="7894948" y="3325953"/>
            <a:ext cx="483071" cy="387658"/>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dirty="0" smtClean="0"/>
              <a:t>PR68</a:t>
            </a:r>
            <a:endParaRPr lang="en-US" sz="900" dirty="0"/>
          </a:p>
        </p:txBody>
      </p:sp>
      <p:sp>
        <p:nvSpPr>
          <p:cNvPr id="8" name="Snip Single Corner Rectangle 7"/>
          <p:cNvSpPr/>
          <p:nvPr/>
        </p:nvSpPr>
        <p:spPr>
          <a:xfrm>
            <a:off x="6810586" y="556260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dirty="0" smtClean="0"/>
              <a:t>PA100</a:t>
            </a:r>
            <a:endParaRPr lang="en-US" sz="1050" dirty="0"/>
          </a:p>
        </p:txBody>
      </p:sp>
      <p:sp>
        <p:nvSpPr>
          <p:cNvPr id="32" name="Rounded Rectangle 31"/>
          <p:cNvSpPr/>
          <p:nvPr/>
        </p:nvSpPr>
        <p:spPr>
          <a:xfrm>
            <a:off x="5350086" y="3882310"/>
            <a:ext cx="3060700" cy="1034534"/>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US" dirty="0" smtClean="0"/>
              <a:t>HREMPCLASS</a:t>
            </a:r>
            <a:endParaRPr lang="en-US" dirty="0"/>
          </a:p>
        </p:txBody>
      </p:sp>
      <p:sp>
        <p:nvSpPr>
          <p:cNvPr id="13" name="Snip Single Corner Rectangle 12"/>
          <p:cNvSpPr/>
          <p:nvPr/>
        </p:nvSpPr>
        <p:spPr>
          <a:xfrm>
            <a:off x="6240779" y="441571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HR09</a:t>
            </a:r>
            <a:endParaRPr lang="en-US" sz="1100" dirty="0"/>
          </a:p>
        </p:txBody>
      </p:sp>
      <p:sp>
        <p:nvSpPr>
          <p:cNvPr id="14" name="Snip Single Corner Rectangle 13"/>
          <p:cNvSpPr/>
          <p:nvPr/>
        </p:nvSpPr>
        <p:spPr>
          <a:xfrm>
            <a:off x="5632026" y="441571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HR10</a:t>
            </a:r>
            <a:endParaRPr lang="en-US" sz="1100" dirty="0"/>
          </a:p>
        </p:txBody>
      </p:sp>
      <p:sp>
        <p:nvSpPr>
          <p:cNvPr id="15" name="Snip Single Corner Rectangle 14"/>
          <p:cNvSpPr/>
          <p:nvPr/>
        </p:nvSpPr>
        <p:spPr>
          <a:xfrm>
            <a:off x="6849532" y="441571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dirty="0" smtClean="0"/>
              <a:t>HR11</a:t>
            </a:r>
            <a:endParaRPr lang="en-US" sz="1050" dirty="0"/>
          </a:p>
        </p:txBody>
      </p:sp>
      <p:sp>
        <p:nvSpPr>
          <p:cNvPr id="22" name="Snip Single Corner Rectangle 21"/>
          <p:cNvSpPr/>
          <p:nvPr/>
        </p:nvSpPr>
        <p:spPr>
          <a:xfrm>
            <a:off x="7458286" y="4415710"/>
            <a:ext cx="609600" cy="381000"/>
          </a:xfrm>
          <a:prstGeom prst="snip1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50" dirty="0" smtClean="0"/>
              <a:t>HR12</a:t>
            </a:r>
            <a:endParaRPr lang="en-US" sz="1050" dirty="0"/>
          </a:p>
        </p:txBody>
      </p:sp>
      <p:sp>
        <p:nvSpPr>
          <p:cNvPr id="24" name="Left-Right Arrow 23"/>
          <p:cNvSpPr/>
          <p:nvPr/>
        </p:nvSpPr>
        <p:spPr>
          <a:xfrm>
            <a:off x="1524000" y="3810000"/>
            <a:ext cx="914400" cy="457200"/>
          </a:xfrm>
          <a:prstGeom prst="lef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40" name="Title 29"/>
          <p:cNvSpPr txBox="1">
            <a:spLocks/>
          </p:cNvSpPr>
          <p:nvPr/>
        </p:nvSpPr>
        <p:spPr>
          <a:xfrm>
            <a:off x="482600" y="228600"/>
            <a:ext cx="8229600" cy="990600"/>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LSF Security</a:t>
            </a:r>
            <a:endParaRPr lang="en-US" dirty="0"/>
          </a:p>
        </p:txBody>
      </p:sp>
      <p:sp>
        <p:nvSpPr>
          <p:cNvPr id="5" name="TextBox 4"/>
          <p:cNvSpPr txBox="1"/>
          <p:nvPr/>
        </p:nvSpPr>
        <p:spPr>
          <a:xfrm rot="5400000">
            <a:off x="3423166" y="4577834"/>
            <a:ext cx="685800"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1404366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Hierarchy </a:t>
            </a:r>
            <a:r>
              <a:rPr lang="en-US" sz="1800" dirty="0" smtClean="0"/>
              <a:t>(in one profile)</a:t>
            </a:r>
            <a:endParaRPr lang="en-US" sz="1800" dirty="0"/>
          </a:p>
        </p:txBody>
      </p:sp>
      <p:sp>
        <p:nvSpPr>
          <p:cNvPr id="3" name="Content Placeholder 2"/>
          <p:cNvSpPr>
            <a:spLocks noGrp="1"/>
          </p:cNvSpPr>
          <p:nvPr>
            <p:ph idx="1"/>
          </p:nvPr>
        </p:nvSpPr>
        <p:spPr/>
        <p:txBody>
          <a:bodyPr/>
          <a:lstStyle/>
          <a:p>
            <a:r>
              <a:rPr lang="en-US" sz="7200" dirty="0" smtClean="0">
                <a:solidFill>
                  <a:schemeClr val="tx2"/>
                </a:solidFill>
              </a:rPr>
              <a:t>User</a:t>
            </a:r>
            <a:r>
              <a:rPr lang="en-US" sz="7200" dirty="0" smtClean="0"/>
              <a:t> </a:t>
            </a:r>
            <a:r>
              <a:rPr lang="en-US" sz="2000" dirty="0" smtClean="0"/>
              <a:t>has many</a:t>
            </a:r>
          </a:p>
          <a:p>
            <a:pPr lvl="1"/>
            <a:r>
              <a:rPr lang="en-US" sz="5400" dirty="0" smtClean="0">
                <a:solidFill>
                  <a:schemeClr val="accent5"/>
                </a:solidFill>
              </a:rPr>
              <a:t>Roles</a:t>
            </a:r>
            <a:r>
              <a:rPr lang="en-US" sz="4800" dirty="0" smtClean="0"/>
              <a:t> </a:t>
            </a:r>
            <a:r>
              <a:rPr lang="en-US" sz="2000" dirty="0" smtClean="0"/>
              <a:t>have many</a:t>
            </a:r>
          </a:p>
          <a:p>
            <a:pPr lvl="2"/>
            <a:r>
              <a:rPr lang="en-US" sz="5400" dirty="0" smtClean="0">
                <a:solidFill>
                  <a:schemeClr val="accent3"/>
                </a:solidFill>
              </a:rPr>
              <a:t>Security Classes </a:t>
            </a:r>
            <a:r>
              <a:rPr lang="en-US" sz="2000" dirty="0" smtClean="0"/>
              <a:t>have many</a:t>
            </a:r>
            <a:endParaRPr lang="en-US" sz="2400" dirty="0" smtClean="0"/>
          </a:p>
          <a:p>
            <a:pPr lvl="3"/>
            <a:r>
              <a:rPr lang="en-US" sz="5400" dirty="0" smtClean="0">
                <a:solidFill>
                  <a:schemeClr val="tx2">
                    <a:lumMod val="60000"/>
                    <a:lumOff val="40000"/>
                  </a:schemeClr>
                </a:solidFill>
              </a:rPr>
              <a:t>Rules</a:t>
            </a:r>
            <a:r>
              <a:rPr lang="en-US" sz="4800" dirty="0" smtClean="0"/>
              <a:t> </a:t>
            </a:r>
          </a:p>
          <a:p>
            <a:pPr lvl="3"/>
            <a:endParaRPr lang="en-US" dirty="0" smtClean="0"/>
          </a:p>
        </p:txBody>
      </p:sp>
    </p:spTree>
    <p:extLst>
      <p:ext uri="{BB962C8B-B14F-4D97-AF65-F5344CB8AC3E}">
        <p14:creationId xmlns:p14="http://schemas.microsoft.com/office/powerpoint/2010/main" val="223124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secure?</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1"/>
                </a:solidFill>
              </a:rPr>
              <a:t>Online: </a:t>
            </a:r>
            <a:r>
              <a:rPr lang="en-US" sz="2000" dirty="0" smtClean="0"/>
              <a:t>Online Screens (e.g. HR11, PR13, GL00, PO20…)</a:t>
            </a:r>
          </a:p>
          <a:p>
            <a:r>
              <a:rPr lang="en-US" b="1" dirty="0" smtClean="0">
                <a:solidFill>
                  <a:schemeClr val="accent1"/>
                </a:solidFill>
              </a:rPr>
              <a:t>Batch: </a:t>
            </a:r>
            <a:r>
              <a:rPr lang="en-US" sz="2000" dirty="0" smtClean="0"/>
              <a:t>Batch programs (e.g. PA100, HR211, PR198, GL190…)</a:t>
            </a:r>
          </a:p>
          <a:p>
            <a:r>
              <a:rPr lang="en-US" b="1" dirty="0" smtClean="0">
                <a:solidFill>
                  <a:schemeClr val="accent1"/>
                </a:solidFill>
              </a:rPr>
              <a:t>Files: </a:t>
            </a:r>
            <a:r>
              <a:rPr lang="en-US" sz="2000" dirty="0" smtClean="0"/>
              <a:t>Database Tables</a:t>
            </a:r>
          </a:p>
          <a:p>
            <a:r>
              <a:rPr lang="en-US" b="1" dirty="0" smtClean="0">
                <a:solidFill>
                  <a:schemeClr val="accent1"/>
                </a:solidFill>
              </a:rPr>
              <a:t>Elements</a:t>
            </a:r>
            <a:r>
              <a:rPr lang="en-US" dirty="0" smtClean="0">
                <a:solidFill>
                  <a:schemeClr val="accent1"/>
                </a:solidFill>
              </a:rPr>
              <a:t> </a:t>
            </a:r>
            <a:r>
              <a:rPr lang="en-US" dirty="0" smtClean="0"/>
              <a:t>… </a:t>
            </a:r>
            <a:r>
              <a:rPr lang="en-US" sz="1400" dirty="0" smtClean="0"/>
              <a:t>Not in this presentation </a:t>
            </a:r>
          </a:p>
          <a:p>
            <a:r>
              <a:rPr lang="en-US" b="1" dirty="0" smtClean="0">
                <a:solidFill>
                  <a:schemeClr val="accent1"/>
                </a:solidFill>
              </a:rPr>
              <a:t>Element Groups</a:t>
            </a:r>
            <a:r>
              <a:rPr lang="en-US" dirty="0" smtClean="0"/>
              <a:t>… </a:t>
            </a:r>
            <a:r>
              <a:rPr lang="en-US" sz="1400" dirty="0" smtClean="0"/>
              <a:t>Not in this presentation</a:t>
            </a:r>
          </a:p>
          <a:p>
            <a:r>
              <a:rPr lang="en-US" b="1" dirty="0" smtClean="0">
                <a:solidFill>
                  <a:schemeClr val="accent1"/>
                </a:solidFill>
              </a:rPr>
              <a:t>Data Source: </a:t>
            </a:r>
            <a:r>
              <a:rPr lang="en-US" sz="2000" dirty="0" smtClean="0"/>
              <a:t>The Productline</a:t>
            </a:r>
          </a:p>
          <a:p>
            <a:r>
              <a:rPr lang="en-US" b="1" dirty="0" smtClean="0">
                <a:solidFill>
                  <a:schemeClr val="accent1"/>
                </a:solidFill>
              </a:rPr>
              <a:t>Securable Type </a:t>
            </a:r>
          </a:p>
          <a:p>
            <a:pPr lvl="1"/>
            <a:r>
              <a:rPr lang="en-US" dirty="0" smtClean="0"/>
              <a:t>Form</a:t>
            </a:r>
          </a:p>
          <a:p>
            <a:pPr lvl="1"/>
            <a:r>
              <a:rPr lang="en-US" dirty="0" smtClean="0"/>
              <a:t>Program</a:t>
            </a:r>
          </a:p>
          <a:p>
            <a:pPr lvl="1"/>
            <a:r>
              <a:rPr lang="en-US" dirty="0" smtClean="0"/>
              <a:t>Table</a:t>
            </a:r>
            <a:endParaRPr lang="en-US" dirty="0"/>
          </a:p>
        </p:txBody>
      </p:sp>
    </p:spTree>
    <p:extLst>
      <p:ext uri="{BB962C8B-B14F-4D97-AF65-F5344CB8AC3E}">
        <p14:creationId xmlns:p14="http://schemas.microsoft.com/office/powerpoint/2010/main" val="2541677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a:t>
            </a:r>
            <a:endParaRPr lang="en-US" dirty="0"/>
          </a:p>
        </p:txBody>
      </p:sp>
      <p:sp>
        <p:nvSpPr>
          <p:cNvPr id="3" name="Content Placeholder 2"/>
          <p:cNvSpPr>
            <a:spLocks noGrp="1"/>
          </p:cNvSpPr>
          <p:nvPr>
            <p:ph idx="1"/>
          </p:nvPr>
        </p:nvSpPr>
        <p:spPr/>
        <p:txBody>
          <a:bodyPr>
            <a:normAutofit/>
          </a:bodyPr>
          <a:lstStyle/>
          <a:p>
            <a:r>
              <a:rPr lang="en-US" sz="3600" b="1" dirty="0" smtClean="0">
                <a:solidFill>
                  <a:srgbClr val="00B050"/>
                </a:solidFill>
              </a:rPr>
              <a:t>Grant All Access</a:t>
            </a:r>
          </a:p>
          <a:p>
            <a:r>
              <a:rPr lang="en-US" sz="3600" b="1" dirty="0" smtClean="0">
                <a:solidFill>
                  <a:srgbClr val="FF0000"/>
                </a:solidFill>
              </a:rPr>
              <a:t>Deny Any Access</a:t>
            </a:r>
          </a:p>
          <a:p>
            <a:r>
              <a:rPr lang="en-US" sz="3600" b="1" dirty="0" smtClean="0">
                <a:solidFill>
                  <a:srgbClr val="00B0F0"/>
                </a:solidFill>
              </a:rPr>
              <a:t>Unconditional Access to Action</a:t>
            </a:r>
            <a:endParaRPr lang="en-US" sz="2800" b="1" dirty="0" smtClean="0">
              <a:solidFill>
                <a:srgbClr val="00B0F0"/>
              </a:solidFill>
            </a:endParaRPr>
          </a:p>
          <a:p>
            <a:r>
              <a:rPr lang="en-US" sz="3600" b="1" dirty="0" smtClean="0">
                <a:solidFill>
                  <a:srgbClr val="00B0F0"/>
                </a:solidFill>
              </a:rPr>
              <a:t>Conditional Rule Access</a:t>
            </a:r>
            <a:endParaRPr lang="en-US" sz="3600" b="1" dirty="0">
              <a:solidFill>
                <a:srgbClr val="00B0F0"/>
              </a:solidFill>
            </a:endParaRPr>
          </a:p>
        </p:txBody>
      </p:sp>
    </p:spTree>
    <p:extLst>
      <p:ext uri="{BB962C8B-B14F-4D97-AF65-F5344CB8AC3E}">
        <p14:creationId xmlns:p14="http://schemas.microsoft.com/office/powerpoint/2010/main" val="2788328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Tools</a:t>
            </a:r>
            <a:endParaRPr lang="en-US" dirty="0"/>
          </a:p>
        </p:txBody>
      </p:sp>
      <p:sp>
        <p:nvSpPr>
          <p:cNvPr id="3" name="Content Placeholder 2"/>
          <p:cNvSpPr>
            <a:spLocks noGrp="1"/>
          </p:cNvSpPr>
          <p:nvPr>
            <p:ph sz="half" idx="2"/>
          </p:nvPr>
        </p:nvSpPr>
        <p:spPr>
          <a:xfrm>
            <a:off x="4648200" y="1143000"/>
            <a:ext cx="4038600" cy="4525963"/>
          </a:xfrm>
        </p:spPr>
        <p:txBody>
          <a:bodyPr/>
          <a:lstStyle/>
          <a:p>
            <a:endParaRPr lang="en-US" dirty="0" smtClean="0"/>
          </a:p>
          <a:p>
            <a:endParaRPr lang="en-US" dirty="0"/>
          </a:p>
          <a:p>
            <a:endParaRPr lang="en-US" dirty="0" smtClean="0"/>
          </a:p>
          <a:p>
            <a:endParaRPr lang="en-US" dirty="0"/>
          </a:p>
          <a:p>
            <a:r>
              <a:rPr lang="en-US" dirty="0" smtClean="0"/>
              <a:t>RM Administrator</a:t>
            </a:r>
          </a:p>
          <a:p>
            <a:pPr lvl="1"/>
            <a:r>
              <a:rPr lang="en-US" dirty="0" smtClean="0"/>
              <a:t>Add/Edit Groups</a:t>
            </a:r>
          </a:p>
          <a:p>
            <a:pPr lvl="1"/>
            <a:r>
              <a:rPr lang="en-US" dirty="0" smtClean="0"/>
              <a:t>Add/Edit Roles</a:t>
            </a:r>
            <a:endParaRPr lang="en-US" dirty="0"/>
          </a:p>
        </p:txBody>
      </p:sp>
      <p:sp>
        <p:nvSpPr>
          <p:cNvPr id="4" name="Content Placeholder 3"/>
          <p:cNvSpPr>
            <a:spLocks noGrp="1"/>
          </p:cNvSpPr>
          <p:nvPr>
            <p:ph sz="quarter" idx="13"/>
          </p:nvPr>
        </p:nvSpPr>
        <p:spPr>
          <a:xfrm>
            <a:off x="365760" y="1143000"/>
            <a:ext cx="4041648" cy="4526280"/>
          </a:xfrm>
        </p:spPr>
        <p:txBody>
          <a:bodyPr/>
          <a:lstStyle/>
          <a:p>
            <a:endParaRPr lang="en-US" dirty="0" smtClean="0"/>
          </a:p>
          <a:p>
            <a:endParaRPr lang="en-US" dirty="0"/>
          </a:p>
          <a:p>
            <a:endParaRPr lang="en-US" dirty="0" smtClean="0"/>
          </a:p>
          <a:p>
            <a:endParaRPr lang="en-US" dirty="0"/>
          </a:p>
          <a:p>
            <a:r>
              <a:rPr lang="en-US" dirty="0" smtClean="0"/>
              <a:t>Security Administrator</a:t>
            </a:r>
          </a:p>
          <a:p>
            <a:pPr lvl="1"/>
            <a:r>
              <a:rPr lang="en-US" dirty="0" smtClean="0"/>
              <a:t>Manage Security Profiles</a:t>
            </a:r>
          </a:p>
          <a:p>
            <a:pPr lvl="1"/>
            <a:r>
              <a:rPr lang="en-US" dirty="0" smtClean="0"/>
              <a:t>Add/Edit Security classes</a:t>
            </a:r>
          </a:p>
          <a:p>
            <a:pPr lvl="1"/>
            <a:r>
              <a:rPr lang="en-US" dirty="0" smtClean="0"/>
              <a:t>Add/Edit Security rules</a:t>
            </a:r>
          </a:p>
          <a:p>
            <a:pPr lvl="1"/>
            <a:r>
              <a:rPr lang="en-US" dirty="0" smtClean="0"/>
              <a:t>Assign classes to roles</a:t>
            </a:r>
          </a:p>
          <a:p>
            <a:pPr lvl="1"/>
            <a:r>
              <a:rPr lang="en-US" dirty="0" smtClean="0"/>
              <a:t>Manage user profiles</a:t>
            </a:r>
          </a:p>
          <a:p>
            <a:pPr lvl="1"/>
            <a:r>
              <a:rPr lang="en-US" dirty="0" smtClean="0"/>
              <a:t>Run security reports</a:t>
            </a:r>
          </a:p>
          <a:p>
            <a:pPr lvl="1"/>
            <a:r>
              <a:rPr lang="en-US" dirty="0" smtClean="0"/>
              <a:t>Manage security settings</a:t>
            </a:r>
          </a:p>
          <a:p>
            <a:pPr lvl="1"/>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981200"/>
            <a:ext cx="676275" cy="7810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2150" y="1981200"/>
            <a:ext cx="704850" cy="8001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0879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ogalis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NogalisTemplate</Template>
  <TotalTime>750</TotalTime>
  <Words>1097</Words>
  <Application>Microsoft Office PowerPoint</Application>
  <PresentationFormat>On-screen Show (4:3)</PresentationFormat>
  <Paragraphs>208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NogalisTemplate</vt:lpstr>
      <vt:lpstr>Lawson Security</vt:lpstr>
      <vt:lpstr>Are you on Lawson Security?</vt:lpstr>
      <vt:lpstr>What is covered</vt:lpstr>
      <vt:lpstr>LAUA Security</vt:lpstr>
      <vt:lpstr>PowerPoint Presentation</vt:lpstr>
      <vt:lpstr>The Hierarchy (in one profile)</vt:lpstr>
      <vt:lpstr>What can you secure?</vt:lpstr>
      <vt:lpstr>Rule?</vt:lpstr>
      <vt:lpstr>The Tools</vt:lpstr>
      <vt:lpstr>How to log in</vt:lpstr>
      <vt:lpstr>Menus</vt:lpstr>
      <vt:lpstr>Simple Task 1: Add a role to a user</vt:lpstr>
      <vt:lpstr>User Search/Edit</vt:lpstr>
      <vt:lpstr>RM Record</vt:lpstr>
      <vt:lpstr>Assigning Roles</vt:lpstr>
      <vt:lpstr>Assigning Roles</vt:lpstr>
      <vt:lpstr>Assigning Roles</vt:lpstr>
      <vt:lpstr>Simple Task 2: Grant Access to online Screen</vt:lpstr>
      <vt:lpstr>Granting Access to CU01.1</vt:lpstr>
      <vt:lpstr>Did you catch that?</vt:lpstr>
      <vt:lpstr>Simple Task 3: Grant Access Prod</vt:lpstr>
      <vt:lpstr>Drop downs and Drills</vt:lpstr>
      <vt:lpstr>Couple of other things</vt:lpstr>
      <vt:lpstr>Implementation</vt:lpstr>
      <vt:lpstr>Methodology</vt:lpstr>
      <vt:lpstr>Troubleshooting</vt:lpstr>
      <vt:lpstr>Next Webinar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Lawson Security</dc:title>
  <dc:creator>tan</dc:creator>
  <cp:lastModifiedBy>tan</cp:lastModifiedBy>
  <cp:revision>47</cp:revision>
  <dcterms:created xsi:type="dcterms:W3CDTF">2013-04-25T01:53:46Z</dcterms:created>
  <dcterms:modified xsi:type="dcterms:W3CDTF">2013-06-20T16:42:30Z</dcterms:modified>
</cp:coreProperties>
</file>