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9"/>
  </p:notesMasterIdLst>
  <p:sldIdLst>
    <p:sldId id="256" r:id="rId2"/>
    <p:sldId id="285" r:id="rId3"/>
    <p:sldId id="293" r:id="rId4"/>
    <p:sldId id="294" r:id="rId5"/>
    <p:sldId id="295" r:id="rId6"/>
    <p:sldId id="296" r:id="rId7"/>
    <p:sldId id="297" r:id="rId8"/>
    <p:sldId id="298" r:id="rId9"/>
    <p:sldId id="300" r:id="rId10"/>
    <p:sldId id="301" r:id="rId11"/>
    <p:sldId id="302" r:id="rId12"/>
    <p:sldId id="304" r:id="rId13"/>
    <p:sldId id="303" r:id="rId14"/>
    <p:sldId id="306" r:id="rId15"/>
    <p:sldId id="307" r:id="rId16"/>
    <p:sldId id="308" r:id="rId17"/>
    <p:sldId id="309" r:id="rId18"/>
    <p:sldId id="310" r:id="rId19"/>
    <p:sldId id="312" r:id="rId20"/>
    <p:sldId id="313"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3" r:id="rId39"/>
    <p:sldId id="334" r:id="rId40"/>
    <p:sldId id="335" r:id="rId41"/>
    <p:sldId id="336" r:id="rId42"/>
    <p:sldId id="337" r:id="rId43"/>
    <p:sldId id="338" r:id="rId44"/>
    <p:sldId id="339" r:id="rId45"/>
    <p:sldId id="340" r:id="rId46"/>
    <p:sldId id="341" r:id="rId47"/>
    <p:sldId id="34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387" autoAdjust="0"/>
  </p:normalViewPr>
  <p:slideViewPr>
    <p:cSldViewPr>
      <p:cViewPr>
        <p:scale>
          <a:sx n="80" d="100"/>
          <a:sy n="80" d="100"/>
        </p:scale>
        <p:origin x="-1680"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66F71-2C14-4720-88DB-A96011D42F24}"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2A8A3020-B75B-480D-BF62-655E19DF9F24}">
      <dgm:prSet phldrT="[Text]"/>
      <dgm:spPr/>
      <dgm:t>
        <a:bodyPr/>
        <a:lstStyle/>
        <a:p>
          <a:r>
            <a:rPr lang="en-US" dirty="0" err="1" smtClean="0"/>
            <a:t>Addins</a:t>
          </a:r>
          <a:endParaRPr lang="en-US" dirty="0"/>
        </a:p>
      </dgm:t>
    </dgm:pt>
    <dgm:pt modelId="{4159D208-2BA3-44E9-935B-0F7C4DCDD46A}" type="parTrans" cxnId="{53BACB24-43ED-4B70-95F5-14A9AA474AD5}">
      <dgm:prSet/>
      <dgm:spPr/>
      <dgm:t>
        <a:bodyPr/>
        <a:lstStyle/>
        <a:p>
          <a:endParaRPr lang="en-US"/>
        </a:p>
      </dgm:t>
    </dgm:pt>
    <dgm:pt modelId="{510D98E4-3DF7-48AE-ABBF-788E76A113C6}" type="sibTrans" cxnId="{53BACB24-43ED-4B70-95F5-14A9AA474AD5}">
      <dgm:prSet/>
      <dgm:spPr/>
      <dgm:t>
        <a:bodyPr/>
        <a:lstStyle/>
        <a:p>
          <a:endParaRPr lang="en-US"/>
        </a:p>
      </dgm:t>
    </dgm:pt>
    <dgm:pt modelId="{2585F040-BAEB-451C-A6E3-5960CD71F640}">
      <dgm:prSet phldrT="[Text]"/>
      <dgm:spPr/>
      <dgm:t>
        <a:bodyPr/>
        <a:lstStyle/>
        <a:p>
          <a:pPr algn="l"/>
          <a:r>
            <a:rPr lang="en-US" dirty="0" smtClean="0"/>
            <a:t>User </a:t>
          </a:r>
          <a:r>
            <a:rPr lang="en-US" smtClean="0"/>
            <a:t>runs upload wizard </a:t>
          </a:r>
          <a:r>
            <a:rPr lang="en-US" dirty="0" smtClean="0"/>
            <a:t>in </a:t>
          </a:r>
          <a:r>
            <a:rPr lang="en-US" dirty="0" err="1" smtClean="0"/>
            <a:t>Addins</a:t>
          </a:r>
          <a:endParaRPr lang="en-US" dirty="0"/>
        </a:p>
      </dgm:t>
    </dgm:pt>
    <dgm:pt modelId="{BC219504-F258-471F-BCCD-6748B913588C}" type="parTrans" cxnId="{585F60DF-7FF5-4890-8CE2-5500B2CFD74E}">
      <dgm:prSet/>
      <dgm:spPr/>
      <dgm:t>
        <a:bodyPr/>
        <a:lstStyle/>
        <a:p>
          <a:endParaRPr lang="en-US"/>
        </a:p>
      </dgm:t>
    </dgm:pt>
    <dgm:pt modelId="{70B13EF3-314D-4B43-9E11-C4F600800ECC}" type="sibTrans" cxnId="{585F60DF-7FF5-4890-8CE2-5500B2CFD74E}">
      <dgm:prSet/>
      <dgm:spPr/>
      <dgm:t>
        <a:bodyPr/>
        <a:lstStyle/>
        <a:p>
          <a:endParaRPr lang="en-US"/>
        </a:p>
      </dgm:t>
    </dgm:pt>
    <dgm:pt modelId="{D186CF2C-6DF0-4F45-A538-E76F42950650}">
      <dgm:prSet phldrT="[Text]"/>
      <dgm:spPr/>
      <dgm:t>
        <a:bodyPr/>
        <a:lstStyle/>
        <a:p>
          <a:r>
            <a:rPr lang="en-US" dirty="0" smtClean="0"/>
            <a:t>Lawson Security</a:t>
          </a:r>
          <a:endParaRPr lang="en-US" dirty="0"/>
        </a:p>
      </dgm:t>
    </dgm:pt>
    <dgm:pt modelId="{7F231DFD-4ADD-49BF-B9D4-0181606EEE7C}" type="parTrans" cxnId="{6153184E-97B2-4C9B-AAA6-7BB98F498852}">
      <dgm:prSet/>
      <dgm:spPr/>
      <dgm:t>
        <a:bodyPr/>
        <a:lstStyle/>
        <a:p>
          <a:endParaRPr lang="en-US"/>
        </a:p>
      </dgm:t>
    </dgm:pt>
    <dgm:pt modelId="{A4C8B174-9E24-4277-A332-936C5FF432B9}" type="sibTrans" cxnId="{6153184E-97B2-4C9B-AAA6-7BB98F498852}">
      <dgm:prSet/>
      <dgm:spPr/>
      <dgm:t>
        <a:bodyPr/>
        <a:lstStyle/>
        <a:p>
          <a:endParaRPr lang="en-US"/>
        </a:p>
      </dgm:t>
    </dgm:pt>
    <dgm:pt modelId="{EC315870-C6D5-468B-87AC-C2A5728E5660}">
      <dgm:prSet phldrT="[Text]"/>
      <dgm:spPr/>
      <dgm:t>
        <a:bodyPr/>
        <a:lstStyle/>
        <a:p>
          <a:pPr algn="l"/>
          <a:r>
            <a:rPr lang="en-US" dirty="0" smtClean="0"/>
            <a:t>Lawson security authenticates user and determines authorization</a:t>
          </a:r>
          <a:endParaRPr lang="en-US" dirty="0"/>
        </a:p>
      </dgm:t>
    </dgm:pt>
    <dgm:pt modelId="{B91ADB54-59C5-4329-A2C0-4C731CBB6740}" type="parTrans" cxnId="{2C3B0440-8943-4A52-A8B1-D55D4DDE4D77}">
      <dgm:prSet/>
      <dgm:spPr/>
      <dgm:t>
        <a:bodyPr/>
        <a:lstStyle/>
        <a:p>
          <a:endParaRPr lang="en-US"/>
        </a:p>
      </dgm:t>
    </dgm:pt>
    <dgm:pt modelId="{85C96AED-8BC2-43B3-A87E-F6929A2A9E47}" type="sibTrans" cxnId="{2C3B0440-8943-4A52-A8B1-D55D4DDE4D77}">
      <dgm:prSet/>
      <dgm:spPr/>
      <dgm:t>
        <a:bodyPr/>
        <a:lstStyle/>
        <a:p>
          <a:endParaRPr lang="en-US"/>
        </a:p>
      </dgm:t>
    </dgm:pt>
    <dgm:pt modelId="{B5719DE9-DA19-43A1-BE82-5591B9983FFD}">
      <dgm:prSet phldrT="[Text]"/>
      <dgm:spPr/>
      <dgm:t>
        <a:bodyPr/>
        <a:lstStyle/>
        <a:p>
          <a:r>
            <a:rPr lang="en-US" dirty="0" smtClean="0"/>
            <a:t>Lawson Business Logic (4GL)</a:t>
          </a:r>
          <a:endParaRPr lang="en-US" dirty="0"/>
        </a:p>
      </dgm:t>
    </dgm:pt>
    <dgm:pt modelId="{1FC55C39-3BCD-4764-91B8-A60AB2DD4CD0}" type="parTrans" cxnId="{C8940190-957D-4378-BA97-B5C65BBB9027}">
      <dgm:prSet/>
      <dgm:spPr/>
      <dgm:t>
        <a:bodyPr/>
        <a:lstStyle/>
        <a:p>
          <a:endParaRPr lang="en-US"/>
        </a:p>
      </dgm:t>
    </dgm:pt>
    <dgm:pt modelId="{AA9310AB-BAC0-4784-9AF2-14414AABCC83}" type="sibTrans" cxnId="{C8940190-957D-4378-BA97-B5C65BBB9027}">
      <dgm:prSet/>
      <dgm:spPr/>
      <dgm:t>
        <a:bodyPr/>
        <a:lstStyle/>
        <a:p>
          <a:endParaRPr lang="en-US"/>
        </a:p>
      </dgm:t>
    </dgm:pt>
    <dgm:pt modelId="{C8EDA7E1-EFAE-4C9B-8D78-7A7D031B6F04}">
      <dgm:prSet phldrT="[Text]"/>
      <dgm:spPr/>
      <dgm:t>
        <a:bodyPr/>
        <a:lstStyle/>
        <a:p>
          <a:pPr algn="l"/>
          <a:r>
            <a:rPr lang="en-US" dirty="0" smtClean="0"/>
            <a:t>- The </a:t>
          </a:r>
          <a:r>
            <a:rPr lang="en-US" dirty="0" err="1" smtClean="0"/>
            <a:t>backoffice</a:t>
          </a:r>
          <a:r>
            <a:rPr lang="en-US" dirty="0" smtClean="0"/>
            <a:t> form validates, sends the request to the server</a:t>
          </a:r>
        </a:p>
        <a:p>
          <a:pPr algn="l"/>
          <a:r>
            <a:rPr lang="en-US" dirty="0" smtClean="0"/>
            <a:t>- After the update, the form returns message back to user just as in Portal and LID</a:t>
          </a:r>
          <a:endParaRPr lang="en-US" dirty="0"/>
        </a:p>
      </dgm:t>
    </dgm:pt>
    <dgm:pt modelId="{CC383D0A-A97E-4ACF-92C3-CF51099DB68A}" type="parTrans" cxnId="{85489C80-0D9B-48D9-A935-169A5EBEBBD7}">
      <dgm:prSet/>
      <dgm:spPr/>
      <dgm:t>
        <a:bodyPr/>
        <a:lstStyle/>
        <a:p>
          <a:endParaRPr lang="en-US"/>
        </a:p>
      </dgm:t>
    </dgm:pt>
    <dgm:pt modelId="{D828494A-7784-4F5F-874F-25390AD83EF3}" type="sibTrans" cxnId="{85489C80-0D9B-48D9-A935-169A5EBEBBD7}">
      <dgm:prSet/>
      <dgm:spPr/>
      <dgm:t>
        <a:bodyPr/>
        <a:lstStyle/>
        <a:p>
          <a:endParaRPr lang="en-US"/>
        </a:p>
      </dgm:t>
    </dgm:pt>
    <dgm:pt modelId="{E8865DF0-3266-4D01-9BF2-F581B306FC42}">
      <dgm:prSet phldrT="[Text]"/>
      <dgm:spPr/>
      <dgm:t>
        <a:bodyPr/>
        <a:lstStyle/>
        <a:p>
          <a:r>
            <a:rPr lang="en-US" dirty="0" smtClean="0"/>
            <a:t>Lawson Database</a:t>
          </a:r>
          <a:endParaRPr lang="en-US" dirty="0"/>
        </a:p>
      </dgm:t>
    </dgm:pt>
    <dgm:pt modelId="{CF707513-4D4C-48B1-8203-E14F812A4CD9}" type="parTrans" cxnId="{ADD43918-F6A1-45D6-8698-D3247834A018}">
      <dgm:prSet/>
      <dgm:spPr/>
      <dgm:t>
        <a:bodyPr/>
        <a:lstStyle/>
        <a:p>
          <a:endParaRPr lang="en-US"/>
        </a:p>
      </dgm:t>
    </dgm:pt>
    <dgm:pt modelId="{DDF68268-DB4A-4E16-A744-3C11AA7BABE3}" type="sibTrans" cxnId="{ADD43918-F6A1-45D6-8698-D3247834A018}">
      <dgm:prSet/>
      <dgm:spPr/>
      <dgm:t>
        <a:bodyPr/>
        <a:lstStyle/>
        <a:p>
          <a:endParaRPr lang="en-US"/>
        </a:p>
      </dgm:t>
    </dgm:pt>
    <dgm:pt modelId="{62A1D73E-5293-423E-97B6-EE30A460920B}">
      <dgm:prSet phldrT="[Text]"/>
      <dgm:spPr/>
      <dgm:t>
        <a:bodyPr/>
        <a:lstStyle/>
        <a:p>
          <a:pPr algn="l"/>
          <a:r>
            <a:rPr lang="en-US" dirty="0" smtClean="0"/>
            <a:t>Updates are made</a:t>
          </a:r>
        </a:p>
      </dgm:t>
    </dgm:pt>
    <dgm:pt modelId="{B755AA3D-1EE6-4DCA-9E12-965D5327EB15}" type="parTrans" cxnId="{DCE828C0-C749-4B0B-9DA2-E058C16783DF}">
      <dgm:prSet/>
      <dgm:spPr/>
      <dgm:t>
        <a:bodyPr/>
        <a:lstStyle/>
        <a:p>
          <a:endParaRPr lang="en-US"/>
        </a:p>
      </dgm:t>
    </dgm:pt>
    <dgm:pt modelId="{986535A4-759D-4F08-84CE-62DB51F9AFA4}" type="sibTrans" cxnId="{DCE828C0-C749-4B0B-9DA2-E058C16783DF}">
      <dgm:prSet/>
      <dgm:spPr/>
      <dgm:t>
        <a:bodyPr/>
        <a:lstStyle/>
        <a:p>
          <a:endParaRPr lang="en-US"/>
        </a:p>
      </dgm:t>
    </dgm:pt>
    <dgm:pt modelId="{11DF366D-6004-4781-AD34-530A8C284275}" type="pres">
      <dgm:prSet presAssocID="{20766F71-2C14-4720-88DB-A96011D42F24}" presName="Name0" presStyleCnt="0">
        <dgm:presLayoutVars>
          <dgm:chMax val="7"/>
          <dgm:chPref val="5"/>
          <dgm:dir/>
          <dgm:animOne val="branch"/>
          <dgm:animLvl val="lvl"/>
        </dgm:presLayoutVars>
      </dgm:prSet>
      <dgm:spPr/>
      <dgm:t>
        <a:bodyPr/>
        <a:lstStyle/>
        <a:p>
          <a:endParaRPr lang="en-US"/>
        </a:p>
      </dgm:t>
    </dgm:pt>
    <dgm:pt modelId="{91D09C60-FF10-432D-A3B7-74EBA53E525B}" type="pres">
      <dgm:prSet presAssocID="{E8865DF0-3266-4D01-9BF2-F581B306FC42}" presName="ChildAccent4" presStyleCnt="0"/>
      <dgm:spPr/>
    </dgm:pt>
    <dgm:pt modelId="{ED43DD46-7FB5-499A-86B5-5F696ED748DC}" type="pres">
      <dgm:prSet presAssocID="{E8865DF0-3266-4D01-9BF2-F581B306FC42}" presName="ChildAccent" presStyleLbl="alignImgPlace1" presStyleIdx="0" presStyleCnt="4"/>
      <dgm:spPr/>
      <dgm:t>
        <a:bodyPr/>
        <a:lstStyle/>
        <a:p>
          <a:endParaRPr lang="en-US"/>
        </a:p>
      </dgm:t>
    </dgm:pt>
    <dgm:pt modelId="{24AEDBB8-01E1-4857-A29E-5213A980C401}" type="pres">
      <dgm:prSet presAssocID="{E8865DF0-3266-4D01-9BF2-F581B306FC42}" presName="Child4" presStyleLbl="revTx" presStyleIdx="0" presStyleCnt="0">
        <dgm:presLayoutVars>
          <dgm:chMax val="0"/>
          <dgm:chPref val="0"/>
          <dgm:bulletEnabled val="1"/>
        </dgm:presLayoutVars>
      </dgm:prSet>
      <dgm:spPr/>
      <dgm:t>
        <a:bodyPr/>
        <a:lstStyle/>
        <a:p>
          <a:endParaRPr lang="en-US"/>
        </a:p>
      </dgm:t>
    </dgm:pt>
    <dgm:pt modelId="{A5A00B85-66CD-4EA7-B369-C638299C744A}" type="pres">
      <dgm:prSet presAssocID="{E8865DF0-3266-4D01-9BF2-F581B306FC42}" presName="Parent4" presStyleLbl="node1" presStyleIdx="0" presStyleCnt="4">
        <dgm:presLayoutVars>
          <dgm:chMax val="2"/>
          <dgm:chPref val="1"/>
          <dgm:bulletEnabled val="1"/>
        </dgm:presLayoutVars>
      </dgm:prSet>
      <dgm:spPr/>
      <dgm:t>
        <a:bodyPr/>
        <a:lstStyle/>
        <a:p>
          <a:endParaRPr lang="en-US"/>
        </a:p>
      </dgm:t>
    </dgm:pt>
    <dgm:pt modelId="{647E043C-1B8B-46F4-A767-83F8DD8566E9}" type="pres">
      <dgm:prSet presAssocID="{B5719DE9-DA19-43A1-BE82-5591B9983FFD}" presName="ChildAccent3" presStyleCnt="0"/>
      <dgm:spPr/>
    </dgm:pt>
    <dgm:pt modelId="{302BEE49-1EF5-4CFE-ACC3-42F6B868FEF7}" type="pres">
      <dgm:prSet presAssocID="{B5719DE9-DA19-43A1-BE82-5591B9983FFD}" presName="ChildAccent" presStyleLbl="alignImgPlace1" presStyleIdx="1" presStyleCnt="4"/>
      <dgm:spPr/>
      <dgm:t>
        <a:bodyPr/>
        <a:lstStyle/>
        <a:p>
          <a:endParaRPr lang="en-US"/>
        </a:p>
      </dgm:t>
    </dgm:pt>
    <dgm:pt modelId="{91489936-2476-4619-A5F4-8501AEBE4B23}" type="pres">
      <dgm:prSet presAssocID="{B5719DE9-DA19-43A1-BE82-5591B9983FFD}" presName="Child3" presStyleLbl="revTx" presStyleIdx="0" presStyleCnt="0">
        <dgm:presLayoutVars>
          <dgm:chMax val="0"/>
          <dgm:chPref val="0"/>
          <dgm:bulletEnabled val="1"/>
        </dgm:presLayoutVars>
      </dgm:prSet>
      <dgm:spPr/>
      <dgm:t>
        <a:bodyPr/>
        <a:lstStyle/>
        <a:p>
          <a:endParaRPr lang="en-US"/>
        </a:p>
      </dgm:t>
    </dgm:pt>
    <dgm:pt modelId="{4ED8A3D6-52C8-4201-B074-5B4728D5FB3A}" type="pres">
      <dgm:prSet presAssocID="{B5719DE9-DA19-43A1-BE82-5591B9983FFD}" presName="Parent3" presStyleLbl="node1" presStyleIdx="1" presStyleCnt="4">
        <dgm:presLayoutVars>
          <dgm:chMax val="2"/>
          <dgm:chPref val="1"/>
          <dgm:bulletEnabled val="1"/>
        </dgm:presLayoutVars>
      </dgm:prSet>
      <dgm:spPr/>
      <dgm:t>
        <a:bodyPr/>
        <a:lstStyle/>
        <a:p>
          <a:endParaRPr lang="en-US"/>
        </a:p>
      </dgm:t>
    </dgm:pt>
    <dgm:pt modelId="{AD834137-B5E2-4EA1-BF39-1AE711C88514}" type="pres">
      <dgm:prSet presAssocID="{D186CF2C-6DF0-4F45-A538-E76F42950650}" presName="ChildAccent2" presStyleCnt="0"/>
      <dgm:spPr/>
    </dgm:pt>
    <dgm:pt modelId="{CA5A55F6-97B1-44F7-B766-A59629C0CD79}" type="pres">
      <dgm:prSet presAssocID="{D186CF2C-6DF0-4F45-A538-E76F42950650}" presName="ChildAccent" presStyleLbl="alignImgPlace1" presStyleIdx="2" presStyleCnt="4"/>
      <dgm:spPr/>
      <dgm:t>
        <a:bodyPr/>
        <a:lstStyle/>
        <a:p>
          <a:endParaRPr lang="en-US"/>
        </a:p>
      </dgm:t>
    </dgm:pt>
    <dgm:pt modelId="{37925BA5-B290-4972-8033-4ED248DE3662}" type="pres">
      <dgm:prSet presAssocID="{D186CF2C-6DF0-4F45-A538-E76F42950650}" presName="Child2" presStyleLbl="revTx" presStyleIdx="0" presStyleCnt="0">
        <dgm:presLayoutVars>
          <dgm:chMax val="0"/>
          <dgm:chPref val="0"/>
          <dgm:bulletEnabled val="1"/>
        </dgm:presLayoutVars>
      </dgm:prSet>
      <dgm:spPr/>
      <dgm:t>
        <a:bodyPr/>
        <a:lstStyle/>
        <a:p>
          <a:endParaRPr lang="en-US"/>
        </a:p>
      </dgm:t>
    </dgm:pt>
    <dgm:pt modelId="{3911FACE-C274-48A0-AE93-869E5B559B8A}" type="pres">
      <dgm:prSet presAssocID="{D186CF2C-6DF0-4F45-A538-E76F42950650}" presName="Parent2" presStyleLbl="node1" presStyleIdx="2" presStyleCnt="4">
        <dgm:presLayoutVars>
          <dgm:chMax val="2"/>
          <dgm:chPref val="1"/>
          <dgm:bulletEnabled val="1"/>
        </dgm:presLayoutVars>
      </dgm:prSet>
      <dgm:spPr/>
      <dgm:t>
        <a:bodyPr/>
        <a:lstStyle/>
        <a:p>
          <a:endParaRPr lang="en-US"/>
        </a:p>
      </dgm:t>
    </dgm:pt>
    <dgm:pt modelId="{3BBC068C-4D5A-4C52-832B-BA8FB6EFE9D3}" type="pres">
      <dgm:prSet presAssocID="{2A8A3020-B75B-480D-BF62-655E19DF9F24}" presName="ChildAccent1" presStyleCnt="0"/>
      <dgm:spPr/>
    </dgm:pt>
    <dgm:pt modelId="{9E93CC17-CF6A-4403-9D80-B4B46DAC3693}" type="pres">
      <dgm:prSet presAssocID="{2A8A3020-B75B-480D-BF62-655E19DF9F24}" presName="ChildAccent" presStyleLbl="alignImgPlace1" presStyleIdx="3" presStyleCnt="4"/>
      <dgm:spPr/>
      <dgm:t>
        <a:bodyPr/>
        <a:lstStyle/>
        <a:p>
          <a:endParaRPr lang="en-US"/>
        </a:p>
      </dgm:t>
    </dgm:pt>
    <dgm:pt modelId="{2E99145C-56D9-4601-BB3D-A07718BCF432}" type="pres">
      <dgm:prSet presAssocID="{2A8A3020-B75B-480D-BF62-655E19DF9F24}" presName="Child1" presStyleLbl="revTx" presStyleIdx="0" presStyleCnt="0">
        <dgm:presLayoutVars>
          <dgm:chMax val="0"/>
          <dgm:chPref val="0"/>
          <dgm:bulletEnabled val="1"/>
        </dgm:presLayoutVars>
      </dgm:prSet>
      <dgm:spPr/>
      <dgm:t>
        <a:bodyPr/>
        <a:lstStyle/>
        <a:p>
          <a:endParaRPr lang="en-US"/>
        </a:p>
      </dgm:t>
    </dgm:pt>
    <dgm:pt modelId="{EBBFDB9B-44CF-400C-B61A-E7652CA323A0}" type="pres">
      <dgm:prSet presAssocID="{2A8A3020-B75B-480D-BF62-655E19DF9F24}" presName="Parent1" presStyleLbl="node1" presStyleIdx="3" presStyleCnt="4">
        <dgm:presLayoutVars>
          <dgm:chMax val="2"/>
          <dgm:chPref val="1"/>
          <dgm:bulletEnabled val="1"/>
        </dgm:presLayoutVars>
      </dgm:prSet>
      <dgm:spPr/>
      <dgm:t>
        <a:bodyPr/>
        <a:lstStyle/>
        <a:p>
          <a:endParaRPr lang="en-US"/>
        </a:p>
      </dgm:t>
    </dgm:pt>
  </dgm:ptLst>
  <dgm:cxnLst>
    <dgm:cxn modelId="{6153184E-97B2-4C9B-AAA6-7BB98F498852}" srcId="{20766F71-2C14-4720-88DB-A96011D42F24}" destId="{D186CF2C-6DF0-4F45-A538-E76F42950650}" srcOrd="1" destOrd="0" parTransId="{7F231DFD-4ADD-49BF-B9D4-0181606EEE7C}" sibTransId="{A4C8B174-9E24-4277-A332-936C5FF432B9}"/>
    <dgm:cxn modelId="{99B1B489-938F-4347-AE9A-411E57DD083F}" type="presOf" srcId="{B5719DE9-DA19-43A1-BE82-5591B9983FFD}" destId="{4ED8A3D6-52C8-4201-B074-5B4728D5FB3A}" srcOrd="0" destOrd="0" presId="urn:microsoft.com/office/officeart/2011/layout/InterconnectedBlockProcess"/>
    <dgm:cxn modelId="{3151BA64-47CB-4EB1-B555-51872B216137}" type="presOf" srcId="{62A1D73E-5293-423E-97B6-EE30A460920B}" destId="{ED43DD46-7FB5-499A-86B5-5F696ED748DC}" srcOrd="0" destOrd="0" presId="urn:microsoft.com/office/officeart/2011/layout/InterconnectedBlockProcess"/>
    <dgm:cxn modelId="{22091B23-C1C9-46AC-A261-D94CC99D89FC}" type="presOf" srcId="{2585F040-BAEB-451C-A6E3-5960CD71F640}" destId="{2E99145C-56D9-4601-BB3D-A07718BCF432}" srcOrd="1" destOrd="0" presId="urn:microsoft.com/office/officeart/2011/layout/InterconnectedBlockProcess"/>
    <dgm:cxn modelId="{ADD43918-F6A1-45D6-8698-D3247834A018}" srcId="{20766F71-2C14-4720-88DB-A96011D42F24}" destId="{E8865DF0-3266-4D01-9BF2-F581B306FC42}" srcOrd="3" destOrd="0" parTransId="{CF707513-4D4C-48B1-8203-E14F812A4CD9}" sibTransId="{DDF68268-DB4A-4E16-A744-3C11AA7BABE3}"/>
    <dgm:cxn modelId="{974957EC-7283-4EB4-A81A-9DFDB36ACE54}" type="presOf" srcId="{2585F040-BAEB-451C-A6E3-5960CD71F640}" destId="{9E93CC17-CF6A-4403-9D80-B4B46DAC3693}" srcOrd="0" destOrd="0" presId="urn:microsoft.com/office/officeart/2011/layout/InterconnectedBlockProcess"/>
    <dgm:cxn modelId="{2FAD8D46-7F51-4C21-9176-A91FF1DD2B26}" type="presOf" srcId="{E8865DF0-3266-4D01-9BF2-F581B306FC42}" destId="{A5A00B85-66CD-4EA7-B369-C638299C744A}" srcOrd="0" destOrd="0" presId="urn:microsoft.com/office/officeart/2011/layout/InterconnectedBlockProcess"/>
    <dgm:cxn modelId="{DCE828C0-C749-4B0B-9DA2-E058C16783DF}" srcId="{E8865DF0-3266-4D01-9BF2-F581B306FC42}" destId="{62A1D73E-5293-423E-97B6-EE30A460920B}" srcOrd="0" destOrd="0" parTransId="{B755AA3D-1EE6-4DCA-9E12-965D5327EB15}" sibTransId="{986535A4-759D-4F08-84CE-62DB51F9AFA4}"/>
    <dgm:cxn modelId="{A99FA56A-1A6C-46BF-9611-8701EB9544CA}" type="presOf" srcId="{C8EDA7E1-EFAE-4C9B-8D78-7A7D031B6F04}" destId="{91489936-2476-4619-A5F4-8501AEBE4B23}" srcOrd="1" destOrd="0" presId="urn:microsoft.com/office/officeart/2011/layout/InterconnectedBlockProcess"/>
    <dgm:cxn modelId="{D45A3389-821C-4159-A718-009DBC54E98B}" type="presOf" srcId="{D186CF2C-6DF0-4F45-A538-E76F42950650}" destId="{3911FACE-C274-48A0-AE93-869E5B559B8A}" srcOrd="0" destOrd="0" presId="urn:microsoft.com/office/officeart/2011/layout/InterconnectedBlockProcess"/>
    <dgm:cxn modelId="{2C3B0440-8943-4A52-A8B1-D55D4DDE4D77}" srcId="{D186CF2C-6DF0-4F45-A538-E76F42950650}" destId="{EC315870-C6D5-468B-87AC-C2A5728E5660}" srcOrd="0" destOrd="0" parTransId="{B91ADB54-59C5-4329-A2C0-4C731CBB6740}" sibTransId="{85C96AED-8BC2-43B3-A87E-F6929A2A9E47}"/>
    <dgm:cxn modelId="{853ABC3E-CE0B-43D3-AA56-EAD239A63DFF}" type="presOf" srcId="{C8EDA7E1-EFAE-4C9B-8D78-7A7D031B6F04}" destId="{302BEE49-1EF5-4CFE-ACC3-42F6B868FEF7}" srcOrd="0" destOrd="0" presId="urn:microsoft.com/office/officeart/2011/layout/InterconnectedBlockProcess"/>
    <dgm:cxn modelId="{CB5E6017-E6D7-4413-A43F-7546F6B4FE63}" type="presOf" srcId="{2A8A3020-B75B-480D-BF62-655E19DF9F24}" destId="{EBBFDB9B-44CF-400C-B61A-E7652CA323A0}" srcOrd="0" destOrd="0" presId="urn:microsoft.com/office/officeart/2011/layout/InterconnectedBlockProcess"/>
    <dgm:cxn modelId="{85489C80-0D9B-48D9-A935-169A5EBEBBD7}" srcId="{B5719DE9-DA19-43A1-BE82-5591B9983FFD}" destId="{C8EDA7E1-EFAE-4C9B-8D78-7A7D031B6F04}" srcOrd="0" destOrd="0" parTransId="{CC383D0A-A97E-4ACF-92C3-CF51099DB68A}" sibTransId="{D828494A-7784-4F5F-874F-25390AD83EF3}"/>
    <dgm:cxn modelId="{9E439278-C094-4661-9851-7ECAC9015434}" type="presOf" srcId="{62A1D73E-5293-423E-97B6-EE30A460920B}" destId="{24AEDBB8-01E1-4857-A29E-5213A980C401}" srcOrd="1" destOrd="0" presId="urn:microsoft.com/office/officeart/2011/layout/InterconnectedBlockProcess"/>
    <dgm:cxn modelId="{236C6C7B-2F38-49E9-B7D6-09519C81B02B}" type="presOf" srcId="{20766F71-2C14-4720-88DB-A96011D42F24}" destId="{11DF366D-6004-4781-AD34-530A8C284275}" srcOrd="0" destOrd="0" presId="urn:microsoft.com/office/officeart/2011/layout/InterconnectedBlockProcess"/>
    <dgm:cxn modelId="{3B926C4B-7430-48CE-A224-CC6A7205DBF9}" type="presOf" srcId="{EC315870-C6D5-468B-87AC-C2A5728E5660}" destId="{37925BA5-B290-4972-8033-4ED248DE3662}" srcOrd="1" destOrd="0" presId="urn:microsoft.com/office/officeart/2011/layout/InterconnectedBlockProcess"/>
    <dgm:cxn modelId="{585F60DF-7FF5-4890-8CE2-5500B2CFD74E}" srcId="{2A8A3020-B75B-480D-BF62-655E19DF9F24}" destId="{2585F040-BAEB-451C-A6E3-5960CD71F640}" srcOrd="0" destOrd="0" parTransId="{BC219504-F258-471F-BCCD-6748B913588C}" sibTransId="{70B13EF3-314D-4B43-9E11-C4F600800ECC}"/>
    <dgm:cxn modelId="{C8940190-957D-4378-BA97-B5C65BBB9027}" srcId="{20766F71-2C14-4720-88DB-A96011D42F24}" destId="{B5719DE9-DA19-43A1-BE82-5591B9983FFD}" srcOrd="2" destOrd="0" parTransId="{1FC55C39-3BCD-4764-91B8-A60AB2DD4CD0}" sibTransId="{AA9310AB-BAC0-4784-9AF2-14414AABCC83}"/>
    <dgm:cxn modelId="{53BACB24-43ED-4B70-95F5-14A9AA474AD5}" srcId="{20766F71-2C14-4720-88DB-A96011D42F24}" destId="{2A8A3020-B75B-480D-BF62-655E19DF9F24}" srcOrd="0" destOrd="0" parTransId="{4159D208-2BA3-44E9-935B-0F7C4DCDD46A}" sibTransId="{510D98E4-3DF7-48AE-ABBF-788E76A113C6}"/>
    <dgm:cxn modelId="{2CF9CB04-E3B2-46D9-897C-0A222DA9A2FF}" type="presOf" srcId="{EC315870-C6D5-468B-87AC-C2A5728E5660}" destId="{CA5A55F6-97B1-44F7-B766-A59629C0CD79}" srcOrd="0" destOrd="0" presId="urn:microsoft.com/office/officeart/2011/layout/InterconnectedBlockProcess"/>
    <dgm:cxn modelId="{31D17666-ED28-41A2-BA2F-95E385273785}" type="presParOf" srcId="{11DF366D-6004-4781-AD34-530A8C284275}" destId="{91D09C60-FF10-432D-A3B7-74EBA53E525B}" srcOrd="0" destOrd="0" presId="urn:microsoft.com/office/officeart/2011/layout/InterconnectedBlockProcess"/>
    <dgm:cxn modelId="{30B2960E-9863-41C7-A73E-AFEE8C54309C}" type="presParOf" srcId="{91D09C60-FF10-432D-A3B7-74EBA53E525B}" destId="{ED43DD46-7FB5-499A-86B5-5F696ED748DC}" srcOrd="0" destOrd="0" presId="urn:microsoft.com/office/officeart/2011/layout/InterconnectedBlockProcess"/>
    <dgm:cxn modelId="{250732FB-F609-41EE-9A7A-1E74CEB67DC3}" type="presParOf" srcId="{11DF366D-6004-4781-AD34-530A8C284275}" destId="{24AEDBB8-01E1-4857-A29E-5213A980C401}" srcOrd="1" destOrd="0" presId="urn:microsoft.com/office/officeart/2011/layout/InterconnectedBlockProcess"/>
    <dgm:cxn modelId="{E5578CFC-92AF-490E-A3B9-737C002D38DA}" type="presParOf" srcId="{11DF366D-6004-4781-AD34-530A8C284275}" destId="{A5A00B85-66CD-4EA7-B369-C638299C744A}" srcOrd="2" destOrd="0" presId="urn:microsoft.com/office/officeart/2011/layout/InterconnectedBlockProcess"/>
    <dgm:cxn modelId="{3240E873-83A2-4665-8C81-6969274B5DB5}" type="presParOf" srcId="{11DF366D-6004-4781-AD34-530A8C284275}" destId="{647E043C-1B8B-46F4-A767-83F8DD8566E9}" srcOrd="3" destOrd="0" presId="urn:microsoft.com/office/officeart/2011/layout/InterconnectedBlockProcess"/>
    <dgm:cxn modelId="{7F72AAF2-EC8D-4826-A42D-C285FA497CAB}" type="presParOf" srcId="{647E043C-1B8B-46F4-A767-83F8DD8566E9}" destId="{302BEE49-1EF5-4CFE-ACC3-42F6B868FEF7}" srcOrd="0" destOrd="0" presId="urn:microsoft.com/office/officeart/2011/layout/InterconnectedBlockProcess"/>
    <dgm:cxn modelId="{6EB15628-E780-4DE0-8526-6035DDAD9F8C}" type="presParOf" srcId="{11DF366D-6004-4781-AD34-530A8C284275}" destId="{91489936-2476-4619-A5F4-8501AEBE4B23}" srcOrd="4" destOrd="0" presId="urn:microsoft.com/office/officeart/2011/layout/InterconnectedBlockProcess"/>
    <dgm:cxn modelId="{D6076B2E-241A-4B31-8961-CCAB705A6FCE}" type="presParOf" srcId="{11DF366D-6004-4781-AD34-530A8C284275}" destId="{4ED8A3D6-52C8-4201-B074-5B4728D5FB3A}" srcOrd="5" destOrd="0" presId="urn:microsoft.com/office/officeart/2011/layout/InterconnectedBlockProcess"/>
    <dgm:cxn modelId="{73807897-32E5-43DF-8B68-AA6CFFD263F8}" type="presParOf" srcId="{11DF366D-6004-4781-AD34-530A8C284275}" destId="{AD834137-B5E2-4EA1-BF39-1AE711C88514}" srcOrd="6" destOrd="0" presId="urn:microsoft.com/office/officeart/2011/layout/InterconnectedBlockProcess"/>
    <dgm:cxn modelId="{7526D45A-C806-49DB-8969-83511D893487}" type="presParOf" srcId="{AD834137-B5E2-4EA1-BF39-1AE711C88514}" destId="{CA5A55F6-97B1-44F7-B766-A59629C0CD79}" srcOrd="0" destOrd="0" presId="urn:microsoft.com/office/officeart/2011/layout/InterconnectedBlockProcess"/>
    <dgm:cxn modelId="{88FC1DEE-1E4F-451B-A6AA-BCB5DF6886E3}" type="presParOf" srcId="{11DF366D-6004-4781-AD34-530A8C284275}" destId="{37925BA5-B290-4972-8033-4ED248DE3662}" srcOrd="7" destOrd="0" presId="urn:microsoft.com/office/officeart/2011/layout/InterconnectedBlockProcess"/>
    <dgm:cxn modelId="{4DBF54FF-99B7-4FFF-B351-B7B6E5D7D385}" type="presParOf" srcId="{11DF366D-6004-4781-AD34-530A8C284275}" destId="{3911FACE-C274-48A0-AE93-869E5B559B8A}" srcOrd="8" destOrd="0" presId="urn:microsoft.com/office/officeart/2011/layout/InterconnectedBlockProcess"/>
    <dgm:cxn modelId="{9F2C4DDC-E26B-443D-AA8C-F6D4E27E4B9B}" type="presParOf" srcId="{11DF366D-6004-4781-AD34-530A8C284275}" destId="{3BBC068C-4D5A-4C52-832B-BA8FB6EFE9D3}" srcOrd="9" destOrd="0" presId="urn:microsoft.com/office/officeart/2011/layout/InterconnectedBlockProcess"/>
    <dgm:cxn modelId="{BEE23740-5B10-4496-8A29-3FFBD1228043}" type="presParOf" srcId="{3BBC068C-4D5A-4C52-832B-BA8FB6EFE9D3}" destId="{9E93CC17-CF6A-4403-9D80-B4B46DAC3693}" srcOrd="0" destOrd="0" presId="urn:microsoft.com/office/officeart/2011/layout/InterconnectedBlockProcess"/>
    <dgm:cxn modelId="{44408F2F-92C5-44F6-8FFF-02D3330958DC}" type="presParOf" srcId="{11DF366D-6004-4781-AD34-530A8C284275}" destId="{2E99145C-56D9-4601-BB3D-A07718BCF432}" srcOrd="10" destOrd="0" presId="urn:microsoft.com/office/officeart/2011/layout/InterconnectedBlockProcess"/>
    <dgm:cxn modelId="{E0D34564-6108-480D-B224-1B35206CBA5A}" type="presParOf" srcId="{11DF366D-6004-4781-AD34-530A8C284275}" destId="{EBBFDB9B-44CF-400C-B61A-E7652CA323A0}" srcOrd="11"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66F71-2C14-4720-88DB-A96011D42F24}" type="doc">
      <dgm:prSet loTypeId="urn:microsoft.com/office/officeart/2011/layout/InterconnectedBlockProcess" loCatId="process" qsTypeId="urn:microsoft.com/office/officeart/2005/8/quickstyle/simple1" qsCatId="simple" csTypeId="urn:microsoft.com/office/officeart/2005/8/colors/accent1_2" csCatId="accent1" phldr="1"/>
      <dgm:spPr/>
      <dgm:t>
        <a:bodyPr/>
        <a:lstStyle/>
        <a:p>
          <a:endParaRPr lang="en-US"/>
        </a:p>
      </dgm:t>
    </dgm:pt>
    <dgm:pt modelId="{2A8A3020-B75B-480D-BF62-655E19DF9F24}">
      <dgm:prSet phldrT="[Text]"/>
      <dgm:spPr/>
      <dgm:t>
        <a:bodyPr/>
        <a:lstStyle/>
        <a:p>
          <a:r>
            <a:rPr lang="en-US" dirty="0" err="1" smtClean="0"/>
            <a:t>Addins</a:t>
          </a:r>
          <a:endParaRPr lang="en-US" dirty="0"/>
        </a:p>
      </dgm:t>
    </dgm:pt>
    <dgm:pt modelId="{4159D208-2BA3-44E9-935B-0F7C4DCDD46A}" type="parTrans" cxnId="{53BACB24-43ED-4B70-95F5-14A9AA474AD5}">
      <dgm:prSet/>
      <dgm:spPr/>
      <dgm:t>
        <a:bodyPr/>
        <a:lstStyle/>
        <a:p>
          <a:endParaRPr lang="en-US"/>
        </a:p>
      </dgm:t>
    </dgm:pt>
    <dgm:pt modelId="{510D98E4-3DF7-48AE-ABBF-788E76A113C6}" type="sibTrans" cxnId="{53BACB24-43ED-4B70-95F5-14A9AA474AD5}">
      <dgm:prSet/>
      <dgm:spPr/>
      <dgm:t>
        <a:bodyPr/>
        <a:lstStyle/>
        <a:p>
          <a:endParaRPr lang="en-US"/>
        </a:p>
      </dgm:t>
    </dgm:pt>
    <dgm:pt modelId="{2585F040-BAEB-451C-A6E3-5960CD71F640}">
      <dgm:prSet phldrT="[Text]"/>
      <dgm:spPr/>
      <dgm:t>
        <a:bodyPr/>
        <a:lstStyle/>
        <a:p>
          <a:pPr algn="l"/>
          <a:r>
            <a:rPr lang="en-US" dirty="0" smtClean="0"/>
            <a:t>User builds query in </a:t>
          </a:r>
          <a:r>
            <a:rPr lang="en-US" dirty="0" err="1" smtClean="0"/>
            <a:t>Addins</a:t>
          </a:r>
          <a:endParaRPr lang="en-US" dirty="0"/>
        </a:p>
      </dgm:t>
    </dgm:pt>
    <dgm:pt modelId="{BC219504-F258-471F-BCCD-6748B913588C}" type="parTrans" cxnId="{585F60DF-7FF5-4890-8CE2-5500B2CFD74E}">
      <dgm:prSet/>
      <dgm:spPr/>
      <dgm:t>
        <a:bodyPr/>
        <a:lstStyle/>
        <a:p>
          <a:endParaRPr lang="en-US"/>
        </a:p>
      </dgm:t>
    </dgm:pt>
    <dgm:pt modelId="{70B13EF3-314D-4B43-9E11-C4F600800ECC}" type="sibTrans" cxnId="{585F60DF-7FF5-4890-8CE2-5500B2CFD74E}">
      <dgm:prSet/>
      <dgm:spPr/>
      <dgm:t>
        <a:bodyPr/>
        <a:lstStyle/>
        <a:p>
          <a:endParaRPr lang="en-US"/>
        </a:p>
      </dgm:t>
    </dgm:pt>
    <dgm:pt modelId="{D186CF2C-6DF0-4F45-A538-E76F42950650}">
      <dgm:prSet phldrT="[Text]"/>
      <dgm:spPr/>
      <dgm:t>
        <a:bodyPr/>
        <a:lstStyle/>
        <a:p>
          <a:r>
            <a:rPr lang="en-US" dirty="0" smtClean="0"/>
            <a:t>Lawson Security</a:t>
          </a:r>
          <a:endParaRPr lang="en-US" dirty="0"/>
        </a:p>
      </dgm:t>
    </dgm:pt>
    <dgm:pt modelId="{7F231DFD-4ADD-49BF-B9D4-0181606EEE7C}" type="parTrans" cxnId="{6153184E-97B2-4C9B-AAA6-7BB98F498852}">
      <dgm:prSet/>
      <dgm:spPr/>
      <dgm:t>
        <a:bodyPr/>
        <a:lstStyle/>
        <a:p>
          <a:endParaRPr lang="en-US"/>
        </a:p>
      </dgm:t>
    </dgm:pt>
    <dgm:pt modelId="{A4C8B174-9E24-4277-A332-936C5FF432B9}" type="sibTrans" cxnId="{6153184E-97B2-4C9B-AAA6-7BB98F498852}">
      <dgm:prSet/>
      <dgm:spPr/>
      <dgm:t>
        <a:bodyPr/>
        <a:lstStyle/>
        <a:p>
          <a:endParaRPr lang="en-US"/>
        </a:p>
      </dgm:t>
    </dgm:pt>
    <dgm:pt modelId="{EC315870-C6D5-468B-87AC-C2A5728E5660}">
      <dgm:prSet phldrT="[Text]"/>
      <dgm:spPr/>
      <dgm:t>
        <a:bodyPr/>
        <a:lstStyle/>
        <a:p>
          <a:pPr algn="l"/>
          <a:r>
            <a:rPr lang="en-US" dirty="0" smtClean="0"/>
            <a:t>Lawson security authenticates user and determines authorization</a:t>
          </a:r>
          <a:endParaRPr lang="en-US" dirty="0"/>
        </a:p>
      </dgm:t>
    </dgm:pt>
    <dgm:pt modelId="{B91ADB54-59C5-4329-A2C0-4C731CBB6740}" type="parTrans" cxnId="{2C3B0440-8943-4A52-A8B1-D55D4DDE4D77}">
      <dgm:prSet/>
      <dgm:spPr/>
      <dgm:t>
        <a:bodyPr/>
        <a:lstStyle/>
        <a:p>
          <a:endParaRPr lang="en-US"/>
        </a:p>
      </dgm:t>
    </dgm:pt>
    <dgm:pt modelId="{85C96AED-8BC2-43B3-A87E-F6929A2A9E47}" type="sibTrans" cxnId="{2C3B0440-8943-4A52-A8B1-D55D4DDE4D77}">
      <dgm:prSet/>
      <dgm:spPr/>
      <dgm:t>
        <a:bodyPr/>
        <a:lstStyle/>
        <a:p>
          <a:endParaRPr lang="en-US"/>
        </a:p>
      </dgm:t>
    </dgm:pt>
    <dgm:pt modelId="{62A1D73E-5293-423E-97B6-EE30A460920B}">
      <dgm:prSet phldrT="[Text]"/>
      <dgm:spPr/>
      <dgm:t>
        <a:bodyPr/>
        <a:lstStyle/>
        <a:p>
          <a:pPr algn="l"/>
          <a:r>
            <a:rPr lang="en-US" dirty="0" smtClean="0"/>
            <a:t>Data collected and sent back to spreadsheet</a:t>
          </a:r>
          <a:endParaRPr lang="en-US" dirty="0"/>
        </a:p>
      </dgm:t>
    </dgm:pt>
    <dgm:pt modelId="{B755AA3D-1EE6-4DCA-9E12-965D5327EB15}" type="parTrans" cxnId="{DCE828C0-C749-4B0B-9DA2-E058C16783DF}">
      <dgm:prSet/>
      <dgm:spPr/>
      <dgm:t>
        <a:bodyPr/>
        <a:lstStyle/>
        <a:p>
          <a:endParaRPr lang="en-US"/>
        </a:p>
      </dgm:t>
    </dgm:pt>
    <dgm:pt modelId="{986535A4-759D-4F08-84CE-62DB51F9AFA4}" type="sibTrans" cxnId="{DCE828C0-C749-4B0B-9DA2-E058C16783DF}">
      <dgm:prSet/>
      <dgm:spPr/>
      <dgm:t>
        <a:bodyPr/>
        <a:lstStyle/>
        <a:p>
          <a:endParaRPr lang="en-US"/>
        </a:p>
      </dgm:t>
    </dgm:pt>
    <dgm:pt modelId="{B5719DE9-DA19-43A1-BE82-5591B9983FFD}">
      <dgm:prSet phldrT="[Text]"/>
      <dgm:spPr/>
      <dgm:t>
        <a:bodyPr/>
        <a:lstStyle/>
        <a:p>
          <a:r>
            <a:rPr lang="en-US" smtClean="0"/>
            <a:t>Lawson Database</a:t>
          </a:r>
          <a:endParaRPr lang="en-US" dirty="0"/>
        </a:p>
      </dgm:t>
    </dgm:pt>
    <dgm:pt modelId="{AA9310AB-BAC0-4784-9AF2-14414AABCC83}" type="sibTrans" cxnId="{C8940190-957D-4378-BA97-B5C65BBB9027}">
      <dgm:prSet/>
      <dgm:spPr/>
      <dgm:t>
        <a:bodyPr/>
        <a:lstStyle/>
        <a:p>
          <a:endParaRPr lang="en-US"/>
        </a:p>
      </dgm:t>
    </dgm:pt>
    <dgm:pt modelId="{1FC55C39-3BCD-4764-91B8-A60AB2DD4CD0}" type="parTrans" cxnId="{C8940190-957D-4378-BA97-B5C65BBB9027}">
      <dgm:prSet/>
      <dgm:spPr/>
      <dgm:t>
        <a:bodyPr/>
        <a:lstStyle/>
        <a:p>
          <a:endParaRPr lang="en-US"/>
        </a:p>
      </dgm:t>
    </dgm:pt>
    <dgm:pt modelId="{11DF366D-6004-4781-AD34-530A8C284275}" type="pres">
      <dgm:prSet presAssocID="{20766F71-2C14-4720-88DB-A96011D42F24}" presName="Name0" presStyleCnt="0">
        <dgm:presLayoutVars>
          <dgm:chMax val="7"/>
          <dgm:chPref val="5"/>
          <dgm:dir/>
          <dgm:animOne val="branch"/>
          <dgm:animLvl val="lvl"/>
        </dgm:presLayoutVars>
      </dgm:prSet>
      <dgm:spPr/>
      <dgm:t>
        <a:bodyPr/>
        <a:lstStyle/>
        <a:p>
          <a:endParaRPr lang="en-US"/>
        </a:p>
      </dgm:t>
    </dgm:pt>
    <dgm:pt modelId="{647E043C-1B8B-46F4-A767-83F8DD8566E9}" type="pres">
      <dgm:prSet presAssocID="{B5719DE9-DA19-43A1-BE82-5591B9983FFD}" presName="ChildAccent3" presStyleCnt="0"/>
      <dgm:spPr/>
    </dgm:pt>
    <dgm:pt modelId="{302BEE49-1EF5-4CFE-ACC3-42F6B868FEF7}" type="pres">
      <dgm:prSet presAssocID="{B5719DE9-DA19-43A1-BE82-5591B9983FFD}" presName="ChildAccent" presStyleLbl="alignImgPlace1" presStyleIdx="0" presStyleCnt="3"/>
      <dgm:spPr/>
      <dgm:t>
        <a:bodyPr/>
        <a:lstStyle/>
        <a:p>
          <a:endParaRPr lang="en-US"/>
        </a:p>
      </dgm:t>
    </dgm:pt>
    <dgm:pt modelId="{91489936-2476-4619-A5F4-8501AEBE4B23}" type="pres">
      <dgm:prSet presAssocID="{B5719DE9-DA19-43A1-BE82-5591B9983FFD}" presName="Child3" presStyleLbl="revTx" presStyleIdx="0" presStyleCnt="0">
        <dgm:presLayoutVars>
          <dgm:chMax val="0"/>
          <dgm:chPref val="0"/>
          <dgm:bulletEnabled val="1"/>
        </dgm:presLayoutVars>
      </dgm:prSet>
      <dgm:spPr/>
      <dgm:t>
        <a:bodyPr/>
        <a:lstStyle/>
        <a:p>
          <a:endParaRPr lang="en-US"/>
        </a:p>
      </dgm:t>
    </dgm:pt>
    <dgm:pt modelId="{4ED8A3D6-52C8-4201-B074-5B4728D5FB3A}" type="pres">
      <dgm:prSet presAssocID="{B5719DE9-DA19-43A1-BE82-5591B9983FFD}" presName="Parent3" presStyleLbl="node1" presStyleIdx="0" presStyleCnt="3">
        <dgm:presLayoutVars>
          <dgm:chMax val="2"/>
          <dgm:chPref val="1"/>
          <dgm:bulletEnabled val="1"/>
        </dgm:presLayoutVars>
      </dgm:prSet>
      <dgm:spPr/>
      <dgm:t>
        <a:bodyPr/>
        <a:lstStyle/>
        <a:p>
          <a:endParaRPr lang="en-US"/>
        </a:p>
      </dgm:t>
    </dgm:pt>
    <dgm:pt modelId="{AD834137-B5E2-4EA1-BF39-1AE711C88514}" type="pres">
      <dgm:prSet presAssocID="{D186CF2C-6DF0-4F45-A538-E76F42950650}" presName="ChildAccent2" presStyleCnt="0"/>
      <dgm:spPr/>
    </dgm:pt>
    <dgm:pt modelId="{CA5A55F6-97B1-44F7-B766-A59629C0CD79}" type="pres">
      <dgm:prSet presAssocID="{D186CF2C-6DF0-4F45-A538-E76F42950650}" presName="ChildAccent" presStyleLbl="alignImgPlace1" presStyleIdx="1" presStyleCnt="3"/>
      <dgm:spPr/>
      <dgm:t>
        <a:bodyPr/>
        <a:lstStyle/>
        <a:p>
          <a:endParaRPr lang="en-US"/>
        </a:p>
      </dgm:t>
    </dgm:pt>
    <dgm:pt modelId="{37925BA5-B290-4972-8033-4ED248DE3662}" type="pres">
      <dgm:prSet presAssocID="{D186CF2C-6DF0-4F45-A538-E76F42950650}" presName="Child2" presStyleLbl="revTx" presStyleIdx="0" presStyleCnt="0">
        <dgm:presLayoutVars>
          <dgm:chMax val="0"/>
          <dgm:chPref val="0"/>
          <dgm:bulletEnabled val="1"/>
        </dgm:presLayoutVars>
      </dgm:prSet>
      <dgm:spPr/>
      <dgm:t>
        <a:bodyPr/>
        <a:lstStyle/>
        <a:p>
          <a:endParaRPr lang="en-US"/>
        </a:p>
      </dgm:t>
    </dgm:pt>
    <dgm:pt modelId="{3911FACE-C274-48A0-AE93-869E5B559B8A}" type="pres">
      <dgm:prSet presAssocID="{D186CF2C-6DF0-4F45-A538-E76F42950650}" presName="Parent2" presStyleLbl="node1" presStyleIdx="1" presStyleCnt="3">
        <dgm:presLayoutVars>
          <dgm:chMax val="2"/>
          <dgm:chPref val="1"/>
          <dgm:bulletEnabled val="1"/>
        </dgm:presLayoutVars>
      </dgm:prSet>
      <dgm:spPr/>
      <dgm:t>
        <a:bodyPr/>
        <a:lstStyle/>
        <a:p>
          <a:endParaRPr lang="en-US"/>
        </a:p>
      </dgm:t>
    </dgm:pt>
    <dgm:pt modelId="{3BBC068C-4D5A-4C52-832B-BA8FB6EFE9D3}" type="pres">
      <dgm:prSet presAssocID="{2A8A3020-B75B-480D-BF62-655E19DF9F24}" presName="ChildAccent1" presStyleCnt="0"/>
      <dgm:spPr/>
    </dgm:pt>
    <dgm:pt modelId="{9E93CC17-CF6A-4403-9D80-B4B46DAC3693}" type="pres">
      <dgm:prSet presAssocID="{2A8A3020-B75B-480D-BF62-655E19DF9F24}" presName="ChildAccent" presStyleLbl="alignImgPlace1" presStyleIdx="2" presStyleCnt="3"/>
      <dgm:spPr/>
      <dgm:t>
        <a:bodyPr/>
        <a:lstStyle/>
        <a:p>
          <a:endParaRPr lang="en-US"/>
        </a:p>
      </dgm:t>
    </dgm:pt>
    <dgm:pt modelId="{2E99145C-56D9-4601-BB3D-A07718BCF432}" type="pres">
      <dgm:prSet presAssocID="{2A8A3020-B75B-480D-BF62-655E19DF9F24}" presName="Child1" presStyleLbl="revTx" presStyleIdx="0" presStyleCnt="0">
        <dgm:presLayoutVars>
          <dgm:chMax val="0"/>
          <dgm:chPref val="0"/>
          <dgm:bulletEnabled val="1"/>
        </dgm:presLayoutVars>
      </dgm:prSet>
      <dgm:spPr/>
      <dgm:t>
        <a:bodyPr/>
        <a:lstStyle/>
        <a:p>
          <a:endParaRPr lang="en-US"/>
        </a:p>
      </dgm:t>
    </dgm:pt>
    <dgm:pt modelId="{EBBFDB9B-44CF-400C-B61A-E7652CA323A0}" type="pres">
      <dgm:prSet presAssocID="{2A8A3020-B75B-480D-BF62-655E19DF9F24}" presName="Parent1" presStyleLbl="node1" presStyleIdx="2" presStyleCnt="3">
        <dgm:presLayoutVars>
          <dgm:chMax val="2"/>
          <dgm:chPref val="1"/>
          <dgm:bulletEnabled val="1"/>
        </dgm:presLayoutVars>
      </dgm:prSet>
      <dgm:spPr/>
      <dgm:t>
        <a:bodyPr/>
        <a:lstStyle/>
        <a:p>
          <a:endParaRPr lang="en-US"/>
        </a:p>
      </dgm:t>
    </dgm:pt>
  </dgm:ptLst>
  <dgm:cxnLst>
    <dgm:cxn modelId="{22AE590C-26D4-4FBC-B209-FB9A8F9716C8}" type="presOf" srcId="{B5719DE9-DA19-43A1-BE82-5591B9983FFD}" destId="{4ED8A3D6-52C8-4201-B074-5B4728D5FB3A}" srcOrd="0" destOrd="0" presId="urn:microsoft.com/office/officeart/2011/layout/InterconnectedBlockProcess"/>
    <dgm:cxn modelId="{1086E12D-A4D5-4BD9-9B50-B32B398E1CCD}" type="presOf" srcId="{EC315870-C6D5-468B-87AC-C2A5728E5660}" destId="{CA5A55F6-97B1-44F7-B766-A59629C0CD79}" srcOrd="0" destOrd="0" presId="urn:microsoft.com/office/officeart/2011/layout/InterconnectedBlockProcess"/>
    <dgm:cxn modelId="{B6935CC8-E755-4E31-9241-BAFA7559D351}" type="presOf" srcId="{62A1D73E-5293-423E-97B6-EE30A460920B}" destId="{91489936-2476-4619-A5F4-8501AEBE4B23}" srcOrd="1" destOrd="0" presId="urn:microsoft.com/office/officeart/2011/layout/InterconnectedBlockProcess"/>
    <dgm:cxn modelId="{585F60DF-7FF5-4890-8CE2-5500B2CFD74E}" srcId="{2A8A3020-B75B-480D-BF62-655E19DF9F24}" destId="{2585F040-BAEB-451C-A6E3-5960CD71F640}" srcOrd="0" destOrd="0" parTransId="{BC219504-F258-471F-BCCD-6748B913588C}" sibTransId="{70B13EF3-314D-4B43-9E11-C4F600800ECC}"/>
    <dgm:cxn modelId="{19CB9176-7260-4918-B460-92A28B34BF02}" type="presOf" srcId="{2A8A3020-B75B-480D-BF62-655E19DF9F24}" destId="{EBBFDB9B-44CF-400C-B61A-E7652CA323A0}" srcOrd="0" destOrd="0" presId="urn:microsoft.com/office/officeart/2011/layout/InterconnectedBlockProcess"/>
    <dgm:cxn modelId="{78B8278C-6B12-4AB7-9D91-12FB07E26BF5}" type="presOf" srcId="{2585F040-BAEB-451C-A6E3-5960CD71F640}" destId="{2E99145C-56D9-4601-BB3D-A07718BCF432}" srcOrd="1" destOrd="0" presId="urn:microsoft.com/office/officeart/2011/layout/InterconnectedBlockProcess"/>
    <dgm:cxn modelId="{DCE828C0-C749-4B0B-9DA2-E058C16783DF}" srcId="{B5719DE9-DA19-43A1-BE82-5591B9983FFD}" destId="{62A1D73E-5293-423E-97B6-EE30A460920B}" srcOrd="0" destOrd="0" parTransId="{B755AA3D-1EE6-4DCA-9E12-965D5327EB15}" sibTransId="{986535A4-759D-4F08-84CE-62DB51F9AFA4}"/>
    <dgm:cxn modelId="{53BACB24-43ED-4B70-95F5-14A9AA474AD5}" srcId="{20766F71-2C14-4720-88DB-A96011D42F24}" destId="{2A8A3020-B75B-480D-BF62-655E19DF9F24}" srcOrd="0" destOrd="0" parTransId="{4159D208-2BA3-44E9-935B-0F7C4DCDD46A}" sibTransId="{510D98E4-3DF7-48AE-ABBF-788E76A113C6}"/>
    <dgm:cxn modelId="{1E6BEFD8-D3FA-43F5-9023-D84136817C5B}" type="presOf" srcId="{2585F040-BAEB-451C-A6E3-5960CD71F640}" destId="{9E93CC17-CF6A-4403-9D80-B4B46DAC3693}" srcOrd="0" destOrd="0" presId="urn:microsoft.com/office/officeart/2011/layout/InterconnectedBlockProcess"/>
    <dgm:cxn modelId="{9D19A82C-4C5B-4757-8076-87603B0B03C5}" type="presOf" srcId="{D186CF2C-6DF0-4F45-A538-E76F42950650}" destId="{3911FACE-C274-48A0-AE93-869E5B559B8A}" srcOrd="0" destOrd="0" presId="urn:microsoft.com/office/officeart/2011/layout/InterconnectedBlockProcess"/>
    <dgm:cxn modelId="{6153184E-97B2-4C9B-AAA6-7BB98F498852}" srcId="{20766F71-2C14-4720-88DB-A96011D42F24}" destId="{D186CF2C-6DF0-4F45-A538-E76F42950650}" srcOrd="1" destOrd="0" parTransId="{7F231DFD-4ADD-49BF-B9D4-0181606EEE7C}" sibTransId="{A4C8B174-9E24-4277-A332-936C5FF432B9}"/>
    <dgm:cxn modelId="{2C3B0440-8943-4A52-A8B1-D55D4DDE4D77}" srcId="{D186CF2C-6DF0-4F45-A538-E76F42950650}" destId="{EC315870-C6D5-468B-87AC-C2A5728E5660}" srcOrd="0" destOrd="0" parTransId="{B91ADB54-59C5-4329-A2C0-4C731CBB6740}" sibTransId="{85C96AED-8BC2-43B3-A87E-F6929A2A9E47}"/>
    <dgm:cxn modelId="{8E99396F-D1BC-43D9-B37F-2A79F924B137}" type="presOf" srcId="{62A1D73E-5293-423E-97B6-EE30A460920B}" destId="{302BEE49-1EF5-4CFE-ACC3-42F6B868FEF7}" srcOrd="0" destOrd="0" presId="urn:microsoft.com/office/officeart/2011/layout/InterconnectedBlockProcess"/>
    <dgm:cxn modelId="{BD6E78E4-C705-430E-95C8-2DBA67FD8B67}" type="presOf" srcId="{20766F71-2C14-4720-88DB-A96011D42F24}" destId="{11DF366D-6004-4781-AD34-530A8C284275}" srcOrd="0" destOrd="0" presId="urn:microsoft.com/office/officeart/2011/layout/InterconnectedBlockProcess"/>
    <dgm:cxn modelId="{337ACB12-D04C-4C8C-B120-715E14110B53}" type="presOf" srcId="{EC315870-C6D5-468B-87AC-C2A5728E5660}" destId="{37925BA5-B290-4972-8033-4ED248DE3662}" srcOrd="1" destOrd="0" presId="urn:microsoft.com/office/officeart/2011/layout/InterconnectedBlockProcess"/>
    <dgm:cxn modelId="{C8940190-957D-4378-BA97-B5C65BBB9027}" srcId="{20766F71-2C14-4720-88DB-A96011D42F24}" destId="{B5719DE9-DA19-43A1-BE82-5591B9983FFD}" srcOrd="2" destOrd="0" parTransId="{1FC55C39-3BCD-4764-91B8-A60AB2DD4CD0}" sibTransId="{AA9310AB-BAC0-4784-9AF2-14414AABCC83}"/>
    <dgm:cxn modelId="{82DAAE84-A889-43E9-BEE3-14F5FE253DE7}" type="presParOf" srcId="{11DF366D-6004-4781-AD34-530A8C284275}" destId="{647E043C-1B8B-46F4-A767-83F8DD8566E9}" srcOrd="0" destOrd="0" presId="urn:microsoft.com/office/officeart/2011/layout/InterconnectedBlockProcess"/>
    <dgm:cxn modelId="{CD72A231-E99F-4B45-B419-E4C2EECBC2EE}" type="presParOf" srcId="{647E043C-1B8B-46F4-A767-83F8DD8566E9}" destId="{302BEE49-1EF5-4CFE-ACC3-42F6B868FEF7}" srcOrd="0" destOrd="0" presId="urn:microsoft.com/office/officeart/2011/layout/InterconnectedBlockProcess"/>
    <dgm:cxn modelId="{C2930E50-9626-483D-B524-858F5C8A4C65}" type="presParOf" srcId="{11DF366D-6004-4781-AD34-530A8C284275}" destId="{91489936-2476-4619-A5F4-8501AEBE4B23}" srcOrd="1" destOrd="0" presId="urn:microsoft.com/office/officeart/2011/layout/InterconnectedBlockProcess"/>
    <dgm:cxn modelId="{F552A64D-3122-4722-86BA-2D8248E1EA0D}" type="presParOf" srcId="{11DF366D-6004-4781-AD34-530A8C284275}" destId="{4ED8A3D6-52C8-4201-B074-5B4728D5FB3A}" srcOrd="2" destOrd="0" presId="urn:microsoft.com/office/officeart/2011/layout/InterconnectedBlockProcess"/>
    <dgm:cxn modelId="{5F768752-2078-4E99-A1CD-0A107C6E241F}" type="presParOf" srcId="{11DF366D-6004-4781-AD34-530A8C284275}" destId="{AD834137-B5E2-4EA1-BF39-1AE711C88514}" srcOrd="3" destOrd="0" presId="urn:microsoft.com/office/officeart/2011/layout/InterconnectedBlockProcess"/>
    <dgm:cxn modelId="{0B3BAD8D-F28C-4BCB-AC0F-0485685D715A}" type="presParOf" srcId="{AD834137-B5E2-4EA1-BF39-1AE711C88514}" destId="{CA5A55F6-97B1-44F7-B766-A59629C0CD79}" srcOrd="0" destOrd="0" presId="urn:microsoft.com/office/officeart/2011/layout/InterconnectedBlockProcess"/>
    <dgm:cxn modelId="{CAC05522-6744-4EA8-A205-3C441079DE75}" type="presParOf" srcId="{11DF366D-6004-4781-AD34-530A8C284275}" destId="{37925BA5-B290-4972-8033-4ED248DE3662}" srcOrd="4" destOrd="0" presId="urn:microsoft.com/office/officeart/2011/layout/InterconnectedBlockProcess"/>
    <dgm:cxn modelId="{88F9211D-FB4A-4084-AA1F-9B24732681C6}" type="presParOf" srcId="{11DF366D-6004-4781-AD34-530A8C284275}" destId="{3911FACE-C274-48A0-AE93-869E5B559B8A}" srcOrd="5" destOrd="0" presId="urn:microsoft.com/office/officeart/2011/layout/InterconnectedBlockProcess"/>
    <dgm:cxn modelId="{267289E5-2A18-45FE-897E-5075243BDE9F}" type="presParOf" srcId="{11DF366D-6004-4781-AD34-530A8C284275}" destId="{3BBC068C-4D5A-4C52-832B-BA8FB6EFE9D3}" srcOrd="6" destOrd="0" presId="urn:microsoft.com/office/officeart/2011/layout/InterconnectedBlockProcess"/>
    <dgm:cxn modelId="{EAD9AADA-A990-4B76-B266-7B90036AB1C5}" type="presParOf" srcId="{3BBC068C-4D5A-4C52-832B-BA8FB6EFE9D3}" destId="{9E93CC17-CF6A-4403-9D80-B4B46DAC3693}" srcOrd="0" destOrd="0" presId="urn:microsoft.com/office/officeart/2011/layout/InterconnectedBlockProcess"/>
    <dgm:cxn modelId="{78449C4D-265E-4460-9089-4FF57CE765CC}" type="presParOf" srcId="{11DF366D-6004-4781-AD34-530A8C284275}" destId="{2E99145C-56D9-4601-BB3D-A07718BCF432}" srcOrd="7" destOrd="0" presId="urn:microsoft.com/office/officeart/2011/layout/InterconnectedBlockProcess"/>
    <dgm:cxn modelId="{A98A6A25-34D3-49FB-9F1C-E26381F40A32}" type="presParOf" srcId="{11DF366D-6004-4781-AD34-530A8C284275}" destId="{EBBFDB9B-44CF-400C-B61A-E7652CA323A0}"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3DD46-7FB5-499A-86B5-5F696ED748DC}">
      <dsp:nvSpPr>
        <dsp:cNvPr id="0" name=""/>
        <dsp:cNvSpPr/>
      </dsp:nvSpPr>
      <dsp:spPr>
        <a:xfrm>
          <a:off x="4431995" y="768908"/>
          <a:ext cx="1383995" cy="3295091"/>
        </a:xfrm>
        <a:prstGeom prst="wedgeRectCallout">
          <a:avLst>
            <a:gd name="adj1" fmla="val 0"/>
            <a:gd name="adj2" fmla="val 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l" defTabSz="577850">
            <a:lnSpc>
              <a:spcPct val="90000"/>
            </a:lnSpc>
            <a:spcBef>
              <a:spcPct val="0"/>
            </a:spcBef>
            <a:spcAft>
              <a:spcPct val="35000"/>
            </a:spcAft>
          </a:pPr>
          <a:r>
            <a:rPr lang="en-US" sz="1300" kern="1200" dirty="0" smtClean="0"/>
            <a:t>Updates are made</a:t>
          </a:r>
        </a:p>
      </dsp:txBody>
      <dsp:txXfrm>
        <a:off x="4607485" y="768908"/>
        <a:ext cx="1208504" cy="3295091"/>
      </dsp:txXfrm>
    </dsp:sp>
    <dsp:sp modelId="{A5A00B85-66CD-4EA7-B369-C638299C744A}">
      <dsp:nvSpPr>
        <dsp:cNvPr id="0" name=""/>
        <dsp:cNvSpPr/>
      </dsp:nvSpPr>
      <dsp:spPr>
        <a:xfrm>
          <a:off x="4431995" y="0"/>
          <a:ext cx="1383995" cy="76890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577850">
            <a:lnSpc>
              <a:spcPct val="90000"/>
            </a:lnSpc>
            <a:spcBef>
              <a:spcPct val="0"/>
            </a:spcBef>
            <a:spcAft>
              <a:spcPct val="35000"/>
            </a:spcAft>
          </a:pPr>
          <a:r>
            <a:rPr lang="en-US" sz="1300" kern="1200" dirty="0" smtClean="0"/>
            <a:t>Lawson Database</a:t>
          </a:r>
          <a:endParaRPr lang="en-US" sz="1300" kern="1200" dirty="0"/>
        </a:p>
      </dsp:txBody>
      <dsp:txXfrm>
        <a:off x="4431995" y="0"/>
        <a:ext cx="1383995" cy="768908"/>
      </dsp:txXfrm>
    </dsp:sp>
    <dsp:sp modelId="{302BEE49-1EF5-4CFE-ACC3-42F6B868FEF7}">
      <dsp:nvSpPr>
        <dsp:cNvPr id="0" name=""/>
        <dsp:cNvSpPr/>
      </dsp:nvSpPr>
      <dsp:spPr>
        <a:xfrm>
          <a:off x="3047999" y="768908"/>
          <a:ext cx="1383995" cy="3075635"/>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l" defTabSz="577850">
            <a:lnSpc>
              <a:spcPct val="90000"/>
            </a:lnSpc>
            <a:spcBef>
              <a:spcPct val="0"/>
            </a:spcBef>
            <a:spcAft>
              <a:spcPct val="35000"/>
            </a:spcAft>
          </a:pPr>
          <a:r>
            <a:rPr lang="en-US" sz="1300" kern="1200" dirty="0" smtClean="0"/>
            <a:t>- The </a:t>
          </a:r>
          <a:r>
            <a:rPr lang="en-US" sz="1300" kern="1200" dirty="0" err="1" smtClean="0"/>
            <a:t>backoffice</a:t>
          </a:r>
          <a:r>
            <a:rPr lang="en-US" sz="1300" kern="1200" dirty="0" smtClean="0"/>
            <a:t> form validates, sends the request to the server</a:t>
          </a:r>
        </a:p>
        <a:p>
          <a:pPr lvl="0" algn="l" defTabSz="577850">
            <a:lnSpc>
              <a:spcPct val="90000"/>
            </a:lnSpc>
            <a:spcBef>
              <a:spcPct val="0"/>
            </a:spcBef>
            <a:spcAft>
              <a:spcPct val="35000"/>
            </a:spcAft>
          </a:pPr>
          <a:r>
            <a:rPr lang="en-US" sz="1300" kern="1200" dirty="0" smtClean="0"/>
            <a:t>- After the update, the form returns message back to user just as in Portal and LID</a:t>
          </a:r>
          <a:endParaRPr lang="en-US" sz="1300" kern="1200" dirty="0"/>
        </a:p>
      </dsp:txBody>
      <dsp:txXfrm>
        <a:off x="3223490" y="768908"/>
        <a:ext cx="1208504" cy="3075635"/>
      </dsp:txXfrm>
    </dsp:sp>
    <dsp:sp modelId="{4ED8A3D6-52C8-4201-B074-5B4728D5FB3A}">
      <dsp:nvSpPr>
        <dsp:cNvPr id="0" name=""/>
        <dsp:cNvSpPr/>
      </dsp:nvSpPr>
      <dsp:spPr>
        <a:xfrm>
          <a:off x="3047999" y="111759"/>
          <a:ext cx="1383995" cy="659180"/>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577850">
            <a:lnSpc>
              <a:spcPct val="90000"/>
            </a:lnSpc>
            <a:spcBef>
              <a:spcPct val="0"/>
            </a:spcBef>
            <a:spcAft>
              <a:spcPct val="35000"/>
            </a:spcAft>
          </a:pPr>
          <a:r>
            <a:rPr lang="en-US" sz="1300" kern="1200" dirty="0" smtClean="0"/>
            <a:t>Lawson Business Logic (4GL)</a:t>
          </a:r>
          <a:endParaRPr lang="en-US" sz="1300" kern="1200" dirty="0"/>
        </a:p>
      </dsp:txBody>
      <dsp:txXfrm>
        <a:off x="3047999" y="111759"/>
        <a:ext cx="1383995" cy="659180"/>
      </dsp:txXfrm>
    </dsp:sp>
    <dsp:sp modelId="{CA5A55F6-97B1-44F7-B766-A59629C0CD79}">
      <dsp:nvSpPr>
        <dsp:cNvPr id="0" name=""/>
        <dsp:cNvSpPr/>
      </dsp:nvSpPr>
      <dsp:spPr>
        <a:xfrm>
          <a:off x="1664004" y="768908"/>
          <a:ext cx="1383995" cy="2855772"/>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l" defTabSz="577850">
            <a:lnSpc>
              <a:spcPct val="90000"/>
            </a:lnSpc>
            <a:spcBef>
              <a:spcPct val="0"/>
            </a:spcBef>
            <a:spcAft>
              <a:spcPct val="35000"/>
            </a:spcAft>
          </a:pPr>
          <a:r>
            <a:rPr lang="en-US" sz="1300" kern="1200" dirty="0" smtClean="0"/>
            <a:t>Lawson security authenticates user and determines authorization</a:t>
          </a:r>
          <a:endParaRPr lang="en-US" sz="1300" kern="1200" dirty="0"/>
        </a:p>
      </dsp:txBody>
      <dsp:txXfrm>
        <a:off x="1839495" y="768908"/>
        <a:ext cx="1208504" cy="2855772"/>
      </dsp:txXfrm>
    </dsp:sp>
    <dsp:sp modelId="{3911FACE-C274-48A0-AE93-869E5B559B8A}">
      <dsp:nvSpPr>
        <dsp:cNvPr id="0" name=""/>
        <dsp:cNvSpPr/>
      </dsp:nvSpPr>
      <dsp:spPr>
        <a:xfrm>
          <a:off x="1664004" y="219862"/>
          <a:ext cx="1383995" cy="549046"/>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577850">
            <a:lnSpc>
              <a:spcPct val="90000"/>
            </a:lnSpc>
            <a:spcBef>
              <a:spcPct val="0"/>
            </a:spcBef>
            <a:spcAft>
              <a:spcPct val="35000"/>
            </a:spcAft>
          </a:pPr>
          <a:r>
            <a:rPr lang="en-US" sz="1300" kern="1200" dirty="0" smtClean="0"/>
            <a:t>Lawson Security</a:t>
          </a:r>
          <a:endParaRPr lang="en-US" sz="1300" kern="1200" dirty="0"/>
        </a:p>
      </dsp:txBody>
      <dsp:txXfrm>
        <a:off x="1664004" y="219862"/>
        <a:ext cx="1383995" cy="549046"/>
      </dsp:txXfrm>
    </dsp:sp>
    <dsp:sp modelId="{9E93CC17-CF6A-4403-9D80-B4B46DAC3693}">
      <dsp:nvSpPr>
        <dsp:cNvPr id="0" name=""/>
        <dsp:cNvSpPr/>
      </dsp:nvSpPr>
      <dsp:spPr>
        <a:xfrm>
          <a:off x="280009" y="768908"/>
          <a:ext cx="1383995" cy="2635910"/>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75" tIns="41275" rIns="41275" bIns="41275" numCol="1" spcCol="1270" anchor="t" anchorCtr="0">
          <a:noAutofit/>
        </a:bodyPr>
        <a:lstStyle/>
        <a:p>
          <a:pPr lvl="0" algn="l" defTabSz="577850">
            <a:lnSpc>
              <a:spcPct val="90000"/>
            </a:lnSpc>
            <a:spcBef>
              <a:spcPct val="0"/>
            </a:spcBef>
            <a:spcAft>
              <a:spcPct val="35000"/>
            </a:spcAft>
          </a:pPr>
          <a:r>
            <a:rPr lang="en-US" sz="1300" kern="1200" dirty="0" smtClean="0"/>
            <a:t>User </a:t>
          </a:r>
          <a:r>
            <a:rPr lang="en-US" sz="1300" kern="1200" smtClean="0"/>
            <a:t>runs upload wizard </a:t>
          </a:r>
          <a:r>
            <a:rPr lang="en-US" sz="1300" kern="1200" dirty="0" smtClean="0"/>
            <a:t>in </a:t>
          </a:r>
          <a:r>
            <a:rPr lang="en-US" sz="1300" kern="1200" dirty="0" err="1" smtClean="0"/>
            <a:t>Addins</a:t>
          </a:r>
          <a:endParaRPr lang="en-US" sz="1300" kern="1200" dirty="0"/>
        </a:p>
      </dsp:txBody>
      <dsp:txXfrm>
        <a:off x="455500" y="768908"/>
        <a:ext cx="1208504" cy="2635910"/>
      </dsp:txXfrm>
    </dsp:sp>
    <dsp:sp modelId="{EBBFDB9B-44CF-400C-B61A-E7652CA323A0}">
      <dsp:nvSpPr>
        <dsp:cNvPr id="0" name=""/>
        <dsp:cNvSpPr/>
      </dsp:nvSpPr>
      <dsp:spPr>
        <a:xfrm>
          <a:off x="280009" y="329590"/>
          <a:ext cx="1383995" cy="43931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577850">
            <a:lnSpc>
              <a:spcPct val="90000"/>
            </a:lnSpc>
            <a:spcBef>
              <a:spcPct val="0"/>
            </a:spcBef>
            <a:spcAft>
              <a:spcPct val="35000"/>
            </a:spcAft>
          </a:pPr>
          <a:r>
            <a:rPr lang="en-US" sz="1300" kern="1200" dirty="0" err="1" smtClean="0"/>
            <a:t>Addins</a:t>
          </a:r>
          <a:endParaRPr lang="en-US" sz="1300" kern="1200" dirty="0"/>
        </a:p>
      </dsp:txBody>
      <dsp:txXfrm>
        <a:off x="280009" y="329590"/>
        <a:ext cx="1383995" cy="439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BEE49-1EF5-4CFE-ACC3-42F6B868FEF7}">
      <dsp:nvSpPr>
        <dsp:cNvPr id="0" name=""/>
        <dsp:cNvSpPr/>
      </dsp:nvSpPr>
      <dsp:spPr>
        <a:xfrm>
          <a:off x="3801955" y="714044"/>
          <a:ext cx="1507457" cy="3349955"/>
        </a:xfrm>
        <a:prstGeom prst="wedgeRectCallout">
          <a:avLst>
            <a:gd name="adj1" fmla="val 0"/>
            <a:gd name="adj2" fmla="val 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l" defTabSz="666750">
            <a:lnSpc>
              <a:spcPct val="90000"/>
            </a:lnSpc>
            <a:spcBef>
              <a:spcPct val="0"/>
            </a:spcBef>
            <a:spcAft>
              <a:spcPct val="35000"/>
            </a:spcAft>
          </a:pPr>
          <a:r>
            <a:rPr lang="en-US" sz="1500" kern="1200" dirty="0" smtClean="0"/>
            <a:t>Data collected and sent back to spreadsheet</a:t>
          </a:r>
          <a:endParaRPr lang="en-US" sz="1500" kern="1200" dirty="0"/>
        </a:p>
      </dsp:txBody>
      <dsp:txXfrm>
        <a:off x="3993270" y="714044"/>
        <a:ext cx="1316142" cy="3349955"/>
      </dsp:txXfrm>
    </dsp:sp>
    <dsp:sp modelId="{4ED8A3D6-52C8-4201-B074-5B4728D5FB3A}">
      <dsp:nvSpPr>
        <dsp:cNvPr id="0" name=""/>
        <dsp:cNvSpPr/>
      </dsp:nvSpPr>
      <dsp:spPr>
        <a:xfrm>
          <a:off x="3801955" y="0"/>
          <a:ext cx="1507457" cy="715264"/>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smtClean="0"/>
            <a:t>Lawson Database</a:t>
          </a:r>
          <a:endParaRPr lang="en-US" sz="1600" kern="1200" dirty="0"/>
        </a:p>
      </dsp:txBody>
      <dsp:txXfrm>
        <a:off x="3801955" y="0"/>
        <a:ext cx="1507457" cy="715264"/>
      </dsp:txXfrm>
    </dsp:sp>
    <dsp:sp modelId="{CA5A55F6-97B1-44F7-B766-A59629C0CD79}">
      <dsp:nvSpPr>
        <dsp:cNvPr id="0" name=""/>
        <dsp:cNvSpPr/>
      </dsp:nvSpPr>
      <dsp:spPr>
        <a:xfrm>
          <a:off x="2294044" y="714044"/>
          <a:ext cx="1507457" cy="3110992"/>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l" defTabSz="666750">
            <a:lnSpc>
              <a:spcPct val="90000"/>
            </a:lnSpc>
            <a:spcBef>
              <a:spcPct val="0"/>
            </a:spcBef>
            <a:spcAft>
              <a:spcPct val="35000"/>
            </a:spcAft>
          </a:pPr>
          <a:r>
            <a:rPr lang="en-US" sz="1500" kern="1200" dirty="0" smtClean="0"/>
            <a:t>Lawson security authenticates user and determines authorization</a:t>
          </a:r>
          <a:endParaRPr lang="en-US" sz="1500" kern="1200" dirty="0"/>
        </a:p>
      </dsp:txBody>
      <dsp:txXfrm>
        <a:off x="2485360" y="714044"/>
        <a:ext cx="1316142" cy="3110992"/>
      </dsp:txXfrm>
    </dsp:sp>
    <dsp:sp modelId="{3911FACE-C274-48A0-AE93-869E5B559B8A}">
      <dsp:nvSpPr>
        <dsp:cNvPr id="0" name=""/>
        <dsp:cNvSpPr/>
      </dsp:nvSpPr>
      <dsp:spPr>
        <a:xfrm>
          <a:off x="2294044" y="115823"/>
          <a:ext cx="1507457" cy="598220"/>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smtClean="0"/>
            <a:t>Lawson Security</a:t>
          </a:r>
          <a:endParaRPr lang="en-US" sz="1600" kern="1200" dirty="0"/>
        </a:p>
      </dsp:txBody>
      <dsp:txXfrm>
        <a:off x="2294044" y="115823"/>
        <a:ext cx="1507457" cy="598220"/>
      </dsp:txXfrm>
    </dsp:sp>
    <dsp:sp modelId="{9E93CC17-CF6A-4403-9D80-B4B46DAC3693}">
      <dsp:nvSpPr>
        <dsp:cNvPr id="0" name=""/>
        <dsp:cNvSpPr/>
      </dsp:nvSpPr>
      <dsp:spPr>
        <a:xfrm>
          <a:off x="786587" y="714044"/>
          <a:ext cx="1507457" cy="2871622"/>
        </a:xfrm>
        <a:prstGeom prst="wedgeRectCallout">
          <a:avLst>
            <a:gd name="adj1" fmla="val 62500"/>
            <a:gd name="adj2" fmla="val 2083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l" defTabSz="666750">
            <a:lnSpc>
              <a:spcPct val="90000"/>
            </a:lnSpc>
            <a:spcBef>
              <a:spcPct val="0"/>
            </a:spcBef>
            <a:spcAft>
              <a:spcPct val="35000"/>
            </a:spcAft>
          </a:pPr>
          <a:r>
            <a:rPr lang="en-US" sz="1500" kern="1200" dirty="0" smtClean="0"/>
            <a:t>User builds query in </a:t>
          </a:r>
          <a:r>
            <a:rPr lang="en-US" sz="1500" kern="1200" dirty="0" err="1" smtClean="0"/>
            <a:t>Addins</a:t>
          </a:r>
          <a:endParaRPr lang="en-US" sz="1500" kern="1200" dirty="0"/>
        </a:p>
      </dsp:txBody>
      <dsp:txXfrm>
        <a:off x="977902" y="714044"/>
        <a:ext cx="1316142" cy="2871622"/>
      </dsp:txXfrm>
    </dsp:sp>
    <dsp:sp modelId="{EBBFDB9B-44CF-400C-B61A-E7652CA323A0}">
      <dsp:nvSpPr>
        <dsp:cNvPr id="0" name=""/>
        <dsp:cNvSpPr/>
      </dsp:nvSpPr>
      <dsp:spPr>
        <a:xfrm>
          <a:off x="786587" y="235305"/>
          <a:ext cx="1507457" cy="478739"/>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a:lnSpc>
              <a:spcPct val="90000"/>
            </a:lnSpc>
            <a:spcBef>
              <a:spcPct val="0"/>
            </a:spcBef>
            <a:spcAft>
              <a:spcPct val="35000"/>
            </a:spcAft>
          </a:pPr>
          <a:r>
            <a:rPr lang="en-US" sz="1600" kern="1200" dirty="0" err="1" smtClean="0"/>
            <a:t>Addins</a:t>
          </a:r>
          <a:endParaRPr lang="en-US" sz="1600" kern="1200" dirty="0"/>
        </a:p>
      </dsp:txBody>
      <dsp:txXfrm>
        <a:off x="786587" y="235305"/>
        <a:ext cx="1507457" cy="478739"/>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AB58A-E83F-45B5-BC1F-EB8E067EE180}" type="datetimeFigureOut">
              <a:rPr lang="en-US" smtClean="0"/>
              <a:t>7/24/2013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36D2E-B50D-4AFD-9004-85B5B01C19D8}" type="slidenum">
              <a:rPr lang="en-US" smtClean="0"/>
              <a:t>‹#›</a:t>
            </a:fld>
            <a:endParaRPr lang="en-US"/>
          </a:p>
        </p:txBody>
      </p:sp>
    </p:spTree>
    <p:extLst>
      <p:ext uri="{BB962C8B-B14F-4D97-AF65-F5344CB8AC3E}">
        <p14:creationId xmlns:p14="http://schemas.microsoft.com/office/powerpoint/2010/main" val="3591369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1</a:t>
            </a:fld>
            <a:endParaRPr lang="en-US"/>
          </a:p>
        </p:txBody>
      </p:sp>
    </p:spTree>
    <p:extLst>
      <p:ext uri="{BB962C8B-B14F-4D97-AF65-F5344CB8AC3E}">
        <p14:creationId xmlns:p14="http://schemas.microsoft.com/office/powerpoint/2010/main" val="2078925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10</a:t>
            </a:fld>
            <a:endParaRPr lang="en-US"/>
          </a:p>
        </p:txBody>
      </p:sp>
    </p:spTree>
    <p:extLst>
      <p:ext uri="{BB962C8B-B14F-4D97-AF65-F5344CB8AC3E}">
        <p14:creationId xmlns:p14="http://schemas.microsoft.com/office/powerpoint/2010/main" val="90573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11</a:t>
            </a:fld>
            <a:endParaRPr lang="en-US"/>
          </a:p>
        </p:txBody>
      </p:sp>
    </p:spTree>
    <p:extLst>
      <p:ext uri="{BB962C8B-B14F-4D97-AF65-F5344CB8AC3E}">
        <p14:creationId xmlns:p14="http://schemas.microsoft.com/office/powerpoint/2010/main" val="3625999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12</a:t>
            </a:fld>
            <a:endParaRPr lang="en-US"/>
          </a:p>
        </p:txBody>
      </p:sp>
    </p:spTree>
    <p:extLst>
      <p:ext uri="{BB962C8B-B14F-4D97-AF65-F5344CB8AC3E}">
        <p14:creationId xmlns:p14="http://schemas.microsoft.com/office/powerpoint/2010/main" val="3366963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13</a:t>
            </a:fld>
            <a:endParaRPr lang="en-US"/>
          </a:p>
        </p:txBody>
      </p:sp>
    </p:spTree>
    <p:extLst>
      <p:ext uri="{BB962C8B-B14F-4D97-AF65-F5344CB8AC3E}">
        <p14:creationId xmlns:p14="http://schemas.microsoft.com/office/powerpoint/2010/main" val="319716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14</a:t>
            </a:fld>
            <a:endParaRPr lang="en-US"/>
          </a:p>
        </p:txBody>
      </p:sp>
    </p:spTree>
    <p:extLst>
      <p:ext uri="{BB962C8B-B14F-4D97-AF65-F5344CB8AC3E}">
        <p14:creationId xmlns:p14="http://schemas.microsoft.com/office/powerpoint/2010/main" val="172065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15</a:t>
            </a:fld>
            <a:endParaRPr lang="en-US"/>
          </a:p>
        </p:txBody>
      </p:sp>
    </p:spTree>
    <p:extLst>
      <p:ext uri="{BB962C8B-B14F-4D97-AF65-F5344CB8AC3E}">
        <p14:creationId xmlns:p14="http://schemas.microsoft.com/office/powerpoint/2010/main" val="1854459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16</a:t>
            </a:fld>
            <a:endParaRPr lang="en-US"/>
          </a:p>
        </p:txBody>
      </p:sp>
    </p:spTree>
    <p:extLst>
      <p:ext uri="{BB962C8B-B14F-4D97-AF65-F5344CB8AC3E}">
        <p14:creationId xmlns:p14="http://schemas.microsoft.com/office/powerpoint/2010/main" val="4139872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17</a:t>
            </a:fld>
            <a:endParaRPr lang="en-US"/>
          </a:p>
        </p:txBody>
      </p:sp>
    </p:spTree>
    <p:extLst>
      <p:ext uri="{BB962C8B-B14F-4D97-AF65-F5344CB8AC3E}">
        <p14:creationId xmlns:p14="http://schemas.microsoft.com/office/powerpoint/2010/main" val="225302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18</a:t>
            </a:fld>
            <a:endParaRPr lang="en-US"/>
          </a:p>
        </p:txBody>
      </p:sp>
    </p:spTree>
    <p:extLst>
      <p:ext uri="{BB962C8B-B14F-4D97-AF65-F5344CB8AC3E}">
        <p14:creationId xmlns:p14="http://schemas.microsoft.com/office/powerpoint/2010/main" val="90270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19</a:t>
            </a:fld>
            <a:endParaRPr lang="en-US"/>
          </a:p>
        </p:txBody>
      </p:sp>
    </p:spTree>
    <p:extLst>
      <p:ext uri="{BB962C8B-B14F-4D97-AF65-F5344CB8AC3E}">
        <p14:creationId xmlns:p14="http://schemas.microsoft.com/office/powerpoint/2010/main" val="90270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2</a:t>
            </a:fld>
            <a:endParaRPr lang="en-US"/>
          </a:p>
        </p:txBody>
      </p:sp>
    </p:spTree>
    <p:extLst>
      <p:ext uri="{BB962C8B-B14F-4D97-AF65-F5344CB8AC3E}">
        <p14:creationId xmlns:p14="http://schemas.microsoft.com/office/powerpoint/2010/main" val="3038470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20</a:t>
            </a:fld>
            <a:endParaRPr lang="en-US"/>
          </a:p>
        </p:txBody>
      </p:sp>
    </p:spTree>
    <p:extLst>
      <p:ext uri="{BB962C8B-B14F-4D97-AF65-F5344CB8AC3E}">
        <p14:creationId xmlns:p14="http://schemas.microsoft.com/office/powerpoint/2010/main" val="902708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21</a:t>
            </a:fld>
            <a:endParaRPr lang="en-US"/>
          </a:p>
        </p:txBody>
      </p:sp>
    </p:spTree>
    <p:extLst>
      <p:ext uri="{BB962C8B-B14F-4D97-AF65-F5344CB8AC3E}">
        <p14:creationId xmlns:p14="http://schemas.microsoft.com/office/powerpoint/2010/main" val="902708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22</a:t>
            </a:fld>
            <a:endParaRPr lang="en-US"/>
          </a:p>
        </p:txBody>
      </p:sp>
    </p:spTree>
    <p:extLst>
      <p:ext uri="{BB962C8B-B14F-4D97-AF65-F5344CB8AC3E}">
        <p14:creationId xmlns:p14="http://schemas.microsoft.com/office/powerpoint/2010/main" val="902708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23</a:t>
            </a:fld>
            <a:endParaRPr lang="en-US"/>
          </a:p>
        </p:txBody>
      </p:sp>
    </p:spTree>
    <p:extLst>
      <p:ext uri="{BB962C8B-B14F-4D97-AF65-F5344CB8AC3E}">
        <p14:creationId xmlns:p14="http://schemas.microsoft.com/office/powerpoint/2010/main" val="402931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24</a:t>
            </a:fld>
            <a:endParaRPr lang="en-US"/>
          </a:p>
        </p:txBody>
      </p:sp>
    </p:spTree>
    <p:extLst>
      <p:ext uri="{BB962C8B-B14F-4D97-AF65-F5344CB8AC3E}">
        <p14:creationId xmlns:p14="http://schemas.microsoft.com/office/powerpoint/2010/main" val="206875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25</a:t>
            </a:fld>
            <a:endParaRPr lang="en-US"/>
          </a:p>
        </p:txBody>
      </p:sp>
    </p:spTree>
    <p:extLst>
      <p:ext uri="{BB962C8B-B14F-4D97-AF65-F5344CB8AC3E}">
        <p14:creationId xmlns:p14="http://schemas.microsoft.com/office/powerpoint/2010/main" val="1990138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26</a:t>
            </a:fld>
            <a:endParaRPr lang="en-US"/>
          </a:p>
        </p:txBody>
      </p:sp>
    </p:spTree>
    <p:extLst>
      <p:ext uri="{BB962C8B-B14F-4D97-AF65-F5344CB8AC3E}">
        <p14:creationId xmlns:p14="http://schemas.microsoft.com/office/powerpoint/2010/main" val="649458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27</a:t>
            </a:fld>
            <a:endParaRPr lang="en-US"/>
          </a:p>
        </p:txBody>
      </p:sp>
    </p:spTree>
    <p:extLst>
      <p:ext uri="{BB962C8B-B14F-4D97-AF65-F5344CB8AC3E}">
        <p14:creationId xmlns:p14="http://schemas.microsoft.com/office/powerpoint/2010/main" val="1642310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28</a:t>
            </a:fld>
            <a:endParaRPr lang="en-US"/>
          </a:p>
        </p:txBody>
      </p:sp>
    </p:spTree>
    <p:extLst>
      <p:ext uri="{BB962C8B-B14F-4D97-AF65-F5344CB8AC3E}">
        <p14:creationId xmlns:p14="http://schemas.microsoft.com/office/powerpoint/2010/main" val="3410374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29</a:t>
            </a:fld>
            <a:endParaRPr lang="en-US"/>
          </a:p>
        </p:txBody>
      </p:sp>
    </p:spTree>
    <p:extLst>
      <p:ext uri="{BB962C8B-B14F-4D97-AF65-F5344CB8AC3E}">
        <p14:creationId xmlns:p14="http://schemas.microsoft.com/office/powerpoint/2010/main" val="80788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3</a:t>
            </a:fld>
            <a:endParaRPr lang="en-US"/>
          </a:p>
        </p:txBody>
      </p:sp>
    </p:spTree>
    <p:extLst>
      <p:ext uri="{BB962C8B-B14F-4D97-AF65-F5344CB8AC3E}">
        <p14:creationId xmlns:p14="http://schemas.microsoft.com/office/powerpoint/2010/main" val="1864427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30</a:t>
            </a:fld>
            <a:endParaRPr lang="en-US"/>
          </a:p>
        </p:txBody>
      </p:sp>
    </p:spTree>
    <p:extLst>
      <p:ext uri="{BB962C8B-B14F-4D97-AF65-F5344CB8AC3E}">
        <p14:creationId xmlns:p14="http://schemas.microsoft.com/office/powerpoint/2010/main" val="80788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31</a:t>
            </a:fld>
            <a:endParaRPr lang="en-US"/>
          </a:p>
        </p:txBody>
      </p:sp>
    </p:spTree>
    <p:extLst>
      <p:ext uri="{BB962C8B-B14F-4D97-AF65-F5344CB8AC3E}">
        <p14:creationId xmlns:p14="http://schemas.microsoft.com/office/powerpoint/2010/main" val="80788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32</a:t>
            </a:fld>
            <a:endParaRPr lang="en-US"/>
          </a:p>
        </p:txBody>
      </p:sp>
    </p:spTree>
    <p:extLst>
      <p:ext uri="{BB962C8B-B14F-4D97-AF65-F5344CB8AC3E}">
        <p14:creationId xmlns:p14="http://schemas.microsoft.com/office/powerpoint/2010/main" val="80788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33</a:t>
            </a:fld>
            <a:endParaRPr lang="en-US"/>
          </a:p>
        </p:txBody>
      </p:sp>
    </p:spTree>
    <p:extLst>
      <p:ext uri="{BB962C8B-B14F-4D97-AF65-F5344CB8AC3E}">
        <p14:creationId xmlns:p14="http://schemas.microsoft.com/office/powerpoint/2010/main" val="80788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34</a:t>
            </a:fld>
            <a:endParaRPr lang="en-US"/>
          </a:p>
        </p:txBody>
      </p:sp>
    </p:spTree>
    <p:extLst>
      <p:ext uri="{BB962C8B-B14F-4D97-AF65-F5344CB8AC3E}">
        <p14:creationId xmlns:p14="http://schemas.microsoft.com/office/powerpoint/2010/main" val="127996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35</a:t>
            </a:fld>
            <a:endParaRPr lang="en-US"/>
          </a:p>
        </p:txBody>
      </p:sp>
    </p:spTree>
    <p:extLst>
      <p:ext uri="{BB962C8B-B14F-4D97-AF65-F5344CB8AC3E}">
        <p14:creationId xmlns:p14="http://schemas.microsoft.com/office/powerpoint/2010/main" val="11487469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36</a:t>
            </a:fld>
            <a:endParaRPr lang="en-US"/>
          </a:p>
        </p:txBody>
      </p:sp>
    </p:spTree>
    <p:extLst>
      <p:ext uri="{BB962C8B-B14F-4D97-AF65-F5344CB8AC3E}">
        <p14:creationId xmlns:p14="http://schemas.microsoft.com/office/powerpoint/2010/main" val="1148746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37</a:t>
            </a:fld>
            <a:endParaRPr lang="en-US"/>
          </a:p>
        </p:txBody>
      </p:sp>
    </p:spTree>
    <p:extLst>
      <p:ext uri="{BB962C8B-B14F-4D97-AF65-F5344CB8AC3E}">
        <p14:creationId xmlns:p14="http://schemas.microsoft.com/office/powerpoint/2010/main" val="1148746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38</a:t>
            </a:fld>
            <a:endParaRPr lang="en-US"/>
          </a:p>
        </p:txBody>
      </p:sp>
    </p:spTree>
    <p:extLst>
      <p:ext uri="{BB962C8B-B14F-4D97-AF65-F5344CB8AC3E}">
        <p14:creationId xmlns:p14="http://schemas.microsoft.com/office/powerpoint/2010/main" val="2437635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39</a:t>
            </a:fld>
            <a:endParaRPr lang="en-US"/>
          </a:p>
        </p:txBody>
      </p:sp>
    </p:spTree>
    <p:extLst>
      <p:ext uri="{BB962C8B-B14F-4D97-AF65-F5344CB8AC3E}">
        <p14:creationId xmlns:p14="http://schemas.microsoft.com/office/powerpoint/2010/main" val="114874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4</a:t>
            </a:fld>
            <a:endParaRPr lang="en-US"/>
          </a:p>
        </p:txBody>
      </p:sp>
    </p:spTree>
    <p:extLst>
      <p:ext uri="{BB962C8B-B14F-4D97-AF65-F5344CB8AC3E}">
        <p14:creationId xmlns:p14="http://schemas.microsoft.com/office/powerpoint/2010/main" val="476982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40</a:t>
            </a:fld>
            <a:endParaRPr lang="en-US"/>
          </a:p>
        </p:txBody>
      </p:sp>
    </p:spTree>
    <p:extLst>
      <p:ext uri="{BB962C8B-B14F-4D97-AF65-F5344CB8AC3E}">
        <p14:creationId xmlns:p14="http://schemas.microsoft.com/office/powerpoint/2010/main" val="11487469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41</a:t>
            </a:fld>
            <a:endParaRPr lang="en-US"/>
          </a:p>
        </p:txBody>
      </p:sp>
    </p:spTree>
    <p:extLst>
      <p:ext uri="{BB962C8B-B14F-4D97-AF65-F5344CB8AC3E}">
        <p14:creationId xmlns:p14="http://schemas.microsoft.com/office/powerpoint/2010/main" val="11487469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42</a:t>
            </a:fld>
            <a:endParaRPr lang="en-US"/>
          </a:p>
        </p:txBody>
      </p:sp>
    </p:spTree>
    <p:extLst>
      <p:ext uri="{BB962C8B-B14F-4D97-AF65-F5344CB8AC3E}">
        <p14:creationId xmlns:p14="http://schemas.microsoft.com/office/powerpoint/2010/main" val="11487469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43</a:t>
            </a:fld>
            <a:endParaRPr lang="en-US"/>
          </a:p>
        </p:txBody>
      </p:sp>
    </p:spTree>
    <p:extLst>
      <p:ext uri="{BB962C8B-B14F-4D97-AF65-F5344CB8AC3E}">
        <p14:creationId xmlns:p14="http://schemas.microsoft.com/office/powerpoint/2010/main" val="11487469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44</a:t>
            </a:fld>
            <a:endParaRPr lang="en-US"/>
          </a:p>
        </p:txBody>
      </p:sp>
    </p:spTree>
    <p:extLst>
      <p:ext uri="{BB962C8B-B14F-4D97-AF65-F5344CB8AC3E}">
        <p14:creationId xmlns:p14="http://schemas.microsoft.com/office/powerpoint/2010/main" val="1029372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121A74-5E11-4A30-BAFD-1C1E9674BFF6}" type="slidenum">
              <a:rPr lang="en-US" smtClean="0"/>
              <a:t>45</a:t>
            </a:fld>
            <a:endParaRPr lang="en-US"/>
          </a:p>
        </p:txBody>
      </p:sp>
    </p:spTree>
    <p:extLst>
      <p:ext uri="{BB962C8B-B14F-4D97-AF65-F5344CB8AC3E}">
        <p14:creationId xmlns:p14="http://schemas.microsoft.com/office/powerpoint/2010/main" val="10293724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46</a:t>
            </a:fld>
            <a:endParaRPr lang="en-US"/>
          </a:p>
        </p:txBody>
      </p:sp>
    </p:spTree>
    <p:extLst>
      <p:ext uri="{BB962C8B-B14F-4D97-AF65-F5344CB8AC3E}">
        <p14:creationId xmlns:p14="http://schemas.microsoft.com/office/powerpoint/2010/main" val="31224116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47</a:t>
            </a:fld>
            <a:endParaRPr lang="en-US"/>
          </a:p>
        </p:txBody>
      </p:sp>
    </p:spTree>
    <p:extLst>
      <p:ext uri="{BB962C8B-B14F-4D97-AF65-F5344CB8AC3E}">
        <p14:creationId xmlns:p14="http://schemas.microsoft.com/office/powerpoint/2010/main" val="184111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5</a:t>
            </a:fld>
            <a:endParaRPr lang="en-US"/>
          </a:p>
        </p:txBody>
      </p:sp>
    </p:spTree>
    <p:extLst>
      <p:ext uri="{BB962C8B-B14F-4D97-AF65-F5344CB8AC3E}">
        <p14:creationId xmlns:p14="http://schemas.microsoft.com/office/powerpoint/2010/main" val="476982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6</a:t>
            </a:fld>
            <a:endParaRPr lang="en-US"/>
          </a:p>
        </p:txBody>
      </p:sp>
    </p:spTree>
    <p:extLst>
      <p:ext uri="{BB962C8B-B14F-4D97-AF65-F5344CB8AC3E}">
        <p14:creationId xmlns:p14="http://schemas.microsoft.com/office/powerpoint/2010/main" val="3529918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7</a:t>
            </a:fld>
            <a:endParaRPr lang="en-US"/>
          </a:p>
        </p:txBody>
      </p:sp>
    </p:spTree>
    <p:extLst>
      <p:ext uri="{BB962C8B-B14F-4D97-AF65-F5344CB8AC3E}">
        <p14:creationId xmlns:p14="http://schemas.microsoft.com/office/powerpoint/2010/main" val="162711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8</a:t>
            </a:fld>
            <a:endParaRPr lang="en-US"/>
          </a:p>
        </p:txBody>
      </p:sp>
    </p:spTree>
    <p:extLst>
      <p:ext uri="{BB962C8B-B14F-4D97-AF65-F5344CB8AC3E}">
        <p14:creationId xmlns:p14="http://schemas.microsoft.com/office/powerpoint/2010/main" val="3071032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236D2E-B50D-4AFD-9004-85B5B01C19D8}" type="slidenum">
              <a:rPr lang="en-US" smtClean="0"/>
              <a:t>9</a:t>
            </a:fld>
            <a:endParaRPr lang="en-US"/>
          </a:p>
        </p:txBody>
      </p:sp>
    </p:spTree>
    <p:extLst>
      <p:ext uri="{BB962C8B-B14F-4D97-AF65-F5344CB8AC3E}">
        <p14:creationId xmlns:p14="http://schemas.microsoft.com/office/powerpoint/2010/main" val="326016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8" name="Slide Number Placeholder 7"/>
          <p:cNvSpPr>
            <a:spLocks noGrp="1"/>
          </p:cNvSpPr>
          <p:nvPr>
            <p:ph type="sldNum" sz="quarter" idx="11"/>
          </p:nvPr>
        </p:nvSpPr>
        <p:spPr/>
        <p:txBody>
          <a:bodyPr/>
          <a:lstStyle/>
          <a:p>
            <a:fld id="{9592824B-0978-4970-95A5-C90EFCE704B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92824B-0978-4970-95A5-C90EFCE704B1}"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2824B-0978-4970-95A5-C90EFCE704B1}"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92824B-0978-4970-95A5-C90EFCE704B1}"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A1E78-FE1F-43ED-B434-BE488A1B3F09}" type="datetimeFigureOut">
              <a:rPr lang="en-US" smtClean="0"/>
              <a:t>7/24/2013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92824B-0978-4970-95A5-C90EFCE704B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66000">
              <a:schemeClr val="bg1">
                <a:tint val="80000"/>
                <a:satMod val="250000"/>
                <a:lumMod val="99000"/>
              </a:schemeClr>
            </a:gs>
            <a:gs pos="81000">
              <a:schemeClr val="bg1">
                <a:tint val="90000"/>
                <a:shade val="90000"/>
                <a:satMod val="200000"/>
              </a:schemeClr>
            </a:gs>
            <a:gs pos="92000">
              <a:schemeClr val="accent6">
                <a:lumMod val="40000"/>
                <a:lumOff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CA9A1E78-FE1F-43ED-B434-BE488A1B3F09}" type="datetimeFigureOut">
              <a:rPr lang="en-US" smtClean="0"/>
              <a:t>7/24/2013</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592824B-0978-4970-95A5-C90EFCE704B1}"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0123" y="6281452"/>
            <a:ext cx="1765079" cy="52063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w3schools.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witter.com/nogalisinc"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Lawson Add-Ins</a:t>
            </a:r>
            <a:endParaRPr lang="en-US" dirty="0"/>
          </a:p>
        </p:txBody>
      </p:sp>
      <p:sp>
        <p:nvSpPr>
          <p:cNvPr id="3" name="Subtitle 2"/>
          <p:cNvSpPr>
            <a:spLocks noGrp="1"/>
          </p:cNvSpPr>
          <p:nvPr>
            <p:ph type="subTitle" idx="1"/>
          </p:nvPr>
        </p:nvSpPr>
        <p:spPr/>
        <p:txBody>
          <a:bodyPr/>
          <a:lstStyle/>
          <a:p>
            <a:r>
              <a:rPr lang="en-US" dirty="0" smtClean="0"/>
              <a:t>The basics and troubleshooting tips</a:t>
            </a:r>
            <a:endParaRPr lang="en-US" dirty="0"/>
          </a:p>
        </p:txBody>
      </p:sp>
    </p:spTree>
    <p:extLst>
      <p:ext uri="{BB962C8B-B14F-4D97-AF65-F5344CB8AC3E}">
        <p14:creationId xmlns:p14="http://schemas.microsoft.com/office/powerpoint/2010/main" val="315344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Navigation</a:t>
            </a:r>
            <a:endParaRPr lang="en-US" dirty="0"/>
          </a:p>
        </p:txBody>
      </p:sp>
      <p:sp>
        <p:nvSpPr>
          <p:cNvPr id="5" name="Content Placeholder 2"/>
          <p:cNvSpPr>
            <a:spLocks noGrp="1"/>
          </p:cNvSpPr>
          <p:nvPr>
            <p:ph idx="1"/>
          </p:nvPr>
        </p:nvSpPr>
        <p:spPr>
          <a:xfrm>
            <a:off x="457200" y="1600200"/>
            <a:ext cx="8229600" cy="4525963"/>
          </a:xfrm>
        </p:spPr>
        <p:txBody>
          <a:bodyPr/>
          <a:lstStyle/>
          <a:p>
            <a:r>
              <a:rPr lang="en-US" dirty="0" smtClean="0"/>
              <a:t>Navigate either with Tabs or Next-Previous</a:t>
            </a:r>
            <a:endParaRPr lang="en-US" dirty="0"/>
          </a:p>
        </p:txBody>
      </p:sp>
      <p:pic>
        <p:nvPicPr>
          <p:cNvPr id="6" name="Content Placeholder 3"/>
          <p:cNvPicPr>
            <a:picLocks/>
          </p:cNvPicPr>
          <p:nvPr/>
        </p:nvPicPr>
        <p:blipFill rotWithShape="1">
          <a:blip r:embed="rId3"/>
          <a:srcRect r="29820" b="30554"/>
          <a:stretch/>
        </p:blipFill>
        <p:spPr>
          <a:xfrm>
            <a:off x="1828800" y="2103437"/>
            <a:ext cx="5987773" cy="3992563"/>
          </a:xfrm>
          <a:prstGeom prst="rect">
            <a:avLst/>
          </a:prstGeom>
        </p:spPr>
      </p:pic>
      <p:cxnSp>
        <p:nvCxnSpPr>
          <p:cNvPr id="7" name="Straight Arrow Connector 6"/>
          <p:cNvCxnSpPr/>
          <p:nvPr/>
        </p:nvCxnSpPr>
        <p:spPr>
          <a:xfrm>
            <a:off x="685800" y="2694296"/>
            <a:ext cx="1295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3400" y="2819400"/>
            <a:ext cx="1447800" cy="523220"/>
          </a:xfrm>
          <a:prstGeom prst="rect">
            <a:avLst/>
          </a:prstGeom>
          <a:noFill/>
        </p:spPr>
        <p:txBody>
          <a:bodyPr wrap="square" rtlCol="0">
            <a:spAutoFit/>
          </a:bodyPr>
          <a:lstStyle/>
          <a:p>
            <a:r>
              <a:rPr lang="en-US" sz="1400" dirty="0" smtClean="0"/>
              <a:t>Click Tabs   </a:t>
            </a:r>
            <a:br>
              <a:rPr lang="en-US" sz="1400" dirty="0" smtClean="0"/>
            </a:br>
            <a:r>
              <a:rPr lang="en-US" sz="1400" dirty="0" smtClean="0"/>
              <a:t>  - or -</a:t>
            </a:r>
            <a:endParaRPr lang="en-US" sz="1400" dirty="0"/>
          </a:p>
        </p:txBody>
      </p:sp>
      <p:cxnSp>
        <p:nvCxnSpPr>
          <p:cNvPr id="9" name="Straight Arrow Connector 8"/>
          <p:cNvCxnSpPr/>
          <p:nvPr/>
        </p:nvCxnSpPr>
        <p:spPr>
          <a:xfrm>
            <a:off x="762000" y="5818496"/>
            <a:ext cx="27432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5943600"/>
            <a:ext cx="1981200" cy="307777"/>
          </a:xfrm>
          <a:prstGeom prst="rect">
            <a:avLst/>
          </a:prstGeom>
          <a:noFill/>
        </p:spPr>
        <p:txBody>
          <a:bodyPr wrap="square" rtlCol="0">
            <a:spAutoFit/>
          </a:bodyPr>
          <a:lstStyle/>
          <a:p>
            <a:r>
              <a:rPr lang="en-US" sz="1400" dirty="0" smtClean="0"/>
              <a:t>Click Next/Previous   </a:t>
            </a:r>
            <a:endParaRPr lang="en-US" sz="1400" dirty="0"/>
          </a:p>
        </p:txBody>
      </p:sp>
    </p:spTree>
    <p:extLst>
      <p:ext uri="{BB962C8B-B14F-4D97-AF65-F5344CB8AC3E}">
        <p14:creationId xmlns:p14="http://schemas.microsoft.com/office/powerpoint/2010/main" val="3797459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dirty="0" smtClean="0"/>
              <a:t>Instructions – Log In </a:t>
            </a:r>
            <a:endParaRPr lang="en-US" dirty="0"/>
          </a:p>
        </p:txBody>
      </p:sp>
      <p:sp>
        <p:nvSpPr>
          <p:cNvPr id="5" name="Content Placeholder 2"/>
          <p:cNvSpPr>
            <a:spLocks noGrp="1"/>
          </p:cNvSpPr>
          <p:nvPr>
            <p:ph idx="1"/>
          </p:nvPr>
        </p:nvSpPr>
        <p:spPr>
          <a:xfrm>
            <a:off x="457200" y="1600200"/>
            <a:ext cx="8229600" cy="4525963"/>
          </a:xfrm>
        </p:spPr>
        <p:txBody>
          <a:bodyPr/>
          <a:lstStyle/>
          <a:p>
            <a:r>
              <a:rPr lang="en-US" dirty="0" smtClean="0"/>
              <a:t>Launch and Log in, choose Query or Upload</a:t>
            </a:r>
          </a:p>
          <a:p>
            <a:pPr lvl="1"/>
            <a:r>
              <a:rPr lang="en-US" dirty="0" smtClean="0"/>
              <a:t>Portal path is abbreviated (not /</a:t>
            </a:r>
            <a:r>
              <a:rPr lang="en-US" dirty="0" err="1" smtClean="0"/>
              <a:t>lawson</a:t>
            </a:r>
            <a:r>
              <a:rPr lang="en-US" dirty="0" smtClean="0"/>
              <a:t>/portal)</a:t>
            </a:r>
            <a:endParaRPr lang="en-US" dirty="0"/>
          </a:p>
        </p:txBody>
      </p:sp>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263" b="61533"/>
          <a:stretch/>
        </p:blipFill>
        <p:spPr bwMode="auto">
          <a:xfrm>
            <a:off x="621796" y="2674248"/>
            <a:ext cx="5284119" cy="168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731" y="3235568"/>
            <a:ext cx="3706637"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343300"/>
            <a:ext cx="4343529" cy="320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890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Wizard – Database</a:t>
            </a:r>
            <a:endParaRPr lang="en-US" dirty="0"/>
          </a:p>
        </p:txBody>
      </p:sp>
      <p:sp>
        <p:nvSpPr>
          <p:cNvPr id="3" name="Content Placeholder 2"/>
          <p:cNvSpPr>
            <a:spLocks noGrp="1"/>
          </p:cNvSpPr>
          <p:nvPr>
            <p:ph idx="1"/>
          </p:nvPr>
        </p:nvSpPr>
        <p:spPr/>
        <p:txBody>
          <a:bodyPr/>
          <a:lstStyle/>
          <a:p>
            <a:r>
              <a:rPr lang="en-US" dirty="0"/>
              <a:t>Decide on which fields to inquire (fields in Lawson forms, </a:t>
            </a:r>
            <a:r>
              <a:rPr lang="en-US" dirty="0" err="1"/>
              <a:t>ie</a:t>
            </a:r>
            <a:r>
              <a:rPr lang="en-US" dirty="0"/>
              <a:t>., HR11 the Employee field)</a:t>
            </a:r>
          </a:p>
          <a:p>
            <a:r>
              <a:rPr lang="en-US" dirty="0"/>
              <a:t>Locate tables for fields</a:t>
            </a:r>
          </a:p>
          <a:p>
            <a:r>
              <a:rPr lang="en-US" dirty="0"/>
              <a:t>Find main table</a:t>
            </a:r>
          </a:p>
          <a:p>
            <a:r>
              <a:rPr lang="en-US" dirty="0"/>
              <a:t>Build, save and run </a:t>
            </a:r>
            <a:r>
              <a:rPr lang="en-US" dirty="0" smtClean="0"/>
              <a:t>query</a:t>
            </a:r>
            <a:endParaRPr lang="en-US" dirty="0"/>
          </a:p>
        </p:txBody>
      </p:sp>
    </p:spTree>
    <p:extLst>
      <p:ext uri="{BB962C8B-B14F-4D97-AF65-F5344CB8AC3E}">
        <p14:creationId xmlns:p14="http://schemas.microsoft.com/office/powerpoint/2010/main" val="3099456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Locate the table for a key field: </a:t>
            </a:r>
            <a:r>
              <a:rPr lang="en-US" dirty="0" err="1" smtClean="0"/>
              <a:t>Ctrl+Alt+o</a:t>
            </a:r>
            <a:endParaRPr lang="en-US" dirty="0"/>
          </a:p>
        </p:txBody>
      </p:sp>
      <p:pic>
        <p:nvPicPr>
          <p:cNvPr id="4" name="Picture 3"/>
          <p:cNvPicPr/>
          <p:nvPr/>
        </p:nvPicPr>
        <p:blipFill rotWithShape="1">
          <a:blip r:embed="rId3"/>
          <a:srcRect l="50070" t="22620"/>
          <a:stretch/>
        </p:blipFill>
        <p:spPr bwMode="auto">
          <a:xfrm>
            <a:off x="990600" y="2706624"/>
            <a:ext cx="5842635" cy="3218243"/>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50070" t="96335" r="20406"/>
          <a:stretch/>
        </p:blipFill>
        <p:spPr bwMode="auto">
          <a:xfrm>
            <a:off x="609600" y="5029200"/>
            <a:ext cx="7162800" cy="53340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581400" y="289560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120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smtClean="0"/>
              <a:t>When logged in, choose “Database Tables”</a:t>
            </a:r>
          </a:p>
          <a:p>
            <a:pPr marL="457200" lvl="1" indent="0">
              <a:buNone/>
            </a:pPr>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362200"/>
            <a:ext cx="5105529" cy="377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593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smtClean="0"/>
              <a:t>To find the actual table name, enter the three-character abbreviation and tab off</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8199" y="3875965"/>
            <a:ext cx="6137077" cy="142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38199" y="2556681"/>
            <a:ext cx="6137077" cy="145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676399" y="4573884"/>
            <a:ext cx="2456810" cy="127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834504" y="5040182"/>
            <a:ext cx="2456811" cy="127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824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smtClean="0"/>
              <a:t>Choose product line, click to see system codes</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741"/>
          <a:stretch/>
        </p:blipFill>
        <p:spPr bwMode="auto">
          <a:xfrm>
            <a:off x="1981200" y="2272352"/>
            <a:ext cx="5281247" cy="389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03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C</a:t>
            </a:r>
            <a:r>
              <a:rPr lang="en-US" dirty="0" smtClean="0"/>
              <a:t>hoose the system code and table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2174193"/>
            <a:ext cx="5948362" cy="437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896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2170844"/>
            <a:ext cx="5952911" cy="438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C</a:t>
            </a:r>
            <a:r>
              <a:rPr lang="en-US" dirty="0" smtClean="0"/>
              <a:t>hoose fields from primary and related tables</a:t>
            </a:r>
          </a:p>
        </p:txBody>
      </p:sp>
    </p:spTree>
    <p:extLst>
      <p:ext uri="{BB962C8B-B14F-4D97-AF65-F5344CB8AC3E}">
        <p14:creationId xmlns:p14="http://schemas.microsoft.com/office/powerpoint/2010/main" val="2283062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951" y="2170844"/>
            <a:ext cx="5918924" cy="435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C</a:t>
            </a:r>
            <a:r>
              <a:rPr lang="en-US" dirty="0" smtClean="0"/>
              <a:t>hange column descriptions</a:t>
            </a:r>
          </a:p>
        </p:txBody>
      </p:sp>
    </p:spTree>
    <p:extLst>
      <p:ext uri="{BB962C8B-B14F-4D97-AF65-F5344CB8AC3E}">
        <p14:creationId xmlns:p14="http://schemas.microsoft.com/office/powerpoint/2010/main" val="1835320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covered</a:t>
            </a:r>
            <a:endParaRPr lang="en-US" dirty="0"/>
          </a:p>
        </p:txBody>
      </p:sp>
      <p:sp>
        <p:nvSpPr>
          <p:cNvPr id="3" name="Content Placeholder 2"/>
          <p:cNvSpPr>
            <a:spLocks noGrp="1"/>
          </p:cNvSpPr>
          <p:nvPr>
            <p:ph idx="1"/>
          </p:nvPr>
        </p:nvSpPr>
        <p:spPr/>
        <p:txBody>
          <a:bodyPr/>
          <a:lstStyle/>
          <a:p>
            <a:r>
              <a:rPr lang="en-US" dirty="0"/>
              <a:t>Introduction to Lawson Add-Ins for Microsoft Office</a:t>
            </a:r>
          </a:p>
          <a:p>
            <a:r>
              <a:rPr lang="en-US" dirty="0" smtClean="0"/>
              <a:t>Architecture</a:t>
            </a:r>
          </a:p>
          <a:p>
            <a:r>
              <a:rPr lang="en-US" dirty="0" smtClean="0"/>
              <a:t>Risks</a:t>
            </a:r>
          </a:p>
          <a:p>
            <a:r>
              <a:rPr lang="en-US" dirty="0" smtClean="0"/>
              <a:t>Navigation and logging in to the </a:t>
            </a:r>
            <a:r>
              <a:rPr lang="en-US" dirty="0" err="1" smtClean="0"/>
              <a:t>Addins</a:t>
            </a:r>
            <a:endParaRPr lang="en-US" dirty="0"/>
          </a:p>
          <a:p>
            <a:r>
              <a:rPr lang="en-US" dirty="0" smtClean="0"/>
              <a:t>Query wizard</a:t>
            </a:r>
          </a:p>
          <a:p>
            <a:r>
              <a:rPr lang="en-US" dirty="0" smtClean="0"/>
              <a:t>Inquiries</a:t>
            </a:r>
          </a:p>
          <a:p>
            <a:r>
              <a:rPr lang="en-US" dirty="0" smtClean="0"/>
              <a:t>Uploads</a:t>
            </a:r>
          </a:p>
          <a:p>
            <a:r>
              <a:rPr lang="en-US" dirty="0" smtClean="0"/>
              <a:t>Advanced tools</a:t>
            </a:r>
          </a:p>
          <a:p>
            <a:r>
              <a:rPr lang="en-US" dirty="0" smtClean="0"/>
              <a:t>Troubleshooting</a:t>
            </a:r>
            <a:endParaRPr lang="en-US" dirty="0"/>
          </a:p>
          <a:p>
            <a:endParaRPr lang="en-US" dirty="0" smtClean="0"/>
          </a:p>
          <a:p>
            <a:endParaRPr lang="en-US" dirty="0"/>
          </a:p>
        </p:txBody>
      </p:sp>
    </p:spTree>
    <p:extLst>
      <p:ext uri="{BB962C8B-B14F-4D97-AF65-F5344CB8AC3E}">
        <p14:creationId xmlns:p14="http://schemas.microsoft.com/office/powerpoint/2010/main" val="3477631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48824"/>
            <a:ext cx="5948835" cy="437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S</a:t>
            </a:r>
            <a:r>
              <a:rPr lang="en-US" dirty="0" smtClean="0"/>
              <a:t>elect an index and values</a:t>
            </a:r>
          </a:p>
        </p:txBody>
      </p:sp>
    </p:spTree>
    <p:extLst>
      <p:ext uri="{BB962C8B-B14F-4D97-AF65-F5344CB8AC3E}">
        <p14:creationId xmlns:p14="http://schemas.microsoft.com/office/powerpoint/2010/main" val="1097548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8600" y="3432337"/>
            <a:ext cx="8685665" cy="319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D</a:t>
            </a:r>
            <a:r>
              <a:rPr lang="en-US" dirty="0" smtClean="0"/>
              <a:t>o not skip index values</a:t>
            </a:r>
          </a:p>
          <a:p>
            <a:r>
              <a:rPr lang="en-US" dirty="0" smtClean="0"/>
              <a:t>Instead, a useful trick is to use a range (a-&gt;z) or several values (</a:t>
            </a:r>
            <a:r>
              <a:rPr lang="en-US" dirty="0" err="1" smtClean="0"/>
              <a:t>a;b;c</a:t>
            </a:r>
            <a:r>
              <a:rPr lang="en-US" dirty="0" smtClean="0"/>
              <a:t>) for key values</a:t>
            </a:r>
          </a:p>
        </p:txBody>
      </p:sp>
    </p:spTree>
    <p:extLst>
      <p:ext uri="{BB962C8B-B14F-4D97-AF65-F5344CB8AC3E}">
        <p14:creationId xmlns:p14="http://schemas.microsoft.com/office/powerpoint/2010/main" val="3094817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666" y="2157922"/>
            <a:ext cx="5948835" cy="437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smtClean="0"/>
              <a:t>Choose a Condition, max return, OTM, Select.</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0764" y="2148823"/>
            <a:ext cx="5948836" cy="437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2133600"/>
            <a:ext cx="6029325" cy="44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184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G</a:t>
            </a:r>
            <a:r>
              <a:rPr lang="en-US" dirty="0" smtClean="0"/>
              <a:t>roup criteria:</a:t>
            </a:r>
            <a:br>
              <a:rPr lang="en-US" dirty="0" smtClean="0"/>
            </a:br>
            <a:r>
              <a:rPr lang="en-US" dirty="0" smtClean="0"/>
              <a:t>Highlight two, then click Group Criteria</a:t>
            </a:r>
          </a:p>
        </p:txBody>
      </p:sp>
      <p:pic>
        <p:nvPicPr>
          <p:cNvPr id="7175"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62001" y="2613508"/>
            <a:ext cx="6019800" cy="87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14349" y="3429000"/>
            <a:ext cx="5996051" cy="82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242949" y="4267200"/>
            <a:ext cx="5996051" cy="85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447800" y="5105400"/>
            <a:ext cx="5968755" cy="90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676400" y="5984814"/>
            <a:ext cx="6141493" cy="85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0454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smtClean="0"/>
              <a:t>Calculations and subtotals</a:t>
            </a:r>
            <a:endParaRPr lang="en-US" dirty="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66800" y="2323532"/>
            <a:ext cx="6890892" cy="363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7340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S</a:t>
            </a:r>
            <a:r>
              <a:rPr lang="en-US" dirty="0" smtClean="0"/>
              <a:t>ort order</a:t>
            </a:r>
          </a:p>
          <a:p>
            <a:r>
              <a:rPr lang="en-US" dirty="0" smtClean="0"/>
              <a:t>Order defaults from the Index</a:t>
            </a:r>
          </a:p>
          <a:p>
            <a:r>
              <a:rPr lang="en-US" dirty="0" smtClean="0"/>
              <a:t>Override index by settings on Sort tab</a:t>
            </a: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875430" y="3352800"/>
            <a:ext cx="5104262" cy="32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6011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F</a:t>
            </a:r>
            <a:r>
              <a:rPr lang="en-US" dirty="0" smtClean="0"/>
              <a:t>ormat</a:t>
            </a:r>
          </a:p>
          <a:p>
            <a:r>
              <a:rPr lang="en-US" dirty="0" smtClean="0"/>
              <a:t>View formats to see all options</a:t>
            </a:r>
          </a:p>
          <a:p>
            <a:r>
              <a:rPr lang="en-US" dirty="0" smtClean="0"/>
              <a:t>Worksheet Title settings override the Excel format</a:t>
            </a:r>
          </a:p>
          <a:p>
            <a:endParaRPr lang="en-US" dirty="0" smtClean="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71600" y="3352800"/>
            <a:ext cx="6400801" cy="337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722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W</a:t>
            </a:r>
            <a:r>
              <a:rPr lang="en-US" dirty="0" smtClean="0"/>
              <a:t>orkbook options</a:t>
            </a:r>
          </a:p>
          <a:p>
            <a:r>
              <a:rPr lang="en-US" dirty="0" smtClean="0"/>
              <a:t>Choose into which workbook to save output</a:t>
            </a:r>
          </a:p>
          <a:p>
            <a:r>
              <a:rPr lang="en-US" dirty="0" smtClean="0"/>
              <a:t>Output can be used for mail merge in MS Word</a:t>
            </a:r>
          </a:p>
          <a:p>
            <a:endParaRPr lang="en-US" dirty="0"/>
          </a:p>
        </p:txBody>
      </p:sp>
      <p:pic>
        <p:nvPicPr>
          <p:cNvPr id="112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05000" y="3733799"/>
            <a:ext cx="5838538" cy="259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302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M</a:t>
            </a:r>
            <a:r>
              <a:rPr lang="en-US" dirty="0" smtClean="0"/>
              <a:t>ap wizard</a:t>
            </a:r>
          </a:p>
          <a:p>
            <a:r>
              <a:rPr lang="en-US" dirty="0" smtClean="0"/>
              <a:t>Set the spreadsheet’s form and drill settings</a:t>
            </a:r>
          </a:p>
          <a:p>
            <a:endParaRPr lang="en-US" dirty="0" smtClean="0"/>
          </a:p>
          <a:p>
            <a:endParaRPr lang="en-US" dirty="0"/>
          </a:p>
        </p:txBody>
      </p:sp>
      <p:pic>
        <p:nvPicPr>
          <p:cNvPr id="1229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0" y="2743200"/>
            <a:ext cx="6278245" cy="392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014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a:t>V</a:t>
            </a:r>
            <a:r>
              <a:rPr lang="en-US" dirty="0" smtClean="0"/>
              <a:t>iew the ‘raw’ query that is sent to the server</a:t>
            </a:r>
            <a:endParaRPr lang="en-US" dirty="0"/>
          </a:p>
        </p:txBody>
      </p:sp>
      <p:pic>
        <p:nvPicPr>
          <p:cNvPr id="1433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80993" y="2743200"/>
            <a:ext cx="838200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80993" y="2286000"/>
            <a:ext cx="685807" cy="914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550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a:t>
            </a:r>
            <a:r>
              <a:rPr lang="en-US" dirty="0" err="1" smtClean="0"/>
              <a:t>Addins</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What are they?</a:t>
            </a:r>
          </a:p>
          <a:p>
            <a:pPr lvl="1"/>
            <a:r>
              <a:rPr lang="en-US" dirty="0" smtClean="0"/>
              <a:t>Wizards </a:t>
            </a:r>
            <a:r>
              <a:rPr lang="en-US" dirty="0"/>
              <a:t>that integrate Lawson with MS </a:t>
            </a:r>
            <a:r>
              <a:rPr lang="en-US" dirty="0" smtClean="0"/>
              <a:t>Office</a:t>
            </a:r>
            <a:endParaRPr lang="en-US" dirty="0"/>
          </a:p>
          <a:p>
            <a:pPr lvl="2"/>
            <a:r>
              <a:rPr lang="en-US" dirty="0"/>
              <a:t>S3 Query Wizard </a:t>
            </a:r>
            <a:r>
              <a:rPr lang="en-US" dirty="0" smtClean="0"/>
              <a:t>– Database (API </a:t>
            </a:r>
            <a:r>
              <a:rPr lang="en-US" dirty="0"/>
              <a:t>used is the DME/Data service call)</a:t>
            </a:r>
          </a:p>
          <a:p>
            <a:pPr lvl="3"/>
            <a:r>
              <a:rPr lang="en-US" dirty="0"/>
              <a:t>Query the Lawson database for “ad hoc” </a:t>
            </a:r>
            <a:r>
              <a:rPr lang="en-US" dirty="0" smtClean="0"/>
              <a:t>Excel reports</a:t>
            </a:r>
            <a:endParaRPr lang="en-US" dirty="0"/>
          </a:p>
          <a:p>
            <a:pPr lvl="3"/>
            <a:r>
              <a:rPr lang="en-US" dirty="0"/>
              <a:t>Reports may include drill-around functionality (IDA/Drill service)</a:t>
            </a:r>
          </a:p>
          <a:p>
            <a:pPr lvl="3"/>
            <a:r>
              <a:rPr lang="en-US" dirty="0"/>
              <a:t>Mail Merge in MS Word</a:t>
            </a:r>
          </a:p>
          <a:p>
            <a:pPr lvl="2"/>
            <a:r>
              <a:rPr lang="en-US" dirty="0" smtClean="0"/>
              <a:t>S3 Query Wizard – Application </a:t>
            </a:r>
            <a:r>
              <a:rPr lang="en-US" dirty="0"/>
              <a:t>(AGS/Transaction service</a:t>
            </a:r>
            <a:r>
              <a:rPr lang="en-US" dirty="0" smtClean="0"/>
              <a:t>)</a:t>
            </a:r>
          </a:p>
          <a:p>
            <a:pPr lvl="3"/>
            <a:r>
              <a:rPr lang="en-US" dirty="0" smtClean="0"/>
              <a:t>Move S3 data from a form into an Excel spreadsheet</a:t>
            </a:r>
          </a:p>
          <a:p>
            <a:pPr lvl="3"/>
            <a:r>
              <a:rPr lang="en-US" dirty="0" smtClean="0"/>
              <a:t>Query the S3 application with form function Inquire</a:t>
            </a:r>
          </a:p>
          <a:p>
            <a:pPr lvl="2"/>
            <a:r>
              <a:rPr lang="en-US" dirty="0" smtClean="0"/>
              <a:t>S3 </a:t>
            </a:r>
            <a:r>
              <a:rPr lang="en-US" dirty="0"/>
              <a:t>Upload Wizard (AGS/Transaction service)</a:t>
            </a:r>
          </a:p>
          <a:p>
            <a:pPr lvl="3"/>
            <a:r>
              <a:rPr lang="en-US" dirty="0"/>
              <a:t>Move data from </a:t>
            </a:r>
            <a:r>
              <a:rPr lang="en-US" dirty="0" smtClean="0"/>
              <a:t>an Excel </a:t>
            </a:r>
            <a:r>
              <a:rPr lang="en-US" dirty="0"/>
              <a:t>spreadsheet into an </a:t>
            </a:r>
            <a:r>
              <a:rPr lang="en-US" dirty="0" smtClean="0"/>
              <a:t>S3 form</a:t>
            </a:r>
          </a:p>
          <a:p>
            <a:pPr lvl="3"/>
            <a:r>
              <a:rPr lang="en-US" dirty="0" smtClean="0"/>
              <a:t>Uses Form logic (</a:t>
            </a:r>
            <a:r>
              <a:rPr lang="en-US" dirty="0" err="1" smtClean="0"/>
              <a:t>eg</a:t>
            </a:r>
            <a:r>
              <a:rPr lang="en-US" dirty="0" smtClean="0"/>
              <a:t>., HR11, AP20 forms)</a:t>
            </a:r>
            <a:endParaRPr lang="en-US" dirty="0"/>
          </a:p>
          <a:p>
            <a:pPr lvl="3"/>
            <a:r>
              <a:rPr lang="en-US" dirty="0" smtClean="0"/>
              <a:t>Perform </a:t>
            </a:r>
            <a:r>
              <a:rPr lang="en-US" dirty="0"/>
              <a:t>form </a:t>
            </a:r>
            <a:r>
              <a:rPr lang="en-US" dirty="0" smtClean="0"/>
              <a:t>functions Add</a:t>
            </a:r>
            <a:r>
              <a:rPr lang="en-US" dirty="0"/>
              <a:t>, Change, </a:t>
            </a:r>
            <a:r>
              <a:rPr lang="en-US" dirty="0" smtClean="0"/>
              <a:t>Delete</a:t>
            </a:r>
          </a:p>
          <a:p>
            <a:pPr lvl="2"/>
            <a:r>
              <a:rPr lang="en-US" dirty="0" smtClean="0"/>
              <a:t>S3 Drill and S3 Map Drill Around (IDA/Drill service)</a:t>
            </a:r>
            <a:endParaRPr lang="en-US" dirty="0"/>
          </a:p>
          <a:p>
            <a:pPr lvl="2"/>
            <a:r>
              <a:rPr lang="en-US" dirty="0"/>
              <a:t>Landmark Query Wizard</a:t>
            </a:r>
          </a:p>
          <a:p>
            <a:pPr lvl="2"/>
            <a:r>
              <a:rPr lang="en-US" dirty="0"/>
              <a:t>Landmark Upload Wizard</a:t>
            </a:r>
          </a:p>
          <a:p>
            <a:pPr lvl="1"/>
            <a:r>
              <a:rPr lang="en-US" dirty="0"/>
              <a:t>Governed by </a:t>
            </a:r>
            <a:r>
              <a:rPr lang="en-US" dirty="0" smtClean="0"/>
              <a:t>your Lawson security model (</a:t>
            </a:r>
            <a:r>
              <a:rPr lang="en-US" dirty="0" err="1" smtClean="0"/>
              <a:t>ie</a:t>
            </a:r>
            <a:r>
              <a:rPr lang="en-US" dirty="0" smtClean="0"/>
              <a:t>., LAUA, LS9. Landmark)</a:t>
            </a:r>
            <a:endParaRPr lang="en-US" dirty="0"/>
          </a:p>
        </p:txBody>
      </p:sp>
    </p:spTree>
    <p:extLst>
      <p:ext uri="{BB962C8B-B14F-4D97-AF65-F5344CB8AC3E}">
        <p14:creationId xmlns:p14="http://schemas.microsoft.com/office/powerpoint/2010/main" val="2523650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smtClean="0"/>
              <a:t>Sample result</a:t>
            </a:r>
            <a:endParaRPr lang="en-US" dirty="0"/>
          </a:p>
        </p:txBody>
      </p:sp>
      <p:pic>
        <p:nvPicPr>
          <p:cNvPr id="1638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96788" y="2593075"/>
            <a:ext cx="4503761" cy="302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497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Database</a:t>
            </a:r>
          </a:p>
        </p:txBody>
      </p:sp>
      <p:sp>
        <p:nvSpPr>
          <p:cNvPr id="3" name="Content Placeholder 2"/>
          <p:cNvSpPr>
            <a:spLocks noGrp="1"/>
          </p:cNvSpPr>
          <p:nvPr>
            <p:ph idx="1"/>
          </p:nvPr>
        </p:nvSpPr>
        <p:spPr/>
        <p:txBody>
          <a:bodyPr/>
          <a:lstStyle/>
          <a:p>
            <a:r>
              <a:rPr lang="en-US" dirty="0" smtClean="0"/>
              <a:t>Result with totals</a:t>
            </a:r>
            <a:endParaRPr lang="en-US" dirty="0"/>
          </a:p>
        </p:txBody>
      </p:sp>
      <p:pic>
        <p:nvPicPr>
          <p:cNvPr id="1638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362200" y="2209800"/>
            <a:ext cx="4196099" cy="424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763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a:t>
            </a:r>
            <a:r>
              <a:rPr lang="en-US" dirty="0"/>
              <a:t>Wizard </a:t>
            </a:r>
            <a:r>
              <a:rPr lang="en-US" dirty="0" smtClean="0"/>
              <a:t>– Inquiries</a:t>
            </a:r>
            <a:endParaRPr lang="en-US" dirty="0"/>
          </a:p>
        </p:txBody>
      </p:sp>
      <p:sp>
        <p:nvSpPr>
          <p:cNvPr id="3" name="Content Placeholder 2"/>
          <p:cNvSpPr>
            <a:spLocks noGrp="1"/>
          </p:cNvSpPr>
          <p:nvPr>
            <p:ph idx="1"/>
          </p:nvPr>
        </p:nvSpPr>
        <p:spPr/>
        <p:txBody>
          <a:bodyPr/>
          <a:lstStyle/>
          <a:p>
            <a:r>
              <a:rPr lang="en-US" dirty="0" smtClean="0"/>
              <a:t>Log in and choose Application/form to Inquire</a:t>
            </a:r>
          </a:p>
          <a:p>
            <a:r>
              <a:rPr lang="en-US" dirty="0" smtClean="0"/>
              <a:t>Add fields</a:t>
            </a:r>
          </a:p>
          <a:p>
            <a:r>
              <a:rPr lang="en-US" dirty="0" smtClean="0"/>
              <a:t>Used to build upload template</a:t>
            </a:r>
            <a:endParaRPr lang="en-US" dirty="0"/>
          </a:p>
        </p:txBody>
      </p:sp>
      <p:pic>
        <p:nvPicPr>
          <p:cNvPr id="174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9368" y="3572185"/>
            <a:ext cx="4889479" cy="282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18083" y="2819400"/>
            <a:ext cx="2620617" cy="359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291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Wizard – Inquiries</a:t>
            </a:r>
          </a:p>
        </p:txBody>
      </p:sp>
      <p:sp>
        <p:nvSpPr>
          <p:cNvPr id="3" name="Content Placeholder 2"/>
          <p:cNvSpPr>
            <a:spLocks noGrp="1"/>
          </p:cNvSpPr>
          <p:nvPr>
            <p:ph idx="1"/>
          </p:nvPr>
        </p:nvSpPr>
        <p:spPr/>
        <p:txBody>
          <a:bodyPr/>
          <a:lstStyle/>
          <a:p>
            <a:r>
              <a:rPr lang="en-US" dirty="0" smtClean="0"/>
              <a:t>Enter a value for key fields, such as Company</a:t>
            </a:r>
          </a:p>
        </p:txBody>
      </p:sp>
      <p:pic>
        <p:nvPicPr>
          <p:cNvPr id="1741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418897" y="2362200"/>
            <a:ext cx="5754413" cy="353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783681" y="3193257"/>
            <a:ext cx="1102519" cy="107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783680" y="3343274"/>
            <a:ext cx="1102519" cy="107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667000" y="3124200"/>
            <a:ext cx="1447800" cy="369332"/>
          </a:xfrm>
          <a:prstGeom prst="rect">
            <a:avLst/>
          </a:prstGeom>
          <a:noFill/>
        </p:spPr>
        <p:txBody>
          <a:bodyPr wrap="square" rtlCol="0">
            <a:spAutoFit/>
          </a:bodyPr>
          <a:lstStyle/>
          <a:p>
            <a:r>
              <a:rPr lang="en-US" sz="900" b="1" dirty="0" smtClean="0">
                <a:latin typeface="Euphemia" pitchFamily="34" charset="0"/>
                <a:cs typeface="Arial" pitchFamily="34" charset="0"/>
              </a:rPr>
              <a:t>_f263:EMP-COMPANY</a:t>
            </a:r>
          </a:p>
          <a:p>
            <a:r>
              <a:rPr lang="en-US" sz="900" b="1" dirty="0" smtClean="0">
                <a:latin typeface="Euphemia" pitchFamily="34" charset="0"/>
                <a:cs typeface="Arial" pitchFamily="34" charset="0"/>
              </a:rPr>
              <a:t>_f265:EMP-EMPLOYEE</a:t>
            </a:r>
            <a:endParaRPr lang="en-US" sz="900" b="1" dirty="0">
              <a:latin typeface="Euphemia" pitchFamily="34" charset="0"/>
              <a:cs typeface="Arial" pitchFamily="34" charset="0"/>
            </a:endParaRPr>
          </a:p>
        </p:txBody>
      </p:sp>
      <p:sp>
        <p:nvSpPr>
          <p:cNvPr id="11" name="Rectangle 10"/>
          <p:cNvSpPr/>
          <p:nvPr/>
        </p:nvSpPr>
        <p:spPr>
          <a:xfrm>
            <a:off x="2795589" y="4286251"/>
            <a:ext cx="1102519" cy="123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95588" y="4452934"/>
            <a:ext cx="1102519" cy="107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67000" y="4243386"/>
            <a:ext cx="1400166" cy="369332"/>
          </a:xfrm>
          <a:prstGeom prst="rect">
            <a:avLst/>
          </a:prstGeom>
          <a:noFill/>
        </p:spPr>
        <p:txBody>
          <a:bodyPr wrap="square" rtlCol="0">
            <a:spAutoFit/>
          </a:bodyPr>
          <a:lstStyle/>
          <a:p>
            <a:r>
              <a:rPr lang="en-US" sz="900" b="1" dirty="0" smtClean="0">
                <a:latin typeface="Euphemia" pitchFamily="34" charset="0"/>
                <a:cs typeface="Arial" pitchFamily="34" charset="0"/>
              </a:rPr>
              <a:t>_f263:EMP-COMPANY</a:t>
            </a:r>
          </a:p>
          <a:p>
            <a:r>
              <a:rPr lang="en-US" sz="900" b="1" dirty="0" smtClean="0">
                <a:latin typeface="Euphemia" pitchFamily="34" charset="0"/>
                <a:cs typeface="Arial" pitchFamily="34" charset="0"/>
              </a:rPr>
              <a:t>_f265:EMP-EMPLOYEE</a:t>
            </a:r>
            <a:endParaRPr lang="en-US" sz="900" b="1" dirty="0">
              <a:latin typeface="Euphemia" pitchFamily="34" charset="0"/>
              <a:cs typeface="Arial" pitchFamily="34" charset="0"/>
            </a:endParaRPr>
          </a:p>
        </p:txBody>
      </p:sp>
      <p:sp>
        <p:nvSpPr>
          <p:cNvPr id="14" name="TextBox 13"/>
          <p:cNvSpPr txBox="1"/>
          <p:nvPr/>
        </p:nvSpPr>
        <p:spPr>
          <a:xfrm>
            <a:off x="3854452" y="3126804"/>
            <a:ext cx="1447800" cy="230832"/>
          </a:xfrm>
          <a:prstGeom prst="rect">
            <a:avLst/>
          </a:prstGeom>
          <a:noFill/>
        </p:spPr>
        <p:txBody>
          <a:bodyPr wrap="square" rtlCol="0">
            <a:spAutoFit/>
          </a:bodyPr>
          <a:lstStyle/>
          <a:p>
            <a:r>
              <a:rPr lang="en-US" sz="900" b="1" dirty="0" smtClean="0">
                <a:latin typeface="Euphemia" pitchFamily="34" charset="0"/>
                <a:cs typeface="Arial" pitchFamily="34" charset="0"/>
              </a:rPr>
              <a:t>1000</a:t>
            </a:r>
            <a:endParaRPr lang="en-US" sz="900" b="1" dirty="0">
              <a:latin typeface="Euphemia" pitchFamily="34" charset="0"/>
              <a:cs typeface="Arial" pitchFamily="34" charset="0"/>
            </a:endParaRPr>
          </a:p>
        </p:txBody>
      </p:sp>
    </p:spTree>
    <p:extLst>
      <p:ext uri="{BB962C8B-B14F-4D97-AF65-F5344CB8AC3E}">
        <p14:creationId xmlns:p14="http://schemas.microsoft.com/office/powerpoint/2010/main" val="473877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Uploads</a:t>
            </a:r>
            <a:endParaRPr lang="en-US" dirty="0"/>
          </a:p>
        </p:txBody>
      </p:sp>
      <p:sp>
        <p:nvSpPr>
          <p:cNvPr id="3" name="Content Placeholder 2"/>
          <p:cNvSpPr>
            <a:spLocks noGrp="1"/>
          </p:cNvSpPr>
          <p:nvPr>
            <p:ph idx="1"/>
          </p:nvPr>
        </p:nvSpPr>
        <p:spPr/>
        <p:txBody>
          <a:bodyPr>
            <a:normAutofit/>
          </a:bodyPr>
          <a:lstStyle/>
          <a:p>
            <a:r>
              <a:rPr lang="en-US" dirty="0" smtClean="0"/>
              <a:t>Decide on which form to use</a:t>
            </a:r>
          </a:p>
          <a:p>
            <a:r>
              <a:rPr lang="en-US" dirty="0" smtClean="0"/>
              <a:t>Use Inquiry </a:t>
            </a:r>
            <a:r>
              <a:rPr lang="en-US" dirty="0" err="1" smtClean="0"/>
              <a:t>Addin</a:t>
            </a:r>
            <a:r>
              <a:rPr lang="en-US" dirty="0" smtClean="0"/>
              <a:t> to build (download) a template</a:t>
            </a:r>
          </a:p>
          <a:p>
            <a:pPr lvl="1"/>
            <a:r>
              <a:rPr lang="en-US" dirty="0" smtClean="0"/>
              <a:t>S3 Query Wizard, choose Application radio button</a:t>
            </a:r>
          </a:p>
          <a:p>
            <a:r>
              <a:rPr lang="en-US" dirty="0" smtClean="0"/>
              <a:t>Add a column for “Left Column Check” (optional)</a:t>
            </a:r>
          </a:p>
          <a:p>
            <a:r>
              <a:rPr lang="en-US" dirty="0" smtClean="0"/>
              <a:t>Fill in template with new values</a:t>
            </a:r>
          </a:p>
          <a:p>
            <a:r>
              <a:rPr lang="en-US" dirty="0" smtClean="0"/>
              <a:t>Close Query Wizard and open Upload Wizard</a:t>
            </a:r>
          </a:p>
          <a:p>
            <a:r>
              <a:rPr lang="en-US" dirty="0" smtClean="0"/>
              <a:t>Tie Upload Wizard fields to Excel columns</a:t>
            </a:r>
          </a:p>
          <a:p>
            <a:r>
              <a:rPr lang="en-US" dirty="0" smtClean="0"/>
              <a:t>Upload</a:t>
            </a:r>
            <a:endParaRPr lang="en-US" dirty="0"/>
          </a:p>
        </p:txBody>
      </p:sp>
    </p:spTree>
    <p:extLst>
      <p:ext uri="{BB962C8B-B14F-4D97-AF65-F5344CB8AC3E}">
        <p14:creationId xmlns:p14="http://schemas.microsoft.com/office/powerpoint/2010/main" val="326504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Uploads </a:t>
            </a:r>
            <a:endParaRPr lang="en-US" dirty="0"/>
          </a:p>
        </p:txBody>
      </p:sp>
      <p:sp>
        <p:nvSpPr>
          <p:cNvPr id="3" name="Content Placeholder 2"/>
          <p:cNvSpPr>
            <a:spLocks noGrp="1"/>
          </p:cNvSpPr>
          <p:nvPr>
            <p:ph idx="1"/>
          </p:nvPr>
        </p:nvSpPr>
        <p:spPr/>
        <p:txBody>
          <a:bodyPr/>
          <a:lstStyle/>
          <a:p>
            <a:endParaRPr lang="en-US" dirty="0" smtClean="0"/>
          </a:p>
        </p:txBody>
      </p:sp>
      <p:cxnSp>
        <p:nvCxnSpPr>
          <p:cNvPr id="7" name="Straight Arrow Connector 6"/>
          <p:cNvCxnSpPr/>
          <p:nvPr/>
        </p:nvCxnSpPr>
        <p:spPr>
          <a:xfrm flipH="1" flipV="1">
            <a:off x="762000" y="5562600"/>
            <a:ext cx="228600" cy="228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650049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191000" y="4267200"/>
            <a:ext cx="4508938" cy="198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813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792" t="-2839" b="-1"/>
          <a:stretch/>
        </p:blipFill>
        <p:spPr bwMode="auto">
          <a:xfrm>
            <a:off x="76200" y="1325180"/>
            <a:ext cx="6781800" cy="502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Uploads </a:t>
            </a:r>
            <a:endParaRPr lang="en-US" dirty="0"/>
          </a:p>
        </p:txBody>
      </p:sp>
      <p:pic>
        <p:nvPicPr>
          <p:cNvPr id="1032"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19600" y="4413688"/>
            <a:ext cx="4152315" cy="194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8845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Uploads </a:t>
            </a:r>
            <a:endParaRPr lang="en-US" dirty="0"/>
          </a:p>
        </p:txBody>
      </p:sp>
      <p:sp>
        <p:nvSpPr>
          <p:cNvPr id="3" name="Content Placeholder 2"/>
          <p:cNvSpPr>
            <a:spLocks noGrp="1"/>
          </p:cNvSpPr>
          <p:nvPr>
            <p:ph idx="1"/>
          </p:nvPr>
        </p:nvSpPr>
        <p:spPr/>
        <p:txBody>
          <a:bodyPr/>
          <a:lstStyle/>
          <a:p>
            <a:r>
              <a:rPr lang="en-US" dirty="0" smtClean="0"/>
              <a:t>When columns are complete, click Upload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227274"/>
            <a:ext cx="6324600" cy="4596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a:off x="6019800" y="3581400"/>
            <a:ext cx="609600" cy="3810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29400" y="3276600"/>
            <a:ext cx="1600200" cy="369332"/>
          </a:xfrm>
          <a:prstGeom prst="rect">
            <a:avLst/>
          </a:prstGeom>
          <a:solidFill>
            <a:schemeClr val="bg1"/>
          </a:solidFill>
          <a:ln w="22225">
            <a:solidFill>
              <a:srgbClr val="FF0000"/>
            </a:solidFill>
          </a:ln>
        </p:spPr>
        <p:txBody>
          <a:bodyPr wrap="square" rtlCol="0">
            <a:spAutoFit/>
          </a:bodyPr>
          <a:lstStyle/>
          <a:p>
            <a:r>
              <a:rPr lang="en-US" dirty="0" smtClean="0"/>
              <a:t>Don’t use this!</a:t>
            </a:r>
            <a:endParaRPr lang="en-US" dirty="0"/>
          </a:p>
        </p:txBody>
      </p:sp>
    </p:spTree>
    <p:extLst>
      <p:ext uri="{BB962C8B-B14F-4D97-AF65-F5344CB8AC3E}">
        <p14:creationId xmlns:p14="http://schemas.microsoft.com/office/powerpoint/2010/main" val="2252657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Advanced/Tricks</a:t>
            </a:r>
            <a:endParaRPr lang="en-US" dirty="0"/>
          </a:p>
        </p:txBody>
      </p:sp>
      <p:sp>
        <p:nvSpPr>
          <p:cNvPr id="3" name="Content Placeholder 2"/>
          <p:cNvSpPr>
            <a:spLocks noGrp="1"/>
          </p:cNvSpPr>
          <p:nvPr>
            <p:ph idx="1"/>
          </p:nvPr>
        </p:nvSpPr>
        <p:spPr/>
        <p:txBody>
          <a:bodyPr/>
          <a:lstStyle/>
          <a:p>
            <a:r>
              <a:rPr lang="en-US" dirty="0" smtClean="0"/>
              <a:t>There are advanced tools and tricks</a:t>
            </a:r>
          </a:p>
          <a:p>
            <a:pPr lvl="1"/>
            <a:r>
              <a:rPr lang="en-US" dirty="0" smtClean="0"/>
              <a:t>XML knowledge helps</a:t>
            </a:r>
          </a:p>
          <a:p>
            <a:pPr lvl="2"/>
            <a:r>
              <a:rPr lang="en-US" dirty="0" smtClean="0"/>
              <a:t>Free tutorial on XML at </a:t>
            </a:r>
            <a:r>
              <a:rPr lang="en-US" dirty="0" smtClean="0">
                <a:hlinkClick r:id="rId3"/>
              </a:rPr>
              <a:t>www.w3schools.com</a:t>
            </a:r>
            <a:endParaRPr lang="en-US" dirty="0" smtClean="0"/>
          </a:p>
          <a:p>
            <a:pPr lvl="1"/>
            <a:r>
              <a:rPr lang="en-US" dirty="0" err="1" smtClean="0"/>
              <a:t>Ctrl+Alt+a</a:t>
            </a:r>
            <a:endParaRPr lang="en-US" dirty="0" smtClean="0"/>
          </a:p>
          <a:p>
            <a:pPr lvl="1"/>
            <a:r>
              <a:rPr lang="en-US" dirty="0" smtClean="0"/>
              <a:t>Portal Debug</a:t>
            </a:r>
            <a:endParaRPr lang="en-US" dirty="0"/>
          </a:p>
        </p:txBody>
      </p:sp>
    </p:spTree>
    <p:extLst>
      <p:ext uri="{BB962C8B-B14F-4D97-AF65-F5344CB8AC3E}">
        <p14:creationId xmlns:p14="http://schemas.microsoft.com/office/powerpoint/2010/main" val="3479164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Advanced/Tricks</a:t>
            </a:r>
            <a:endParaRPr lang="en-US" dirty="0"/>
          </a:p>
        </p:txBody>
      </p:sp>
      <p:sp>
        <p:nvSpPr>
          <p:cNvPr id="3" name="Content Placeholder 2"/>
          <p:cNvSpPr>
            <a:spLocks noGrp="1"/>
          </p:cNvSpPr>
          <p:nvPr>
            <p:ph idx="1"/>
          </p:nvPr>
        </p:nvSpPr>
        <p:spPr/>
        <p:txBody>
          <a:bodyPr/>
          <a:lstStyle/>
          <a:p>
            <a:endParaRPr lang="en-US" dirty="0" smtClean="0"/>
          </a:p>
        </p:txBody>
      </p:sp>
      <p:pic>
        <p:nvPicPr>
          <p:cNvPr id="13" name="Picture 12"/>
          <p:cNvPicPr/>
          <p:nvPr/>
        </p:nvPicPr>
        <p:blipFill rotWithShape="1">
          <a:blip r:embed="rId3"/>
          <a:srcRect l="20838" t="22569" r="2238" b="25182"/>
          <a:stretch/>
        </p:blipFill>
        <p:spPr>
          <a:xfrm>
            <a:off x="304800" y="1295400"/>
            <a:ext cx="8610600" cy="5063320"/>
          </a:xfrm>
          <a:prstGeom prst="rect">
            <a:avLst/>
          </a:prstGeom>
        </p:spPr>
      </p:pic>
    </p:spTree>
    <p:extLst>
      <p:ext uri="{BB962C8B-B14F-4D97-AF65-F5344CB8AC3E}">
        <p14:creationId xmlns:p14="http://schemas.microsoft.com/office/powerpoint/2010/main" val="4238892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p:txBody>
          <a:bodyPr/>
          <a:lstStyle/>
          <a:p>
            <a:r>
              <a:rPr lang="en-US" dirty="0"/>
              <a:t>(Highly) abbreviated architecture, </a:t>
            </a:r>
            <a:r>
              <a:rPr lang="en-US" dirty="0" smtClean="0"/>
              <a:t>Upload</a:t>
            </a:r>
            <a:r>
              <a:rPr lang="en-US" dirty="0"/>
              <a:t> </a:t>
            </a:r>
            <a:r>
              <a:rPr lang="en-US" dirty="0" smtClean="0"/>
              <a:t>Wizard </a:t>
            </a:r>
            <a:endParaRPr lang="en-US" dirty="0"/>
          </a:p>
        </p:txBody>
      </p:sp>
      <p:graphicFrame>
        <p:nvGraphicFramePr>
          <p:cNvPr id="4" name="Diagram 3"/>
          <p:cNvGraphicFramePr/>
          <p:nvPr>
            <p:extLst>
              <p:ext uri="{D42A27DB-BD31-4B8C-83A1-F6EECF244321}">
                <p14:modId xmlns:p14="http://schemas.microsoft.com/office/powerpoint/2010/main" val="2831288953"/>
              </p:ext>
            </p:extLst>
          </p:nvPr>
        </p:nvGraphicFramePr>
        <p:xfrm>
          <a:off x="1143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1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Advanced/Tricks</a:t>
            </a:r>
            <a:endParaRPr lang="en-US" dirty="0"/>
          </a:p>
        </p:txBody>
      </p:sp>
      <p:sp>
        <p:nvSpPr>
          <p:cNvPr id="3" name="Content Placeholder 2"/>
          <p:cNvSpPr>
            <a:spLocks noGrp="1"/>
          </p:cNvSpPr>
          <p:nvPr>
            <p:ph idx="1"/>
          </p:nvPr>
        </p:nvSpPr>
        <p:spPr/>
        <p:txBody>
          <a:bodyPr/>
          <a:lstStyle/>
          <a:p>
            <a:endParaRPr lang="en-US" dirty="0" smtClean="0"/>
          </a:p>
        </p:txBody>
      </p:sp>
      <p:pic>
        <p:nvPicPr>
          <p:cNvPr id="5" name="Picture 4"/>
          <p:cNvPicPr/>
          <p:nvPr/>
        </p:nvPicPr>
        <p:blipFill rotWithShape="1">
          <a:blip r:embed="rId3"/>
          <a:srcRect l="20379" t="22262" r="7290" b="6741"/>
          <a:stretch/>
        </p:blipFill>
        <p:spPr>
          <a:xfrm>
            <a:off x="381000" y="1392072"/>
            <a:ext cx="8305800" cy="5237328"/>
          </a:xfrm>
          <a:prstGeom prst="rect">
            <a:avLst/>
          </a:prstGeom>
        </p:spPr>
      </p:pic>
    </p:spTree>
    <p:extLst>
      <p:ext uri="{BB962C8B-B14F-4D97-AF65-F5344CB8AC3E}">
        <p14:creationId xmlns:p14="http://schemas.microsoft.com/office/powerpoint/2010/main" val="1245073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Advanced/Tricks</a:t>
            </a:r>
            <a:endParaRPr lang="en-US" dirty="0"/>
          </a:p>
        </p:txBody>
      </p:sp>
      <p:sp>
        <p:nvSpPr>
          <p:cNvPr id="3" name="Content Placeholder 2"/>
          <p:cNvSpPr>
            <a:spLocks noGrp="1"/>
          </p:cNvSpPr>
          <p:nvPr>
            <p:ph idx="1"/>
          </p:nvPr>
        </p:nvSpPr>
        <p:spPr/>
        <p:txBody>
          <a:bodyPr/>
          <a:lstStyle/>
          <a:p>
            <a:endParaRPr lang="en-US" dirty="0" smtClean="0"/>
          </a:p>
        </p:txBody>
      </p:sp>
      <p:pic>
        <p:nvPicPr>
          <p:cNvPr id="6" name="Picture 5"/>
          <p:cNvPicPr/>
          <p:nvPr/>
        </p:nvPicPr>
        <p:blipFill rotWithShape="1">
          <a:blip r:embed="rId3"/>
          <a:srcRect l="20379" t="22262" r="3387" b="7663"/>
          <a:stretch/>
        </p:blipFill>
        <p:spPr>
          <a:xfrm>
            <a:off x="452688" y="1219200"/>
            <a:ext cx="8081712" cy="5550089"/>
          </a:xfrm>
          <a:prstGeom prst="rect">
            <a:avLst/>
          </a:prstGeom>
        </p:spPr>
      </p:pic>
    </p:spTree>
    <p:extLst>
      <p:ext uri="{BB962C8B-B14F-4D97-AF65-F5344CB8AC3E}">
        <p14:creationId xmlns:p14="http://schemas.microsoft.com/office/powerpoint/2010/main" val="3201168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Advanced/Tricks</a:t>
            </a:r>
            <a:endParaRPr lang="en-US" dirty="0"/>
          </a:p>
        </p:txBody>
      </p:sp>
      <p:sp>
        <p:nvSpPr>
          <p:cNvPr id="3" name="Content Placeholder 2"/>
          <p:cNvSpPr>
            <a:spLocks noGrp="1"/>
          </p:cNvSpPr>
          <p:nvPr>
            <p:ph idx="1"/>
          </p:nvPr>
        </p:nvSpPr>
        <p:spPr/>
        <p:txBody>
          <a:bodyPr/>
          <a:lstStyle/>
          <a:p>
            <a:endParaRPr lang="en-US" dirty="0" smtClean="0"/>
          </a:p>
        </p:txBody>
      </p:sp>
      <p:cxnSp>
        <p:nvCxnSpPr>
          <p:cNvPr id="7" name="Straight Arrow Connector 6"/>
          <p:cNvCxnSpPr/>
          <p:nvPr/>
        </p:nvCxnSpPr>
        <p:spPr>
          <a:xfrm flipH="1" flipV="1">
            <a:off x="762000" y="5562600"/>
            <a:ext cx="228600" cy="228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41110" y="1371600"/>
            <a:ext cx="8639033" cy="510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838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Advanced/Tricks</a:t>
            </a:r>
            <a:endParaRPr lang="en-US" dirty="0"/>
          </a:p>
        </p:txBody>
      </p:sp>
      <p:sp>
        <p:nvSpPr>
          <p:cNvPr id="3" name="Content Placeholder 2"/>
          <p:cNvSpPr>
            <a:spLocks noGrp="1"/>
          </p:cNvSpPr>
          <p:nvPr>
            <p:ph idx="1"/>
          </p:nvPr>
        </p:nvSpPr>
        <p:spPr/>
        <p:txBody>
          <a:bodyPr/>
          <a:lstStyle/>
          <a:p>
            <a:endParaRPr lang="en-US" dirty="0" smtClean="0"/>
          </a:p>
        </p:txBody>
      </p:sp>
      <p:cxnSp>
        <p:nvCxnSpPr>
          <p:cNvPr id="7" name="Straight Arrow Connector 6"/>
          <p:cNvCxnSpPr/>
          <p:nvPr/>
        </p:nvCxnSpPr>
        <p:spPr>
          <a:xfrm flipH="1" flipV="1">
            <a:off x="762000" y="5562600"/>
            <a:ext cx="228600" cy="228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7504" y="1429602"/>
            <a:ext cx="8607189" cy="519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7407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Content Placeholder 2"/>
          <p:cNvSpPr>
            <a:spLocks noGrp="1"/>
          </p:cNvSpPr>
          <p:nvPr>
            <p:ph idx="1"/>
          </p:nvPr>
        </p:nvSpPr>
        <p:spPr/>
        <p:txBody>
          <a:bodyPr>
            <a:normAutofit/>
          </a:bodyPr>
          <a:lstStyle/>
          <a:p>
            <a:r>
              <a:rPr lang="en-US" dirty="0" smtClean="0"/>
              <a:t>Cannot log in</a:t>
            </a:r>
          </a:p>
          <a:p>
            <a:pPr lvl="1"/>
            <a:r>
              <a:rPr lang="en-US" dirty="0" smtClean="0"/>
              <a:t>Make sure the URL is correct, it should be Portal URL without the /</a:t>
            </a:r>
            <a:r>
              <a:rPr lang="en-US" dirty="0" err="1" smtClean="0"/>
              <a:t>lawson</a:t>
            </a:r>
            <a:r>
              <a:rPr lang="en-US" dirty="0" smtClean="0"/>
              <a:t>/portal portion</a:t>
            </a:r>
          </a:p>
          <a:p>
            <a:pPr lvl="1"/>
            <a:r>
              <a:rPr lang="en-US" dirty="0" smtClean="0"/>
              <a:t>Check that </a:t>
            </a:r>
            <a:r>
              <a:rPr lang="en-US" dirty="0" err="1" smtClean="0"/>
              <a:t>Addins</a:t>
            </a:r>
            <a:r>
              <a:rPr lang="en-US" dirty="0" smtClean="0"/>
              <a:t> are enabled in LS9 (role-based security)</a:t>
            </a:r>
          </a:p>
          <a:p>
            <a:r>
              <a:rPr lang="en-US" dirty="0" smtClean="0"/>
              <a:t>Cannot query a table</a:t>
            </a:r>
          </a:p>
          <a:p>
            <a:pPr lvl="1"/>
            <a:r>
              <a:rPr lang="en-US" dirty="0" smtClean="0"/>
              <a:t>Check LS9 to make sure the ID has access</a:t>
            </a:r>
          </a:p>
          <a:p>
            <a:pPr lvl="1"/>
            <a:r>
              <a:rPr lang="en-US" dirty="0" smtClean="0"/>
              <a:t>Check for derived fields/related table fields and remove them – retry</a:t>
            </a:r>
          </a:p>
          <a:p>
            <a:r>
              <a:rPr lang="en-US" dirty="0" smtClean="0"/>
              <a:t>Query takes long time to run</a:t>
            </a:r>
          </a:p>
          <a:p>
            <a:pPr lvl="1"/>
            <a:r>
              <a:rPr lang="en-US" dirty="0" smtClean="0"/>
              <a:t>Use the proper Index </a:t>
            </a:r>
          </a:p>
          <a:p>
            <a:pPr lvl="1"/>
            <a:r>
              <a:rPr lang="en-US" dirty="0" smtClean="0"/>
              <a:t>Use as many Index Key values as possible</a:t>
            </a:r>
          </a:p>
          <a:p>
            <a:pPr lvl="1"/>
            <a:r>
              <a:rPr lang="en-US" dirty="0" smtClean="0"/>
              <a:t>Use fewer Filter (Select) fields</a:t>
            </a:r>
          </a:p>
          <a:p>
            <a:pPr lvl="1"/>
            <a:r>
              <a:rPr lang="en-US" dirty="0" smtClean="0"/>
              <a:t>Your security settings may restrict records, slowing it down</a:t>
            </a:r>
          </a:p>
          <a:p>
            <a:pPr lvl="1"/>
            <a:r>
              <a:rPr lang="en-US" dirty="0" smtClean="0"/>
              <a:t>Server timeout is set to </a:t>
            </a:r>
            <a:r>
              <a:rPr lang="en-US" dirty="0"/>
              <a:t>60 seconds (KB article </a:t>
            </a:r>
            <a:r>
              <a:rPr lang="en-US" dirty="0" smtClean="0"/>
              <a:t>5410658</a:t>
            </a:r>
            <a:r>
              <a:rPr lang="en-US" dirty="0"/>
              <a:t>)</a:t>
            </a:r>
            <a:endParaRPr lang="en-US" dirty="0" smtClean="0"/>
          </a:p>
          <a:p>
            <a:pPr lvl="1"/>
            <a:r>
              <a:rPr lang="en-US" dirty="0" smtClean="0"/>
              <a:t>Choose a smaller data set</a:t>
            </a:r>
          </a:p>
        </p:txBody>
      </p:sp>
    </p:spTree>
    <p:extLst>
      <p:ext uri="{BB962C8B-B14F-4D97-AF65-F5344CB8AC3E}">
        <p14:creationId xmlns:p14="http://schemas.microsoft.com/office/powerpoint/2010/main" val="3736416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Unexpected data are returned</a:t>
            </a:r>
          </a:p>
          <a:p>
            <a:pPr lvl="1"/>
            <a:r>
              <a:rPr lang="en-US" dirty="0" smtClean="0"/>
              <a:t>Make sure fields from </a:t>
            </a:r>
            <a:r>
              <a:rPr lang="en-US" dirty="0"/>
              <a:t>the base tables come before </a:t>
            </a:r>
            <a:r>
              <a:rPr lang="en-US" dirty="0" smtClean="0"/>
              <a:t>those from related tables in the Select</a:t>
            </a:r>
          </a:p>
          <a:p>
            <a:pPr lvl="1"/>
            <a:r>
              <a:rPr lang="en-US" dirty="0" smtClean="0"/>
              <a:t>Make </a:t>
            </a:r>
            <a:r>
              <a:rPr lang="en-US" dirty="0"/>
              <a:t>sure dates are </a:t>
            </a:r>
            <a:r>
              <a:rPr lang="en-US" dirty="0" smtClean="0"/>
              <a:t>format (usually </a:t>
            </a:r>
            <a:r>
              <a:rPr lang="en-US" dirty="0" err="1" smtClean="0"/>
              <a:t>ccyymmdd</a:t>
            </a:r>
            <a:r>
              <a:rPr lang="en-US" dirty="0" smtClean="0"/>
              <a:t>)</a:t>
            </a:r>
          </a:p>
          <a:p>
            <a:r>
              <a:rPr lang="en-US" dirty="0" smtClean="0"/>
              <a:t>Upload won’t work </a:t>
            </a:r>
          </a:p>
          <a:p>
            <a:pPr lvl="1"/>
            <a:r>
              <a:rPr lang="en-US" dirty="0" smtClean="0"/>
              <a:t>Note that some forms are unable to upload to</a:t>
            </a:r>
          </a:p>
          <a:p>
            <a:pPr lvl="1"/>
            <a:r>
              <a:rPr lang="en-US" dirty="0" smtClean="0"/>
              <a:t>Make sure all required fields are included</a:t>
            </a:r>
          </a:p>
          <a:p>
            <a:pPr lvl="2"/>
            <a:r>
              <a:rPr lang="en-US" dirty="0"/>
              <a:t>Include the HK value</a:t>
            </a:r>
          </a:p>
          <a:p>
            <a:pPr lvl="2"/>
            <a:r>
              <a:rPr lang="en-US" dirty="0" smtClean="0"/>
              <a:t>View the AGS call that was sent in Portal</a:t>
            </a:r>
          </a:p>
          <a:p>
            <a:pPr lvl="2"/>
            <a:r>
              <a:rPr lang="en-US" dirty="0" smtClean="0"/>
              <a:t>Use the Portal debug tool</a:t>
            </a:r>
          </a:p>
          <a:p>
            <a:pPr lvl="1"/>
            <a:r>
              <a:rPr lang="en-US" dirty="0" smtClean="0"/>
              <a:t>Make sure case is correct (is upper case required?)</a:t>
            </a:r>
          </a:p>
          <a:p>
            <a:pPr lvl="1"/>
            <a:r>
              <a:rPr lang="en-US" dirty="0" smtClean="0"/>
              <a:t>View the raw AGS call, include all fields and remove the obvious</a:t>
            </a:r>
          </a:p>
          <a:p>
            <a:r>
              <a:rPr lang="en-US" dirty="0" smtClean="0"/>
              <a:t>Update to most current version of </a:t>
            </a:r>
            <a:r>
              <a:rPr lang="en-US" dirty="0" err="1" smtClean="0"/>
              <a:t>Addins</a:t>
            </a:r>
            <a:endParaRPr lang="en-US" dirty="0" smtClean="0"/>
          </a:p>
          <a:p>
            <a:r>
              <a:rPr lang="en-US" dirty="0" smtClean="0"/>
              <a:t>Still can’t figure it out?  See </a:t>
            </a:r>
            <a:r>
              <a:rPr lang="en-US" dirty="0"/>
              <a:t>KB </a:t>
            </a:r>
            <a:r>
              <a:rPr lang="en-US" dirty="0" smtClean="0"/>
              <a:t>article #5266704 for logging</a:t>
            </a:r>
          </a:p>
        </p:txBody>
      </p:sp>
    </p:spTree>
    <p:extLst>
      <p:ext uri="{BB962C8B-B14F-4D97-AF65-F5344CB8AC3E}">
        <p14:creationId xmlns:p14="http://schemas.microsoft.com/office/powerpoint/2010/main" val="27267865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Webinar</a:t>
            </a:r>
            <a:endParaRPr lang="en-US" dirty="0"/>
          </a:p>
        </p:txBody>
      </p:sp>
      <p:sp>
        <p:nvSpPr>
          <p:cNvPr id="4" name="TextBox 3"/>
          <p:cNvSpPr txBox="1"/>
          <p:nvPr/>
        </p:nvSpPr>
        <p:spPr>
          <a:xfrm>
            <a:off x="2057400" y="3125450"/>
            <a:ext cx="5486400" cy="1446550"/>
          </a:xfrm>
          <a:prstGeom prst="rect">
            <a:avLst/>
          </a:prstGeom>
          <a:noFill/>
        </p:spPr>
        <p:txBody>
          <a:bodyPr wrap="square" rtlCol="0">
            <a:spAutoFit/>
          </a:bodyPr>
          <a:lstStyle/>
          <a:p>
            <a:r>
              <a:rPr lang="en-US" sz="8800" dirty="0" smtClean="0">
                <a:latin typeface="Arial" pitchFamily="34" charset="0"/>
                <a:cs typeface="Arial" pitchFamily="34" charset="0"/>
              </a:rPr>
              <a:t>August</a:t>
            </a:r>
            <a:endParaRPr lang="en-US" sz="8800" dirty="0">
              <a:latin typeface="Arial" pitchFamily="34" charset="0"/>
              <a:cs typeface="Arial" pitchFamily="34" charset="0"/>
            </a:endParaRPr>
          </a:p>
        </p:txBody>
      </p:sp>
      <p:sp>
        <p:nvSpPr>
          <p:cNvPr id="5" name="TextBox 4"/>
          <p:cNvSpPr txBox="1"/>
          <p:nvPr/>
        </p:nvSpPr>
        <p:spPr>
          <a:xfrm>
            <a:off x="5791200" y="3200400"/>
            <a:ext cx="1295400" cy="1323439"/>
          </a:xfrm>
          <a:prstGeom prst="rect">
            <a:avLst/>
          </a:prstGeom>
          <a:solidFill>
            <a:srgbClr val="FF0000"/>
          </a:solidFill>
        </p:spPr>
        <p:txBody>
          <a:bodyPr wrap="square" rtlCol="0">
            <a:spAutoFit/>
          </a:bodyPr>
          <a:lstStyle/>
          <a:p>
            <a:r>
              <a:rPr lang="en-US" sz="8000" dirty="0" smtClean="0">
                <a:solidFill>
                  <a:schemeClr val="bg1"/>
                </a:solidFill>
              </a:rPr>
              <a:t>29</a:t>
            </a:r>
            <a:endParaRPr lang="en-US" sz="8000" dirty="0">
              <a:solidFill>
                <a:schemeClr val="bg1"/>
              </a:solidFill>
            </a:endParaRPr>
          </a:p>
        </p:txBody>
      </p:sp>
      <p:sp>
        <p:nvSpPr>
          <p:cNvPr id="6" name="Rectangle 5"/>
          <p:cNvSpPr/>
          <p:nvPr/>
        </p:nvSpPr>
        <p:spPr>
          <a:xfrm>
            <a:off x="1905000" y="3201650"/>
            <a:ext cx="3886200" cy="1323439"/>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07447" y="4953000"/>
            <a:ext cx="5453159" cy="523220"/>
          </a:xfrm>
          <a:prstGeom prst="rect">
            <a:avLst/>
          </a:prstGeom>
          <a:noFill/>
        </p:spPr>
        <p:txBody>
          <a:bodyPr wrap="none" rtlCol="0">
            <a:spAutoFit/>
          </a:bodyPr>
          <a:lstStyle/>
          <a:p>
            <a:r>
              <a:rPr lang="en-US" sz="2800" dirty="0" smtClean="0">
                <a:solidFill>
                  <a:schemeClr val="tx2"/>
                </a:solidFill>
              </a:rPr>
              <a:t>www.nogalis.com/education</a:t>
            </a:r>
            <a:r>
              <a:rPr lang="en-US" sz="2400" dirty="0" smtClean="0">
                <a:solidFill>
                  <a:schemeClr val="tx2"/>
                </a:solidFill>
              </a:rPr>
              <a:t>.html</a:t>
            </a:r>
            <a:endParaRPr lang="en-US" sz="2400" dirty="0">
              <a:solidFill>
                <a:schemeClr val="tx2"/>
              </a:solidFill>
            </a:endParaRPr>
          </a:p>
        </p:txBody>
      </p:sp>
      <p:sp>
        <p:nvSpPr>
          <p:cNvPr id="8" name="TextBox 7"/>
          <p:cNvSpPr txBox="1"/>
          <p:nvPr/>
        </p:nvSpPr>
        <p:spPr>
          <a:xfrm>
            <a:off x="2875009" y="1871990"/>
            <a:ext cx="3602140" cy="523220"/>
          </a:xfrm>
          <a:prstGeom prst="rect">
            <a:avLst/>
          </a:prstGeom>
          <a:noFill/>
        </p:spPr>
        <p:txBody>
          <a:bodyPr wrap="none" rtlCol="0">
            <a:spAutoFit/>
          </a:bodyPr>
          <a:lstStyle/>
          <a:p>
            <a:r>
              <a:rPr lang="en-US" sz="2800" dirty="0" smtClean="0">
                <a:solidFill>
                  <a:schemeClr val="tx2"/>
                </a:solidFill>
              </a:rPr>
              <a:t>Requisition Approval</a:t>
            </a:r>
            <a:endParaRPr lang="en-US" sz="2400" dirty="0">
              <a:solidFill>
                <a:schemeClr val="tx2"/>
              </a:solidFill>
            </a:endParaRPr>
          </a:p>
        </p:txBody>
      </p:sp>
    </p:spTree>
    <p:extLst>
      <p:ext uri="{BB962C8B-B14F-4D97-AF65-F5344CB8AC3E}">
        <p14:creationId xmlns:p14="http://schemas.microsoft.com/office/powerpoint/2010/main" val="1567817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869455"/>
            <a:ext cx="5181599" cy="2646878"/>
          </a:xfrm>
          <a:prstGeom prst="rect">
            <a:avLst/>
          </a:prstGeom>
          <a:noFill/>
        </p:spPr>
        <p:txBody>
          <a:bodyPr wrap="square" lIns="91440" tIns="45720" rIns="91440" bIns="45720">
            <a:spAutoFit/>
          </a:bodyPr>
          <a:lstStyle/>
          <a:p>
            <a:pPr algn="ctr"/>
            <a:r>
              <a:rPr lang="en-US" sz="1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stellar" pitchFamily="18" charset="0"/>
              </a:rPr>
              <a:t>Q/A</a:t>
            </a:r>
            <a:endParaRPr lang="en-US" sz="1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stellar" pitchFamily="18" charset="0"/>
            </a:endParaRPr>
          </a:p>
        </p:txBody>
      </p:sp>
      <p:sp>
        <p:nvSpPr>
          <p:cNvPr id="3" name="TextBox 2"/>
          <p:cNvSpPr txBox="1"/>
          <p:nvPr/>
        </p:nvSpPr>
        <p:spPr>
          <a:xfrm>
            <a:off x="3510910" y="4050268"/>
            <a:ext cx="2220480" cy="523220"/>
          </a:xfrm>
          <a:prstGeom prst="rect">
            <a:avLst/>
          </a:prstGeom>
          <a:noFill/>
        </p:spPr>
        <p:txBody>
          <a:bodyPr wrap="none" rtlCol="0">
            <a:spAutoFit/>
          </a:bodyPr>
          <a:lstStyle/>
          <a:p>
            <a:r>
              <a:rPr lang="en-US" sz="2800" b="1" dirty="0">
                <a:hlinkClick r:id="rId3"/>
              </a:rPr>
              <a:t>@nogalisinc</a:t>
            </a:r>
            <a:r>
              <a:rPr lang="en-US" sz="2800" b="1" dirty="0"/>
              <a:t> </a:t>
            </a:r>
            <a:endParaRPr lang="en-US" sz="2800" dirty="0"/>
          </a:p>
        </p:txBody>
      </p:sp>
      <p:pic>
        <p:nvPicPr>
          <p:cNvPr id="1026" name="Picture 2" descr="http://www.dailypress2.com/vagazette/images/twitter-bird-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892" y="4267200"/>
            <a:ext cx="246708" cy="197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253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p:txBody>
          <a:bodyPr/>
          <a:lstStyle/>
          <a:p>
            <a:r>
              <a:rPr lang="en-US" dirty="0"/>
              <a:t>(Highly) abbreviated </a:t>
            </a:r>
            <a:r>
              <a:rPr lang="en-US" dirty="0" smtClean="0"/>
              <a:t>architecture, Query Wizard – Database  </a:t>
            </a:r>
            <a:endParaRPr lang="en-US" dirty="0"/>
          </a:p>
        </p:txBody>
      </p:sp>
      <p:graphicFrame>
        <p:nvGraphicFramePr>
          <p:cNvPr id="5" name="Diagram 4"/>
          <p:cNvGraphicFramePr/>
          <p:nvPr>
            <p:extLst>
              <p:ext uri="{D42A27DB-BD31-4B8C-83A1-F6EECF244321}">
                <p14:modId xmlns:p14="http://schemas.microsoft.com/office/powerpoint/2010/main" val="181420295"/>
              </p:ext>
            </p:extLst>
          </p:nvPr>
        </p:nvGraphicFramePr>
        <p:xfrm>
          <a:off x="11430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8753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l="15169" t="13336" r="24523" b="4444"/>
          <a:stretch/>
        </p:blipFill>
        <p:spPr>
          <a:xfrm>
            <a:off x="2987040" y="2286000"/>
            <a:ext cx="3505200" cy="3142488"/>
          </a:xfrm>
          <a:prstGeom prst="rect">
            <a:avLst/>
          </a:prstGeom>
          <a:scene3d>
            <a:camera prst="isometricLeftDown"/>
            <a:lightRig rig="threePt" dir="t"/>
          </a:scene3d>
        </p:spPr>
      </p:pic>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p:txBody>
          <a:bodyPr/>
          <a:lstStyle/>
          <a:p>
            <a:r>
              <a:rPr lang="en-US" dirty="0" smtClean="0"/>
              <a:t>Over-simplified Upload Wizard</a:t>
            </a:r>
            <a:endParaRPr lang="en-US" dirty="0"/>
          </a:p>
        </p:txBody>
      </p:sp>
      <p:cxnSp>
        <p:nvCxnSpPr>
          <p:cNvPr id="4" name="Straight Arrow Connector 3"/>
          <p:cNvCxnSpPr/>
          <p:nvPr/>
        </p:nvCxnSpPr>
        <p:spPr>
          <a:xfrm flipV="1">
            <a:off x="2819400" y="3226402"/>
            <a:ext cx="914400" cy="609600"/>
          </a:xfrm>
          <a:prstGeom prst="straightConnector1">
            <a:avLst/>
          </a:prstGeom>
          <a:ln w="101600" cmpd="sng">
            <a:solidFill>
              <a:srgbClr val="FF0000"/>
            </a:solidFill>
            <a:tailEnd type="triangle"/>
          </a:ln>
          <a:scene3d>
            <a:camera prst="isometricLeftDown"/>
            <a:lightRig rig="threePt" dir="t"/>
          </a:scene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5715000" y="2743200"/>
            <a:ext cx="914400" cy="609600"/>
          </a:xfrm>
          <a:prstGeom prst="straightConnector1">
            <a:avLst/>
          </a:prstGeom>
          <a:ln w="101600" cmpd="sng">
            <a:solidFill>
              <a:srgbClr val="FF0000"/>
            </a:solidFill>
            <a:tailEnd type="triangle"/>
          </a:ln>
          <a:scene3d>
            <a:camera prst="isometricLeftDown"/>
            <a:lightRig rig="threePt" dir="t"/>
          </a:scene3d>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4"/>
          <a:stretch>
            <a:fillRect/>
          </a:stretch>
        </p:blipFill>
        <p:spPr>
          <a:xfrm>
            <a:off x="76200" y="2412048"/>
            <a:ext cx="3200400" cy="3302952"/>
          </a:xfrm>
          <a:prstGeom prst="rect">
            <a:avLst/>
          </a:prstGeom>
          <a:scene3d>
            <a:camera prst="isometricLeftDown"/>
            <a:lightRig rig="threePt" dir="t"/>
          </a:scene3d>
        </p:spPr>
      </p:pic>
      <p:sp>
        <p:nvSpPr>
          <p:cNvPr id="8" name="Flowchart: Magnetic Disk 7"/>
          <p:cNvSpPr/>
          <p:nvPr/>
        </p:nvSpPr>
        <p:spPr>
          <a:xfrm>
            <a:off x="6858000" y="1866900"/>
            <a:ext cx="1356360" cy="2362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Lawson Database</a:t>
            </a:r>
            <a:endParaRPr lang="en-US" dirty="0"/>
          </a:p>
        </p:txBody>
      </p:sp>
    </p:spTree>
    <p:extLst>
      <p:ext uri="{BB962C8B-B14F-4D97-AF65-F5344CB8AC3E}">
        <p14:creationId xmlns:p14="http://schemas.microsoft.com/office/powerpoint/2010/main" val="3846841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3" name="Content Placeholder 2"/>
          <p:cNvSpPr>
            <a:spLocks noGrp="1"/>
          </p:cNvSpPr>
          <p:nvPr>
            <p:ph idx="1"/>
          </p:nvPr>
        </p:nvSpPr>
        <p:spPr/>
        <p:txBody>
          <a:bodyPr/>
          <a:lstStyle/>
          <a:p>
            <a:r>
              <a:rPr lang="en-US" dirty="0" smtClean="0"/>
              <a:t>Over-simplified Query Wizard – Database </a:t>
            </a:r>
            <a:endParaRPr lang="en-US" dirty="0"/>
          </a:p>
        </p:txBody>
      </p:sp>
      <p:pic>
        <p:nvPicPr>
          <p:cNvPr id="5" name="Picture 4"/>
          <p:cNvPicPr/>
          <p:nvPr/>
        </p:nvPicPr>
        <p:blipFill>
          <a:blip r:embed="rId3"/>
          <a:stretch>
            <a:fillRect/>
          </a:stretch>
        </p:blipFill>
        <p:spPr>
          <a:xfrm>
            <a:off x="0" y="2681559"/>
            <a:ext cx="3693589" cy="2729547"/>
          </a:xfrm>
          <a:prstGeom prst="rect">
            <a:avLst/>
          </a:prstGeom>
          <a:scene3d>
            <a:camera prst="isometricLeftDown"/>
            <a:lightRig rig="threePt" dir="t"/>
          </a:scene3d>
        </p:spPr>
      </p:pic>
      <p:sp>
        <p:nvSpPr>
          <p:cNvPr id="7" name="Flowchart: Magnetic Disk 6"/>
          <p:cNvSpPr/>
          <p:nvPr/>
        </p:nvSpPr>
        <p:spPr>
          <a:xfrm>
            <a:off x="6858000" y="1866900"/>
            <a:ext cx="1356360" cy="2362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Lawson Database</a:t>
            </a:r>
            <a:endParaRPr lang="en-US" dirty="0"/>
          </a:p>
        </p:txBody>
      </p:sp>
      <p:grpSp>
        <p:nvGrpSpPr>
          <p:cNvPr id="11" name="Group 10"/>
          <p:cNvGrpSpPr/>
          <p:nvPr/>
        </p:nvGrpSpPr>
        <p:grpSpPr>
          <a:xfrm>
            <a:off x="3200400" y="2362200"/>
            <a:ext cx="3505200" cy="3142488"/>
            <a:chOff x="2987040" y="2264758"/>
            <a:chExt cx="3505200" cy="3142488"/>
          </a:xfrm>
          <a:scene3d>
            <a:camera prst="isometricLeftDown"/>
            <a:lightRig rig="threePt" dir="t"/>
          </a:scene3d>
        </p:grpSpPr>
        <p:pic>
          <p:nvPicPr>
            <p:cNvPr id="6" name="Picture 5"/>
            <p:cNvPicPr/>
            <p:nvPr/>
          </p:nvPicPr>
          <p:blipFill rotWithShape="1">
            <a:blip r:embed="rId4"/>
            <a:srcRect l="15169" t="13336" r="24523" b="4444"/>
            <a:stretch/>
          </p:blipFill>
          <p:spPr>
            <a:xfrm>
              <a:off x="2987040" y="2264758"/>
              <a:ext cx="3505200" cy="3142488"/>
            </a:xfrm>
            <a:prstGeom prst="rect">
              <a:avLst/>
            </a:prstGeom>
          </p:spPr>
        </p:pic>
        <p:grpSp>
          <p:nvGrpSpPr>
            <p:cNvPr id="8" name="Group 7"/>
            <p:cNvGrpSpPr/>
            <p:nvPr/>
          </p:nvGrpSpPr>
          <p:grpSpPr>
            <a:xfrm>
              <a:off x="3065929" y="2514600"/>
              <a:ext cx="3334871" cy="2743200"/>
              <a:chOff x="1828800" y="1905000"/>
              <a:chExt cx="6019800" cy="3886200"/>
            </a:xfrm>
          </p:grpSpPr>
          <p:cxnSp>
            <p:nvCxnSpPr>
              <p:cNvPr id="9" name="Straight Connector 8"/>
              <p:cNvCxnSpPr/>
              <p:nvPr/>
            </p:nvCxnSpPr>
            <p:spPr>
              <a:xfrm>
                <a:off x="1828800" y="1905000"/>
                <a:ext cx="6019800" cy="388620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28800" y="1905000"/>
                <a:ext cx="6019800" cy="388620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
        <p:nvSpPr>
          <p:cNvPr id="12" name="Arc 11"/>
          <p:cNvSpPr/>
          <p:nvPr/>
        </p:nvSpPr>
        <p:spPr>
          <a:xfrm rot="20789757" flipV="1">
            <a:off x="2819040" y="2740170"/>
            <a:ext cx="4155997" cy="1905000"/>
          </a:xfrm>
          <a:prstGeom prst="arc">
            <a:avLst>
              <a:gd name="adj1" fmla="val 11477315"/>
              <a:gd name="adj2" fmla="val 20989770"/>
            </a:avLst>
          </a:prstGeom>
          <a:ln w="82550">
            <a:solidFill>
              <a:srgbClr val="FF00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TextBox 12"/>
          <p:cNvSpPr txBox="1"/>
          <p:nvPr/>
        </p:nvSpPr>
        <p:spPr>
          <a:xfrm>
            <a:off x="3200400" y="4876800"/>
            <a:ext cx="1828800" cy="646331"/>
          </a:xfrm>
          <a:prstGeom prst="rect">
            <a:avLst/>
          </a:prstGeom>
          <a:solidFill>
            <a:schemeClr val="bg1"/>
          </a:solidFill>
          <a:ln>
            <a:solidFill>
              <a:srgbClr val="FF0000"/>
            </a:solidFill>
          </a:ln>
        </p:spPr>
        <p:txBody>
          <a:bodyPr wrap="square" rtlCol="0">
            <a:spAutoFit/>
          </a:bodyPr>
          <a:lstStyle/>
          <a:p>
            <a:r>
              <a:rPr lang="en-US" dirty="0" smtClean="0"/>
              <a:t>Queries bypass form logic</a:t>
            </a:r>
            <a:endParaRPr lang="en-US" dirty="0"/>
          </a:p>
        </p:txBody>
      </p:sp>
    </p:spTree>
    <p:extLst>
      <p:ext uri="{BB962C8B-B14F-4D97-AF65-F5344CB8AC3E}">
        <p14:creationId xmlns:p14="http://schemas.microsoft.com/office/powerpoint/2010/main" val="24440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t>“To use the Lawson Add-ins effectively, you must have the following knowledge and experience:</a:t>
            </a:r>
          </a:p>
          <a:p>
            <a:pPr marL="0" indent="0">
              <a:buNone/>
            </a:pPr>
            <a:r>
              <a:rPr lang="en-US" dirty="0"/>
              <a:t>- Understand these relevant features in Microsoft Excel and Microsoft Word:</a:t>
            </a:r>
          </a:p>
          <a:p>
            <a:pPr marL="0" indent="0">
              <a:buNone/>
            </a:pPr>
            <a:r>
              <a:rPr lang="en-US" dirty="0"/>
              <a:t>     - Create, edit, and save Microsoft Excel files.</a:t>
            </a:r>
          </a:p>
          <a:p>
            <a:pPr marL="0" indent="0">
              <a:buNone/>
            </a:pPr>
            <a:r>
              <a:rPr lang="en-US" dirty="0"/>
              <a:t>     - Sort, format, and use calculation features in Excel.</a:t>
            </a:r>
          </a:p>
          <a:p>
            <a:pPr marL="0" indent="0">
              <a:buNone/>
            </a:pPr>
            <a:r>
              <a:rPr lang="en-US" dirty="0"/>
              <a:t>     - To create mail merge documents, understand how to use the Microsoft  Word </a:t>
            </a:r>
            <a:br>
              <a:rPr lang="en-US" dirty="0"/>
            </a:br>
            <a:r>
              <a:rPr lang="en-US" dirty="0"/>
              <a:t>       Mail Merge feature.</a:t>
            </a:r>
          </a:p>
          <a:p>
            <a:pPr marL="0" indent="0">
              <a:buNone/>
            </a:pPr>
            <a:r>
              <a:rPr lang="en-US" dirty="0"/>
              <a:t>- Know how to use Lawson applications.</a:t>
            </a:r>
          </a:p>
          <a:p>
            <a:pPr marL="0" indent="0">
              <a:buNone/>
            </a:pPr>
            <a:r>
              <a:rPr lang="en-US" dirty="0"/>
              <a:t>- Understand how the Lawson system handles data.</a:t>
            </a:r>
          </a:p>
          <a:p>
            <a:pPr marL="0" indent="0">
              <a:buNone/>
            </a:pPr>
            <a:r>
              <a:rPr lang="en-US" dirty="0"/>
              <a:t>- Be familiar with how the Transaction service (AGS), Data service (DME), and Drill  </a:t>
            </a:r>
            <a:br>
              <a:rPr lang="en-US" dirty="0"/>
            </a:br>
            <a:r>
              <a:rPr lang="en-US" dirty="0"/>
              <a:t>   service (IDA) work.</a:t>
            </a:r>
          </a:p>
          <a:p>
            <a:pPr marL="0" indent="0">
              <a:buNone/>
            </a:pPr>
            <a:r>
              <a:rPr lang="en-US" dirty="0"/>
              <a:t>- Understand the basic structure of the Lawson database.</a:t>
            </a:r>
          </a:p>
          <a:p>
            <a:pPr marL="0" indent="0">
              <a:buNone/>
            </a:pPr>
            <a:r>
              <a:rPr lang="en-US" dirty="0" smtClean="0"/>
              <a:t>IMPORTANT </a:t>
            </a:r>
            <a:r>
              <a:rPr lang="en-US" dirty="0"/>
              <a:t>Users of the Upload Wizard need a very strong knowledge and understanding of the form and application to which they are uploading data. Data must be entered correctly in the Upload Wizard to preserve the integrity of data in the database.” </a:t>
            </a:r>
          </a:p>
          <a:p>
            <a:pPr marL="0" indent="0">
              <a:buNone/>
            </a:pPr>
            <a:r>
              <a:rPr lang="en-US" dirty="0" smtClean="0"/>
              <a:t>“</a:t>
            </a:r>
            <a:r>
              <a:rPr lang="en-US" dirty="0"/>
              <a:t>The Upload Wizard cannot perform some Lawson transactions. For example, you cannot use the Upload feature to do a Release function code or any other function code operation that requires an Inquire first.”</a:t>
            </a:r>
            <a:br>
              <a:rPr lang="en-US" dirty="0"/>
            </a:br>
            <a:r>
              <a:rPr lang="en-US" dirty="0"/>
              <a:t>						- MS </a:t>
            </a:r>
            <a:r>
              <a:rPr lang="en-US" dirty="0" err="1"/>
              <a:t>Addins</a:t>
            </a:r>
            <a:r>
              <a:rPr lang="en-US" dirty="0"/>
              <a:t> User </a:t>
            </a:r>
            <a:r>
              <a:rPr lang="en-US" dirty="0" smtClean="0"/>
              <a:t>Guide</a:t>
            </a:r>
            <a:endParaRPr lang="en-US" dirty="0"/>
          </a:p>
        </p:txBody>
      </p:sp>
    </p:spTree>
    <p:extLst>
      <p:ext uri="{BB962C8B-B14F-4D97-AF65-F5344CB8AC3E}">
        <p14:creationId xmlns:p14="http://schemas.microsoft.com/office/powerpoint/2010/main" val="565295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555009" y="3581400"/>
            <a:ext cx="2721591" cy="307777"/>
          </a:xfrm>
          <a:prstGeom prst="rect">
            <a:avLst/>
          </a:prstGeom>
          <a:noFill/>
        </p:spPr>
        <p:txBody>
          <a:bodyPr wrap="square" rtlCol="0">
            <a:spAutoFit/>
          </a:bodyPr>
          <a:lstStyle/>
          <a:p>
            <a:r>
              <a:rPr lang="en-US" sz="1400" dirty="0" smtClean="0"/>
              <a:t>Save this </a:t>
            </a:r>
            <a:r>
              <a:rPr lang="en-US" sz="1400" dirty="0" err="1" smtClean="0"/>
              <a:t>Addins</a:t>
            </a:r>
            <a:r>
              <a:rPr lang="en-US" sz="1400" dirty="0" smtClean="0"/>
              <a:t> query/upload</a:t>
            </a:r>
            <a:endParaRPr lang="en-US" sz="1400" dirty="0"/>
          </a:p>
        </p:txBody>
      </p:sp>
      <p:sp>
        <p:nvSpPr>
          <p:cNvPr id="26" name="Title 1"/>
          <p:cNvSpPr txBox="1">
            <a:spLocks/>
          </p:cNvSpPr>
          <p:nvPr/>
        </p:nvSpPr>
        <p:spPr>
          <a:xfrm>
            <a:off x="457200" y="274638"/>
            <a:ext cx="8229600" cy="11430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Navigation</a:t>
            </a:r>
            <a:endParaRPr lang="en-US" dirty="0"/>
          </a:p>
        </p:txBody>
      </p:sp>
      <p:sp>
        <p:nvSpPr>
          <p:cNvPr id="27"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mtClean="0"/>
              <a:t>Buttons across the top</a:t>
            </a:r>
            <a:endParaRPr lang="en-US" dirty="0"/>
          </a:p>
        </p:txBody>
      </p:sp>
      <p:sp>
        <p:nvSpPr>
          <p:cNvPr id="28" name="TextBox 27"/>
          <p:cNvSpPr txBox="1"/>
          <p:nvPr/>
        </p:nvSpPr>
        <p:spPr>
          <a:xfrm>
            <a:off x="533400" y="2819400"/>
            <a:ext cx="3048000" cy="523220"/>
          </a:xfrm>
          <a:prstGeom prst="rect">
            <a:avLst/>
          </a:prstGeom>
          <a:noFill/>
        </p:spPr>
        <p:txBody>
          <a:bodyPr wrap="square" rtlCol="0">
            <a:spAutoFit/>
          </a:bodyPr>
          <a:lstStyle/>
          <a:p>
            <a:r>
              <a:rPr lang="en-US" sz="1400" dirty="0" smtClean="0"/>
              <a:t>Open existing </a:t>
            </a:r>
            <a:r>
              <a:rPr lang="en-US" sz="1400" dirty="0" err="1" smtClean="0"/>
              <a:t>Addins</a:t>
            </a:r>
            <a:r>
              <a:rPr lang="en-US" sz="1400" dirty="0" smtClean="0"/>
              <a:t>. </a:t>
            </a:r>
          </a:p>
          <a:p>
            <a:r>
              <a:rPr lang="en-US" sz="1400" dirty="0" smtClean="0"/>
              <a:t>(Open one that was previously saved)</a:t>
            </a:r>
            <a:endParaRPr lang="en-US" sz="1400" dirty="0"/>
          </a:p>
        </p:txBody>
      </p:sp>
      <p:pic>
        <p:nvPicPr>
          <p:cNvPr id="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429001" y="2158878"/>
            <a:ext cx="3124199" cy="218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p:nvPr/>
        </p:nvCxnSpPr>
        <p:spPr>
          <a:xfrm>
            <a:off x="609600" y="2836460"/>
            <a:ext cx="29718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09600" y="3081010"/>
            <a:ext cx="3581399" cy="500390"/>
            <a:chOff x="609600" y="3081010"/>
            <a:chExt cx="3581399" cy="500390"/>
          </a:xfrm>
        </p:grpSpPr>
        <p:cxnSp>
          <p:nvCxnSpPr>
            <p:cNvPr id="32" name="Straight Arrow Connector 31"/>
            <p:cNvCxnSpPr/>
            <p:nvPr/>
          </p:nvCxnSpPr>
          <p:spPr>
            <a:xfrm>
              <a:off x="609600" y="3581400"/>
              <a:ext cx="2590800" cy="0"/>
            </a:xfrm>
            <a:prstGeom prst="straightConnector1">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3200400" y="3081010"/>
              <a:ext cx="990599" cy="5003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555009" y="4191000"/>
            <a:ext cx="2721591" cy="307777"/>
          </a:xfrm>
          <a:prstGeom prst="rect">
            <a:avLst/>
          </a:prstGeom>
          <a:noFill/>
        </p:spPr>
        <p:txBody>
          <a:bodyPr wrap="square" rtlCol="0">
            <a:spAutoFit/>
          </a:bodyPr>
          <a:lstStyle/>
          <a:p>
            <a:r>
              <a:rPr lang="en-US" sz="1400" dirty="0" smtClean="0"/>
              <a:t>View the ‘raw’ query</a:t>
            </a:r>
            <a:endParaRPr lang="en-US" sz="1400" dirty="0"/>
          </a:p>
        </p:txBody>
      </p:sp>
      <p:grpSp>
        <p:nvGrpSpPr>
          <p:cNvPr id="35" name="Group 34"/>
          <p:cNvGrpSpPr/>
          <p:nvPr/>
        </p:nvGrpSpPr>
        <p:grpSpPr>
          <a:xfrm>
            <a:off x="609600" y="3081010"/>
            <a:ext cx="4038600" cy="1109990"/>
            <a:chOff x="609600" y="2264804"/>
            <a:chExt cx="4038600" cy="1316597"/>
          </a:xfrm>
        </p:grpSpPr>
        <p:cxnSp>
          <p:nvCxnSpPr>
            <p:cNvPr id="36" name="Straight Arrow Connector 35"/>
            <p:cNvCxnSpPr/>
            <p:nvPr/>
          </p:nvCxnSpPr>
          <p:spPr>
            <a:xfrm>
              <a:off x="609600" y="3581400"/>
              <a:ext cx="2590800" cy="0"/>
            </a:xfrm>
            <a:prstGeom prst="straightConnector1">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200400" y="2264804"/>
              <a:ext cx="1447800" cy="13165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555009" y="4800600"/>
            <a:ext cx="2721591" cy="307777"/>
          </a:xfrm>
          <a:prstGeom prst="rect">
            <a:avLst/>
          </a:prstGeom>
          <a:noFill/>
        </p:spPr>
        <p:txBody>
          <a:bodyPr wrap="square" rtlCol="0">
            <a:spAutoFit/>
          </a:bodyPr>
          <a:lstStyle/>
          <a:p>
            <a:r>
              <a:rPr lang="en-US" sz="1400" dirty="0" smtClean="0"/>
              <a:t>Set the timeout period for query </a:t>
            </a:r>
            <a:endParaRPr lang="en-US" sz="1400" dirty="0"/>
          </a:p>
        </p:txBody>
      </p:sp>
      <p:grpSp>
        <p:nvGrpSpPr>
          <p:cNvPr id="39" name="Group 38"/>
          <p:cNvGrpSpPr/>
          <p:nvPr/>
        </p:nvGrpSpPr>
        <p:grpSpPr>
          <a:xfrm>
            <a:off x="609600" y="3081010"/>
            <a:ext cx="4572000" cy="1719590"/>
            <a:chOff x="609600" y="1861810"/>
            <a:chExt cx="4572000" cy="1719590"/>
          </a:xfrm>
        </p:grpSpPr>
        <p:cxnSp>
          <p:nvCxnSpPr>
            <p:cNvPr id="40" name="Straight Arrow Connector 39"/>
            <p:cNvCxnSpPr/>
            <p:nvPr/>
          </p:nvCxnSpPr>
          <p:spPr>
            <a:xfrm>
              <a:off x="609600" y="3581400"/>
              <a:ext cx="2590800" cy="0"/>
            </a:xfrm>
            <a:prstGeom prst="straightConnector1">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200400" y="1861810"/>
              <a:ext cx="1981200" cy="17195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609600" y="3081010"/>
            <a:ext cx="5105400" cy="2329190"/>
            <a:chOff x="609600" y="1019275"/>
            <a:chExt cx="5105400" cy="2562125"/>
          </a:xfrm>
        </p:grpSpPr>
        <p:cxnSp>
          <p:nvCxnSpPr>
            <p:cNvPr id="43" name="Straight Arrow Connector 42"/>
            <p:cNvCxnSpPr/>
            <p:nvPr/>
          </p:nvCxnSpPr>
          <p:spPr>
            <a:xfrm>
              <a:off x="609600" y="3581400"/>
              <a:ext cx="2590800" cy="0"/>
            </a:xfrm>
            <a:prstGeom prst="straightConnector1">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3200400" y="1019275"/>
              <a:ext cx="2514600" cy="25621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33400" y="5410200"/>
            <a:ext cx="3521691" cy="307777"/>
          </a:xfrm>
          <a:prstGeom prst="rect">
            <a:avLst/>
          </a:prstGeom>
          <a:noFill/>
        </p:spPr>
        <p:txBody>
          <a:bodyPr wrap="square" rtlCol="0">
            <a:spAutoFit/>
          </a:bodyPr>
          <a:lstStyle/>
          <a:p>
            <a:r>
              <a:rPr lang="en-US" sz="1400" dirty="0" smtClean="0"/>
              <a:t>View version, help and clear login information</a:t>
            </a:r>
            <a:endParaRPr lang="en-US" sz="1400" dirty="0"/>
          </a:p>
        </p:txBody>
      </p:sp>
    </p:spTree>
    <p:extLst>
      <p:ext uri="{BB962C8B-B14F-4D97-AF65-F5344CB8AC3E}">
        <p14:creationId xmlns:p14="http://schemas.microsoft.com/office/powerpoint/2010/main" val="30866496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galisTempla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NogalisTemplate</Template>
  <TotalTime>0</TotalTime>
  <Words>1152</Words>
  <Application>Microsoft Office PowerPoint</Application>
  <PresentationFormat>On-screen Show (4:3)</PresentationFormat>
  <Paragraphs>252</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NogalisTemplate</vt:lpstr>
      <vt:lpstr>Lawson Add-Ins</vt:lpstr>
      <vt:lpstr>What is covered</vt:lpstr>
      <vt:lpstr>Introduction to “Addins”</vt:lpstr>
      <vt:lpstr>Architecture</vt:lpstr>
      <vt:lpstr>Architecture</vt:lpstr>
      <vt:lpstr>Architecture</vt:lpstr>
      <vt:lpstr>Architecture</vt:lpstr>
      <vt:lpstr>Risk</vt:lpstr>
      <vt:lpstr>PowerPoint Presentation</vt:lpstr>
      <vt:lpstr>Navigation</vt:lpstr>
      <vt:lpstr>Instructions – Log In </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Database</vt:lpstr>
      <vt:lpstr>Query Wizard – Inquiries</vt:lpstr>
      <vt:lpstr>Query Wizard – Inquiries</vt:lpstr>
      <vt:lpstr>Uploads</vt:lpstr>
      <vt:lpstr>Uploads </vt:lpstr>
      <vt:lpstr>Uploads </vt:lpstr>
      <vt:lpstr>Uploads </vt:lpstr>
      <vt:lpstr>Advanced/Tricks</vt:lpstr>
      <vt:lpstr>Advanced/Tricks</vt:lpstr>
      <vt:lpstr>Advanced/Tricks</vt:lpstr>
      <vt:lpstr>Advanced/Tricks</vt:lpstr>
      <vt:lpstr>Advanced/Tricks</vt:lpstr>
      <vt:lpstr>Advanced/Tricks</vt:lpstr>
      <vt:lpstr>Troubleshooting</vt:lpstr>
      <vt:lpstr>Troubleshooting</vt:lpstr>
      <vt:lpstr>Next Webinar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2013-07-24T14:42:17Z</dcterms:created>
  <dcterms:modified xsi:type="dcterms:W3CDTF">2013-07-24T14:47:07Z</dcterms:modified>
</cp:coreProperties>
</file>