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76" autoAdjust="0"/>
    <p:restoredTop sz="56557" autoAdjust="0"/>
  </p:normalViewPr>
  <p:slideViewPr>
    <p:cSldViewPr>
      <p:cViewPr>
        <p:scale>
          <a:sx n="80" d="100"/>
          <a:sy n="80" d="100"/>
        </p:scale>
        <p:origin x="-19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DAB58A-E83F-45B5-BC1F-EB8E067EE180}" type="datetimeFigureOut">
              <a:rPr lang="en-US" smtClean="0"/>
              <a:t>8/28/13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236D2E-B50D-4AFD-9004-85B5B01C19D8}" type="slidenum">
              <a:rPr lang="en-US" smtClean="0"/>
              <a:t>‹#›</a:t>
            </a:fld>
            <a:endParaRPr lang="en-US"/>
          </a:p>
        </p:txBody>
      </p:sp>
    </p:spTree>
    <p:extLst>
      <p:ext uri="{BB962C8B-B14F-4D97-AF65-F5344CB8AC3E}">
        <p14:creationId xmlns:p14="http://schemas.microsoft.com/office/powerpoint/2010/main" val="3591369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everyone.</a:t>
            </a:r>
          </a:p>
          <a:p>
            <a:r>
              <a:rPr lang="en-US" baseline="0" dirty="0" smtClean="0"/>
              <a:t>Thank you for joining in the next webinar in our educational series with </a:t>
            </a:r>
            <a:r>
              <a:rPr lang="en-US" baseline="0" dirty="0" err="1" smtClean="0"/>
              <a:t>Nogalis</a:t>
            </a:r>
            <a:r>
              <a:rPr lang="en-US" baseline="0" dirty="0" smtClean="0"/>
              <a:t>.</a:t>
            </a:r>
          </a:p>
          <a:p>
            <a:r>
              <a:rPr lang="en-US" baseline="0" dirty="0" smtClean="0"/>
              <a:t>Today’s presentation will be a session on Lawson Implementing requisition approval.</a:t>
            </a:r>
          </a:p>
          <a:p>
            <a:r>
              <a:rPr lang="en-US" baseline="0" dirty="0" smtClean="0"/>
              <a:t>This session is being recorded with video and will be available to you for download later.</a:t>
            </a:r>
          </a:p>
          <a:p>
            <a:r>
              <a:rPr lang="en-US" baseline="0" dirty="0" smtClean="0"/>
              <a:t>We will go through this quickly so if you miss something you can go back to our site, at </a:t>
            </a:r>
            <a:r>
              <a:rPr lang="en-US" baseline="0" dirty="0" err="1" smtClean="0"/>
              <a:t>Nogalis.com</a:t>
            </a:r>
            <a:r>
              <a:rPr lang="en-US" baseline="0" dirty="0" smtClean="0"/>
              <a:t>, under the Education section, and review the video again.</a:t>
            </a:r>
          </a:p>
          <a:p>
            <a:r>
              <a:rPr lang="en-US" baseline="0" dirty="0" smtClean="0"/>
              <a:t>We will also make this presentation available to you for download.</a:t>
            </a:r>
          </a:p>
          <a:p>
            <a:r>
              <a:rPr lang="en-US" baseline="0" dirty="0" smtClean="0"/>
              <a:t>Please hold questions until the end, and you can type them into your Chat box, in the left side.</a:t>
            </a:r>
          </a:p>
          <a:p>
            <a:r>
              <a:rPr lang="en-US" baseline="0" dirty="0" smtClean="0"/>
              <a:t>00:40</a:t>
            </a:r>
          </a:p>
          <a:p>
            <a:endParaRPr lang="en-US" dirty="0"/>
          </a:p>
        </p:txBody>
      </p:sp>
      <p:sp>
        <p:nvSpPr>
          <p:cNvPr id="4" name="Slide Number Placeholder 3"/>
          <p:cNvSpPr>
            <a:spLocks noGrp="1"/>
          </p:cNvSpPr>
          <p:nvPr>
            <p:ph type="sldNum" sz="quarter" idx="10"/>
          </p:nvPr>
        </p:nvSpPr>
        <p:spPr/>
        <p:txBody>
          <a:bodyPr/>
          <a:lstStyle/>
          <a:p>
            <a:fld id="{B1236D2E-B50D-4AFD-9004-85B5B01C19D8}" type="slidenum">
              <a:rPr lang="en-US" smtClean="0"/>
              <a:t>1</a:t>
            </a:fld>
            <a:endParaRPr lang="en-US"/>
          </a:p>
        </p:txBody>
      </p:sp>
    </p:spTree>
    <p:extLst>
      <p:ext uri="{BB962C8B-B14F-4D97-AF65-F5344CB8AC3E}">
        <p14:creationId xmlns:p14="http://schemas.microsoft.com/office/powerpoint/2010/main" val="2545545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 out the </a:t>
            </a:r>
            <a:r>
              <a:rPr lang="en-US" dirty="0" err="1" smtClean="0"/>
              <a:t>Inbasket</a:t>
            </a:r>
            <a:r>
              <a:rPr lang="en-US" dirty="0" smtClean="0"/>
              <a:t>, on a whiteboard/piece of paper/Visio/MS Word/napkin.</a:t>
            </a:r>
            <a:r>
              <a:rPr lang="en-US" baseline="0" dirty="0" smtClean="0"/>
              <a:t>  </a:t>
            </a:r>
            <a:r>
              <a:rPr lang="en-US" baseline="0" dirty="0" smtClean="0"/>
              <a:t>Get the approvers’ input on what they need to see in order to approve a req.</a:t>
            </a:r>
            <a:endParaRPr lang="en-US" dirty="0" smtClean="0"/>
          </a:p>
          <a:p>
            <a:r>
              <a:rPr lang="en-US" dirty="0" smtClean="0"/>
              <a:t>-    An </a:t>
            </a:r>
            <a:r>
              <a:rPr lang="en-US" dirty="0" err="1" smtClean="0"/>
              <a:t>Inbasket</a:t>
            </a:r>
            <a:r>
              <a:rPr lang="en-US" dirty="0" smtClean="0"/>
              <a:t> can be a complex set of objects that will be reused, or it can be a simple copy of a form such as RQ10 or RQ44.</a:t>
            </a:r>
          </a:p>
          <a:p>
            <a:endParaRPr lang="en-US" dirty="0" smtClean="0"/>
          </a:p>
          <a:p>
            <a:r>
              <a:rPr lang="en-US" dirty="0" smtClean="0"/>
              <a:t>Write design document</a:t>
            </a:r>
          </a:p>
          <a:p>
            <a:r>
              <a:rPr lang="en-US" dirty="0" smtClean="0"/>
              <a:t>-    Have the design approved by the stakeholders</a:t>
            </a:r>
          </a:p>
          <a:p>
            <a:endParaRPr lang="en-US" dirty="0" smtClean="0"/>
          </a:p>
          <a:p>
            <a:r>
              <a:rPr lang="en-US" dirty="0" smtClean="0"/>
              <a:t>Write test cases</a:t>
            </a:r>
          </a:p>
          <a:p>
            <a:endParaRPr lang="en-US" dirty="0" smtClean="0"/>
          </a:p>
          <a:p>
            <a:r>
              <a:rPr lang="en-US" dirty="0" smtClean="0"/>
              <a:t>Build the first iteration</a:t>
            </a:r>
          </a:p>
          <a:p>
            <a:endParaRPr lang="en-US" dirty="0" smtClean="0"/>
          </a:p>
          <a:p>
            <a:r>
              <a:rPr lang="en-US" dirty="0" smtClean="0"/>
              <a:t>    This can be to walkthrough approvals for one item, but more typically the entire flow is built and tested in the first iteration.</a:t>
            </a:r>
          </a:p>
          <a:p>
            <a:endParaRPr lang="en-US" dirty="0" smtClean="0"/>
          </a:p>
          <a:p>
            <a:r>
              <a:rPr lang="en-US" dirty="0" smtClean="0"/>
              <a:t>    During the build, make sure to include documentation within every node (or at least most of the nodes).  This will help in supporting it.</a:t>
            </a:r>
          </a:p>
          <a:p>
            <a:endParaRPr lang="en-US" dirty="0" smtClean="0"/>
          </a:p>
          <a:p>
            <a:r>
              <a:rPr lang="en-US" dirty="0" smtClean="0"/>
              <a:t>Build and test</a:t>
            </a:r>
          </a:p>
          <a:p>
            <a:endParaRPr lang="en-US" dirty="0" smtClean="0"/>
          </a:p>
          <a:p>
            <a:r>
              <a:rPr lang="en-US" dirty="0" smtClean="0"/>
              <a:t>Write help documentation, including troubleshooting </a:t>
            </a:r>
            <a:r>
              <a:rPr lang="en-US" dirty="0" smtClean="0"/>
              <a:t>document.</a:t>
            </a:r>
            <a:r>
              <a:rPr lang="en-US" baseline="0" dirty="0" smtClean="0"/>
              <a:t>  Use pictures in the help text, with arrows – it’s better than verbiage.</a:t>
            </a:r>
            <a:endParaRPr lang="en-US" dirty="0"/>
          </a:p>
        </p:txBody>
      </p:sp>
      <p:sp>
        <p:nvSpPr>
          <p:cNvPr id="4" name="Slide Number Placeholder 3"/>
          <p:cNvSpPr>
            <a:spLocks noGrp="1"/>
          </p:cNvSpPr>
          <p:nvPr>
            <p:ph type="sldNum" sz="quarter" idx="10"/>
          </p:nvPr>
        </p:nvSpPr>
        <p:spPr/>
        <p:txBody>
          <a:bodyPr/>
          <a:lstStyle/>
          <a:p>
            <a:fld id="{7413B8AB-1D52-469B-862A-6D48779F85FC}" type="slidenum">
              <a:rPr lang="en-US" smtClean="0"/>
              <a:t>11</a:t>
            </a:fld>
            <a:endParaRPr lang="en-US"/>
          </a:p>
        </p:txBody>
      </p:sp>
    </p:spTree>
    <p:extLst>
      <p:ext uri="{BB962C8B-B14F-4D97-AF65-F5344CB8AC3E}">
        <p14:creationId xmlns:p14="http://schemas.microsoft.com/office/powerpoint/2010/main" val="3739907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Post-implementation</a:t>
            </a:r>
          </a:p>
          <a:p>
            <a:r>
              <a:rPr lang="en-US" dirty="0" smtClean="0"/>
              <a:t>-    </a:t>
            </a:r>
            <a:r>
              <a:rPr lang="en-US" dirty="0" smtClean="0"/>
              <a:t>Discuss Lessons </a:t>
            </a:r>
            <a:r>
              <a:rPr lang="en-US" dirty="0" smtClean="0"/>
              <a:t>learned:</a:t>
            </a:r>
            <a:br>
              <a:rPr lang="en-US" dirty="0" smtClean="0"/>
            </a:br>
            <a:r>
              <a:rPr lang="en-US" dirty="0" smtClean="0"/>
              <a:t>Make sure to end the project with a lessons-learned meeting.  </a:t>
            </a:r>
          </a:p>
          <a:p>
            <a:r>
              <a:rPr lang="en-US" dirty="0" smtClean="0"/>
              <a:t>-    What worked well?  </a:t>
            </a:r>
            <a:br>
              <a:rPr lang="en-US" dirty="0" smtClean="0"/>
            </a:br>
            <a:r>
              <a:rPr lang="en-US" dirty="0" smtClean="0"/>
              <a:t>-    What would we change if we had it to do over again?  </a:t>
            </a:r>
            <a:br>
              <a:rPr lang="en-US" dirty="0" smtClean="0"/>
            </a:br>
            <a:r>
              <a:rPr lang="en-US" dirty="0" smtClean="0"/>
              <a:t>-    How should the charter have been written, and what would be useful in the next project?</a:t>
            </a:r>
          </a:p>
          <a:p>
            <a:endParaRPr lang="en-US" dirty="0" smtClean="0"/>
          </a:p>
          <a:p>
            <a:r>
              <a:rPr lang="en-US" dirty="0" smtClean="0"/>
              <a:t>Benchmark progress after implementation</a:t>
            </a:r>
          </a:p>
          <a:p>
            <a:r>
              <a:rPr lang="en-US" dirty="0" smtClean="0"/>
              <a:t>        Report on transaction volume and approval times</a:t>
            </a:r>
          </a:p>
          <a:p>
            <a:r>
              <a:rPr lang="en-US" dirty="0" smtClean="0"/>
              <a:t>        Conduct a follow-up customer satisfaction survey</a:t>
            </a:r>
          </a:p>
        </p:txBody>
      </p:sp>
      <p:sp>
        <p:nvSpPr>
          <p:cNvPr id="4" name="Slide Number Placeholder 3"/>
          <p:cNvSpPr>
            <a:spLocks noGrp="1"/>
          </p:cNvSpPr>
          <p:nvPr>
            <p:ph type="sldNum" sz="quarter" idx="10"/>
          </p:nvPr>
        </p:nvSpPr>
        <p:spPr/>
        <p:txBody>
          <a:bodyPr/>
          <a:lstStyle/>
          <a:p>
            <a:fld id="{7413B8AB-1D52-469B-862A-6D48779F85FC}" type="slidenum">
              <a:rPr lang="en-US" smtClean="0"/>
              <a:t>12</a:t>
            </a:fld>
            <a:endParaRPr lang="en-US"/>
          </a:p>
        </p:txBody>
      </p:sp>
    </p:spTree>
    <p:extLst>
      <p:ext uri="{BB962C8B-B14F-4D97-AF65-F5344CB8AC3E}">
        <p14:creationId xmlns:p14="http://schemas.microsoft.com/office/powerpoint/2010/main" val="1218041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concludes the presentation on implementing RQ Approvals.</a:t>
            </a:r>
          </a:p>
          <a:p>
            <a:r>
              <a:rPr lang="en-US" baseline="0" dirty="0" smtClean="0"/>
              <a:t>Our next webinar will be on </a:t>
            </a:r>
            <a:r>
              <a:rPr lang="en-US" baseline="0" dirty="0" err="1" smtClean="0"/>
              <a:t>ProcessFlow</a:t>
            </a:r>
            <a:r>
              <a:rPr lang="en-US" baseline="0" dirty="0" smtClean="0"/>
              <a:t>, on September 26.</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1236D2E-B50D-4AFD-9004-85B5B01C19D8}" type="slidenum">
              <a:rPr lang="en-US" smtClean="0"/>
              <a:t>13</a:t>
            </a:fld>
            <a:endParaRPr lang="en-US"/>
          </a:p>
        </p:txBody>
      </p:sp>
    </p:spTree>
    <p:extLst>
      <p:ext uri="{BB962C8B-B14F-4D97-AF65-F5344CB8AC3E}">
        <p14:creationId xmlns:p14="http://schemas.microsoft.com/office/powerpoint/2010/main" val="1548853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clients implement in order to increase efficiency and for auditing</a:t>
            </a:r>
            <a:r>
              <a:rPr lang="en-US" baseline="0" dirty="0" smtClean="0"/>
              <a:t> purposes</a:t>
            </a:r>
            <a:r>
              <a:rPr lang="en-US" baseline="0" dirty="0" smtClean="0"/>
              <a:t>.</a:t>
            </a:r>
          </a:p>
          <a:p>
            <a:r>
              <a:rPr lang="en-US" baseline="0" dirty="0" smtClean="0"/>
              <a:t>Some get deeper into it, and use it for tracking projects, budgeting and commitments to projects.</a:t>
            </a:r>
          </a:p>
          <a:p>
            <a:r>
              <a:rPr lang="en-US" baseline="0" dirty="0" smtClean="0"/>
              <a:t>Reporting that is delivered with the current product is light, but there are good reporting tools that can be used, and notifications can be sent from within </a:t>
            </a:r>
            <a:r>
              <a:rPr lang="en-US" baseline="0" dirty="0" err="1" smtClean="0"/>
              <a:t>ProcessFlow</a:t>
            </a:r>
            <a:r>
              <a:rPr lang="en-US" baseline="0" dirty="0" smtClean="0"/>
              <a:t> and LBI products.</a:t>
            </a:r>
          </a:p>
          <a:p>
            <a:endParaRPr lang="en-US" baseline="0" dirty="0" smtClean="0"/>
          </a:p>
          <a:p>
            <a:r>
              <a:rPr lang="en-US" baseline="0" dirty="0" smtClean="0"/>
              <a:t>Keep in mind the scope of what you will include in the process, such as whether and how IT, facilities, and capital items will be included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413B8AB-1D52-469B-862A-6D48779F85FC}" type="slidenum">
              <a:rPr lang="en-US" smtClean="0"/>
              <a:t>3</a:t>
            </a:fld>
            <a:endParaRPr lang="en-US"/>
          </a:p>
        </p:txBody>
      </p:sp>
    </p:spTree>
    <p:extLst>
      <p:ext uri="{BB962C8B-B14F-4D97-AF65-F5344CB8AC3E}">
        <p14:creationId xmlns:p14="http://schemas.microsoft.com/office/powerpoint/2010/main" val="2801367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need representatives</a:t>
            </a:r>
            <a:r>
              <a:rPr lang="en-US" baseline="0" dirty="0" smtClean="0"/>
              <a:t> from several departments.  </a:t>
            </a:r>
          </a:p>
          <a:p>
            <a:r>
              <a:rPr lang="en-US" baseline="0" dirty="0" smtClean="0"/>
              <a:t>You’ll also need ‘regular’ project </a:t>
            </a:r>
            <a:r>
              <a:rPr lang="en-US" baseline="0" dirty="0" smtClean="0"/>
              <a:t>staff just as with any other software project, including, </a:t>
            </a:r>
            <a:r>
              <a:rPr lang="en-US" baseline="0" dirty="0" smtClean="0"/>
              <a:t>a sponsor and project manager.</a:t>
            </a:r>
            <a:endParaRPr lang="en-US" dirty="0" smtClean="0"/>
          </a:p>
          <a:p>
            <a:endParaRPr lang="en-US" dirty="0" smtClean="0"/>
          </a:p>
          <a:p>
            <a:r>
              <a:rPr lang="en-US" dirty="0" smtClean="0"/>
              <a:t>Clients</a:t>
            </a:r>
            <a:r>
              <a:rPr lang="en-US" baseline="0" dirty="0" smtClean="0"/>
              <a:t> typically use only two tools, </a:t>
            </a:r>
            <a:r>
              <a:rPr lang="en-US" baseline="0" dirty="0" smtClean="0"/>
              <a:t>IPA </a:t>
            </a:r>
            <a:r>
              <a:rPr lang="en-US" baseline="0" dirty="0" smtClean="0"/>
              <a:t>and </a:t>
            </a:r>
            <a:r>
              <a:rPr lang="en-US" baseline="0" dirty="0" err="1" smtClean="0"/>
              <a:t>DesignStudio</a:t>
            </a:r>
            <a:r>
              <a:rPr lang="en-US" baseline="0" dirty="0" smtClean="0"/>
              <a:t>.</a:t>
            </a:r>
          </a:p>
          <a:p>
            <a:r>
              <a:rPr lang="en-US" baseline="0" dirty="0" smtClean="0"/>
              <a:t>IPA is </a:t>
            </a:r>
            <a:r>
              <a:rPr lang="en-US" baseline="0" dirty="0" err="1" smtClean="0"/>
              <a:t>ProcessFlow</a:t>
            </a:r>
            <a:r>
              <a:rPr lang="en-US" baseline="0" dirty="0" smtClean="0"/>
              <a:t>.  It is the workflow product that handles routing, approval and monitoring.</a:t>
            </a:r>
          </a:p>
          <a:p>
            <a:r>
              <a:rPr lang="en-US" baseline="0" dirty="0" err="1" smtClean="0"/>
              <a:t>DesignStudio</a:t>
            </a:r>
            <a:r>
              <a:rPr lang="en-US" baseline="0" dirty="0" smtClean="0"/>
              <a:t> creates custom XML forms, and is used in RQ approvals to create a custom </a:t>
            </a:r>
            <a:r>
              <a:rPr lang="en-US" baseline="0" dirty="0" err="1" smtClean="0"/>
              <a:t>Inbasket</a:t>
            </a:r>
            <a:r>
              <a:rPr lang="en-US" baseline="0" dirty="0" smtClean="0"/>
              <a:t>.  </a:t>
            </a:r>
            <a:r>
              <a:rPr lang="en-US" baseline="0" dirty="0" err="1" smtClean="0"/>
              <a:t>Inbaskets</a:t>
            </a:r>
            <a:r>
              <a:rPr lang="en-US" baseline="0" dirty="0" smtClean="0"/>
              <a:t> are used by approvers, to view and approve requisitions</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7413B8AB-1D52-469B-862A-6D48779F85FC}" type="slidenum">
              <a:rPr lang="en-US" smtClean="0"/>
              <a:t>4</a:t>
            </a:fld>
            <a:endParaRPr lang="en-US"/>
          </a:p>
        </p:txBody>
      </p:sp>
    </p:spTree>
    <p:extLst>
      <p:ext uri="{BB962C8B-B14F-4D97-AF65-F5344CB8AC3E}">
        <p14:creationId xmlns:p14="http://schemas.microsoft.com/office/powerpoint/2010/main" val="3761090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approaches we have seen,</a:t>
            </a:r>
            <a:r>
              <a:rPr lang="en-US" baseline="0" dirty="0" smtClean="0"/>
              <a:t> some good some bad.</a:t>
            </a:r>
          </a:p>
          <a:p>
            <a:r>
              <a:rPr lang="en-US" baseline="0" dirty="0" smtClean="0"/>
              <a:t>&lt;&lt;GO IMMEDIATELY TO NEXT SLIDE for more information on this same slide&gt;&gt;</a:t>
            </a:r>
            <a:endParaRPr lang="en-US" dirty="0" smtClean="0"/>
          </a:p>
        </p:txBody>
      </p:sp>
      <p:sp>
        <p:nvSpPr>
          <p:cNvPr id="4" name="Slide Number Placeholder 3"/>
          <p:cNvSpPr>
            <a:spLocks noGrp="1"/>
          </p:cNvSpPr>
          <p:nvPr>
            <p:ph type="sldNum" sz="quarter" idx="10"/>
          </p:nvPr>
        </p:nvSpPr>
        <p:spPr/>
        <p:txBody>
          <a:bodyPr/>
          <a:lstStyle/>
          <a:p>
            <a:fld id="{7413B8AB-1D52-469B-862A-6D48779F85FC}" type="slidenum">
              <a:rPr lang="en-US" smtClean="0"/>
              <a:t>5</a:t>
            </a:fld>
            <a:endParaRPr lang="en-US"/>
          </a:p>
        </p:txBody>
      </p:sp>
    </p:spTree>
    <p:extLst>
      <p:ext uri="{BB962C8B-B14F-4D97-AF65-F5344CB8AC3E}">
        <p14:creationId xmlns:p14="http://schemas.microsoft.com/office/powerpoint/2010/main" val="1745373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approaches we have seen:</a:t>
            </a:r>
          </a:p>
          <a:p>
            <a:r>
              <a:rPr lang="en-US" dirty="0" smtClean="0"/>
              <a:t>List inputs and outputs, map each one.  (Good)</a:t>
            </a:r>
          </a:p>
          <a:p>
            <a:r>
              <a:rPr lang="en-US" dirty="0" smtClean="0"/>
              <a:t>Model current and proposed ("to be") processes.</a:t>
            </a:r>
            <a:r>
              <a:rPr lang="en-US" baseline="0" dirty="0" smtClean="0"/>
              <a:t>  Note that </a:t>
            </a:r>
            <a:r>
              <a:rPr lang="en-US" dirty="0" smtClean="0"/>
              <a:t>Model implies metrics for each step.  (Good, but costly)</a:t>
            </a:r>
          </a:p>
          <a:p>
            <a:r>
              <a:rPr lang="en-US" dirty="0" smtClean="0"/>
              <a:t>Map out the perfect world (Good)</a:t>
            </a:r>
          </a:p>
          <a:p>
            <a:r>
              <a:rPr lang="en-US" dirty="0" smtClean="0"/>
              <a:t>Other options include cross training and</a:t>
            </a:r>
            <a:r>
              <a:rPr lang="en-US" baseline="0" dirty="0" smtClean="0"/>
              <a:t> group-development.  (All are bad).</a:t>
            </a:r>
          </a:p>
          <a:p>
            <a:r>
              <a:rPr lang="en-US" baseline="0" dirty="0" smtClean="0"/>
              <a:t>- Partnerships are when the c</a:t>
            </a:r>
            <a:r>
              <a:rPr lang="en-US" dirty="0" smtClean="0"/>
              <a:t>ustomer (procurement)</a:t>
            </a:r>
            <a:r>
              <a:rPr lang="en-US" baseline="0" dirty="0" smtClean="0"/>
              <a:t> and </a:t>
            </a:r>
            <a:r>
              <a:rPr lang="en-US" dirty="0" smtClean="0"/>
              <a:t>developer sit</a:t>
            </a:r>
            <a:r>
              <a:rPr lang="en-US" baseline="0" dirty="0" smtClean="0"/>
              <a:t> </a:t>
            </a:r>
            <a:r>
              <a:rPr lang="en-US" dirty="0" smtClean="0"/>
              <a:t>elbow-to-elbow.  This</a:t>
            </a:r>
            <a:r>
              <a:rPr lang="en-US" baseline="0" dirty="0" smtClean="0"/>
              <a:t> takes more time, and will result in low-</a:t>
            </a:r>
            <a:r>
              <a:rPr lang="en-US" baseline="0" dirty="0" smtClean="0"/>
              <a:t>quality documentation, or less </a:t>
            </a:r>
            <a:r>
              <a:rPr lang="en-US" baseline="0" dirty="0" smtClean="0"/>
              <a:t>documentation.</a:t>
            </a:r>
            <a:endParaRPr lang="en-US" dirty="0" smtClean="0"/>
          </a:p>
          <a:p>
            <a:r>
              <a:rPr lang="en-US" dirty="0" smtClean="0"/>
              <a:t>-</a:t>
            </a:r>
            <a:r>
              <a:rPr lang="en-US" baseline="0" dirty="0" smtClean="0"/>
              <a:t> </a:t>
            </a:r>
            <a:r>
              <a:rPr lang="en-US" dirty="0" smtClean="0"/>
              <a:t>Train Procurement in BPM tools</a:t>
            </a:r>
            <a:r>
              <a:rPr lang="en-US" baseline="0" dirty="0" smtClean="0"/>
              <a:t> -  this leads to bad (spaghetti) code, bugs, difficult and costly maintenance</a:t>
            </a:r>
            <a:endParaRPr lang="en-US" dirty="0" smtClean="0"/>
          </a:p>
          <a:p>
            <a:r>
              <a:rPr lang="en-US" dirty="0" smtClean="0"/>
              <a:t>- Train developers in procurement applications - This can lead </a:t>
            </a:r>
            <a:r>
              <a:rPr lang="en-US" baseline="0" dirty="0" smtClean="0"/>
              <a:t>to assumptions – the developer ‘thinks’ he/she knows a process</a:t>
            </a:r>
            <a:endParaRPr lang="en-US" dirty="0"/>
          </a:p>
        </p:txBody>
      </p:sp>
      <p:sp>
        <p:nvSpPr>
          <p:cNvPr id="4" name="Slide Number Placeholder 3"/>
          <p:cNvSpPr>
            <a:spLocks noGrp="1"/>
          </p:cNvSpPr>
          <p:nvPr>
            <p:ph type="sldNum" sz="quarter" idx="10"/>
          </p:nvPr>
        </p:nvSpPr>
        <p:spPr/>
        <p:txBody>
          <a:bodyPr/>
          <a:lstStyle/>
          <a:p>
            <a:fld id="{7413B8AB-1D52-469B-862A-6D48779F85FC}" type="slidenum">
              <a:rPr lang="en-US" smtClean="0"/>
              <a:t>6</a:t>
            </a:fld>
            <a:endParaRPr lang="en-US"/>
          </a:p>
        </p:txBody>
      </p:sp>
    </p:spTree>
    <p:extLst>
      <p:ext uri="{BB962C8B-B14F-4D97-AF65-F5344CB8AC3E}">
        <p14:creationId xmlns:p14="http://schemas.microsoft.com/office/powerpoint/2010/main" val="1745373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approach</a:t>
            </a:r>
            <a:r>
              <a:rPr lang="en-US" baseline="0" dirty="0" smtClean="0"/>
              <a:t> is a</a:t>
            </a:r>
            <a:r>
              <a:rPr lang="en-US" dirty="0" smtClean="0"/>
              <a:t> mixture of the ‘good’ approaches:</a:t>
            </a:r>
          </a:p>
          <a:p>
            <a:pPr lvl="1"/>
            <a:r>
              <a:rPr lang="en-US" dirty="0" smtClean="0"/>
              <a:t>List and map all inputs (IT,</a:t>
            </a:r>
            <a:r>
              <a:rPr lang="en-US" baseline="0" dirty="0" smtClean="0"/>
              <a:t> facilities, cap.)</a:t>
            </a:r>
            <a:endParaRPr lang="en-US" dirty="0" smtClean="0"/>
          </a:p>
          <a:p>
            <a:pPr lvl="1"/>
            <a:r>
              <a:rPr lang="en-US" dirty="0" smtClean="0"/>
              <a:t>Be aware of shortcomings in the current process</a:t>
            </a:r>
          </a:p>
          <a:p>
            <a:pPr lvl="1"/>
            <a:r>
              <a:rPr lang="en-US" dirty="0" smtClean="0"/>
              <a:t>Model the to-be process(whiteboard the routing of a single item)</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can model the</a:t>
            </a:r>
            <a:r>
              <a:rPr lang="en-US" baseline="0" dirty="0" smtClean="0"/>
              <a:t> result and estimate efficiency</a:t>
            </a:r>
          </a:p>
          <a:p>
            <a:endParaRPr lang="en-US" dirty="0"/>
          </a:p>
        </p:txBody>
      </p:sp>
      <p:sp>
        <p:nvSpPr>
          <p:cNvPr id="4" name="Slide Number Placeholder 3"/>
          <p:cNvSpPr>
            <a:spLocks noGrp="1"/>
          </p:cNvSpPr>
          <p:nvPr>
            <p:ph type="sldNum" sz="quarter" idx="10"/>
          </p:nvPr>
        </p:nvSpPr>
        <p:spPr/>
        <p:txBody>
          <a:bodyPr/>
          <a:lstStyle/>
          <a:p>
            <a:fld id="{7413B8AB-1D52-469B-862A-6D48779F85FC}" type="slidenum">
              <a:rPr lang="en-US" smtClean="0"/>
              <a:t>7</a:t>
            </a:fld>
            <a:endParaRPr lang="en-US"/>
          </a:p>
        </p:txBody>
      </p:sp>
    </p:spTree>
    <p:extLst>
      <p:ext uri="{BB962C8B-B14F-4D97-AF65-F5344CB8AC3E}">
        <p14:creationId xmlns:p14="http://schemas.microsoft.com/office/powerpoint/2010/main" val="3057057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with your PMO to discuss the project requirements (what</a:t>
            </a:r>
            <a:r>
              <a:rPr lang="en-US" baseline="0" dirty="0" smtClean="0"/>
              <a:t> your organization requires in order to do a project)</a:t>
            </a:r>
            <a:r>
              <a:rPr lang="en-US" dirty="0" smtClean="0"/>
              <a:t> and required</a:t>
            </a:r>
            <a:r>
              <a:rPr lang="en-US" baseline="0" dirty="0" smtClean="0"/>
              <a:t> artifacts.</a:t>
            </a:r>
            <a:endParaRPr lang="en-US" dirty="0" smtClean="0"/>
          </a:p>
          <a:p>
            <a:r>
              <a:rPr lang="en-US" dirty="0" smtClean="0"/>
              <a:t>A charter must clearly state the Business Issue, and the project is</a:t>
            </a:r>
            <a:r>
              <a:rPr lang="en-US" baseline="0" dirty="0" smtClean="0"/>
              <a:t> meant to resolve that business issue.</a:t>
            </a:r>
            <a:endParaRPr lang="en-US" dirty="0" smtClean="0"/>
          </a:p>
          <a:p>
            <a:r>
              <a:rPr lang="en-US" dirty="0" smtClean="0"/>
              <a:t>Decide where to place project </a:t>
            </a:r>
            <a:r>
              <a:rPr lang="en-US" baseline="0" dirty="0" smtClean="0"/>
              <a:t>artifacts – a </a:t>
            </a:r>
            <a:r>
              <a:rPr lang="en-US" dirty="0" smtClean="0"/>
              <a:t>DMS (document</a:t>
            </a:r>
            <a:r>
              <a:rPr lang="en-US" baseline="0" dirty="0" smtClean="0"/>
              <a:t> management system) or other place.  NOT EMAIL.</a:t>
            </a:r>
            <a:endParaRPr lang="en-US" dirty="0" smtClean="0"/>
          </a:p>
          <a:p>
            <a:endParaRPr lang="en-US" dirty="0" smtClean="0"/>
          </a:p>
          <a:p>
            <a:r>
              <a:rPr lang="en-US" dirty="0" smtClean="0"/>
              <a:t>List roles and responsibilities - it is easiest to do this in the planning phase, and it will help when project decisions must be made.  Have a single contact for each department (AP, Procurement, Finance) who can coordinate to make decisions on that department's behalf.</a:t>
            </a:r>
          </a:p>
          <a:p>
            <a:endParaRPr lang="en-US" dirty="0" smtClean="0"/>
          </a:p>
          <a:p>
            <a:r>
              <a:rPr lang="en-US" dirty="0" smtClean="0"/>
              <a:t>Discuss doing</a:t>
            </a:r>
            <a:r>
              <a:rPr lang="en-US" baseline="0" dirty="0" smtClean="0"/>
              <a:t> </a:t>
            </a:r>
            <a:r>
              <a:rPr lang="en-US" dirty="0" smtClean="0"/>
              <a:t>a customer satisfaction survey – have users and procurement/IT discuss the business issues with the current process</a:t>
            </a:r>
          </a:p>
          <a:p>
            <a:endParaRPr lang="en-US" dirty="0" smtClean="0"/>
          </a:p>
          <a:p>
            <a:r>
              <a:rPr lang="en-US" dirty="0" smtClean="0"/>
              <a:t>Ask</a:t>
            </a:r>
            <a:r>
              <a:rPr lang="en-US" baseline="0" dirty="0" smtClean="0"/>
              <a:t> procurement owners/stakeholders for their “vision.”  Keep it system-agnostic (</a:t>
            </a:r>
            <a:r>
              <a:rPr lang="en-US" baseline="0" dirty="0" err="1" smtClean="0"/>
              <a:t>ie</a:t>
            </a:r>
            <a:r>
              <a:rPr lang="en-US" baseline="0" dirty="0" smtClean="0"/>
              <a:t>, leave the word “Lawson” out of the conversation). If this is detailed enough, portions of it may be able to serve as requirements</a:t>
            </a:r>
            <a:r>
              <a:rPr lang="en-US" baseline="0" dirty="0" smtClean="0"/>
              <a:t>.</a:t>
            </a:r>
          </a:p>
          <a:p>
            <a:r>
              <a:rPr lang="en-US" baseline="0" dirty="0" smtClean="0"/>
              <a:t>During that discussion, discuss lessons-learned in previous projects, and make sure to check back to this list during </a:t>
            </a:r>
            <a:r>
              <a:rPr lang="en-US" baseline="0" smtClean="0"/>
              <a:t>your implementation.</a:t>
            </a:r>
          </a:p>
          <a:p>
            <a:endParaRPr lang="en-US" baseline="0" dirty="0" smtClean="0"/>
          </a:p>
          <a:p>
            <a:r>
              <a:rPr lang="en-US" baseline="0" dirty="0" smtClean="0"/>
              <a:t>Finally, ask stakeholders how they would define “success” for this project.  Use this as a checklist at the end of the project.</a:t>
            </a:r>
            <a:endParaRPr lang="en-US" dirty="0" smtClean="0"/>
          </a:p>
        </p:txBody>
      </p:sp>
      <p:sp>
        <p:nvSpPr>
          <p:cNvPr id="4" name="Slide Number Placeholder 3"/>
          <p:cNvSpPr>
            <a:spLocks noGrp="1"/>
          </p:cNvSpPr>
          <p:nvPr>
            <p:ph type="sldNum" sz="quarter" idx="10"/>
          </p:nvPr>
        </p:nvSpPr>
        <p:spPr/>
        <p:txBody>
          <a:bodyPr/>
          <a:lstStyle/>
          <a:p>
            <a:fld id="{7413B8AB-1D52-469B-862A-6D48779F85FC}" type="slidenum">
              <a:rPr lang="en-US" smtClean="0"/>
              <a:t>8</a:t>
            </a:fld>
            <a:endParaRPr lang="en-US"/>
          </a:p>
        </p:txBody>
      </p:sp>
    </p:spTree>
    <p:extLst>
      <p:ext uri="{BB962C8B-B14F-4D97-AF65-F5344CB8AC3E}">
        <p14:creationId xmlns:p14="http://schemas.microsoft.com/office/powerpoint/2010/main" val="1747959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 inputs, for example list all unique item types.  This includes capital items, inventory, office supplies, facilities.  </a:t>
            </a:r>
          </a:p>
          <a:p>
            <a:r>
              <a:rPr lang="en-US" dirty="0" smtClean="0"/>
              <a:t>Just name as many</a:t>
            </a:r>
            <a:r>
              <a:rPr lang="en-US" baseline="0" dirty="0" smtClean="0"/>
              <a:t> as you can for now, you can consolidate the grouping once you see commonalities in how they are processed.  </a:t>
            </a:r>
            <a:endParaRPr lang="en-US" dirty="0" smtClean="0"/>
          </a:p>
          <a:p>
            <a:endParaRPr lang="en-US" dirty="0" smtClean="0"/>
          </a:p>
          <a:p>
            <a:r>
              <a:rPr lang="en-US" dirty="0" smtClean="0"/>
              <a:t>List roles.  For example, capital approver, backup approver, buyer, supervisor.</a:t>
            </a:r>
          </a:p>
          <a:p>
            <a:endParaRPr lang="en-US" dirty="0" smtClean="0"/>
          </a:p>
          <a:p>
            <a:r>
              <a:rPr lang="en-US" dirty="0" smtClean="0"/>
              <a:t>Indicate method of involvement.</a:t>
            </a:r>
            <a:r>
              <a:rPr lang="en-US" baseline="0" dirty="0" smtClean="0"/>
              <a:t>  Do you want that person to be an approver, receive notifications, or be able to run a report.</a:t>
            </a:r>
            <a:endParaRPr lang="en-US" dirty="0" smtClean="0"/>
          </a:p>
        </p:txBody>
      </p:sp>
      <p:sp>
        <p:nvSpPr>
          <p:cNvPr id="4" name="Slide Number Placeholder 3"/>
          <p:cNvSpPr>
            <a:spLocks noGrp="1"/>
          </p:cNvSpPr>
          <p:nvPr>
            <p:ph type="sldNum" sz="quarter" idx="10"/>
          </p:nvPr>
        </p:nvSpPr>
        <p:spPr/>
        <p:txBody>
          <a:bodyPr/>
          <a:lstStyle/>
          <a:p>
            <a:fld id="{7413B8AB-1D52-469B-862A-6D48779F85FC}" type="slidenum">
              <a:rPr lang="en-US" smtClean="0"/>
              <a:t>9</a:t>
            </a:fld>
            <a:endParaRPr lang="en-US"/>
          </a:p>
        </p:txBody>
      </p:sp>
    </p:spTree>
    <p:extLst>
      <p:ext uri="{BB962C8B-B14F-4D97-AF65-F5344CB8AC3E}">
        <p14:creationId xmlns:p14="http://schemas.microsoft.com/office/powerpoint/2010/main" val="2514714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Map out the current process for an item, then modify the drawing to increase efficiency.  </a:t>
            </a:r>
          </a:p>
          <a:p>
            <a:r>
              <a:rPr lang="en-US" dirty="0" smtClean="0"/>
              <a:t>- </a:t>
            </a:r>
            <a:r>
              <a:rPr lang="en-US" baseline="0" dirty="0" smtClean="0"/>
              <a:t>   A large whiteboard works best, especially if some processes are unclear, or if there are a lot of assumptions</a:t>
            </a:r>
            <a:endParaRPr lang="en-US" dirty="0" smtClean="0"/>
          </a:p>
          <a:p>
            <a:r>
              <a:rPr lang="en-US" dirty="0" smtClean="0"/>
              <a:t>-    If you focus on the current process it will add time and expense.  Many organizations do not want to document a process that is being replaced, however some do.</a:t>
            </a:r>
          </a:p>
          <a:p>
            <a:r>
              <a:rPr lang="en-US" dirty="0" smtClean="0"/>
              <a:t>-    Include roles but never use named employees.  It may be that in practice there will be several roles done by only one person, but that should not be documented here.  Doing</a:t>
            </a:r>
            <a:r>
              <a:rPr lang="en-US" baseline="0" dirty="0" smtClean="0"/>
              <a:t> it t</a:t>
            </a:r>
            <a:r>
              <a:rPr lang="en-US" dirty="0" smtClean="0"/>
              <a:t>his way will accommodate growth, M&amp;A (Mergers and Acquisitions), turnover.</a:t>
            </a:r>
          </a:p>
          <a:p>
            <a:endParaRPr lang="en-US" dirty="0" smtClean="0"/>
          </a:p>
          <a:p>
            <a:r>
              <a:rPr lang="en-US" dirty="0" smtClean="0"/>
              <a:t>Label each part of the process (</a:t>
            </a:r>
            <a:r>
              <a:rPr lang="en-US" dirty="0" err="1" smtClean="0"/>
              <a:t>ie</a:t>
            </a:r>
            <a:r>
              <a:rPr lang="en-US" dirty="0" smtClean="0"/>
              <a:t>, each requirement) as H/M/L priority (seems like a contradiction - all requirements are required, so there should be no H/M/L, however this is a project </a:t>
            </a:r>
            <a:r>
              <a:rPr lang="en-US" dirty="0" err="1" smtClean="0"/>
              <a:t>manangement</a:t>
            </a:r>
            <a:r>
              <a:rPr lang="en-US" dirty="0" smtClean="0"/>
              <a:t> best practice that can help to control costs)</a:t>
            </a:r>
          </a:p>
          <a:p>
            <a:endParaRPr lang="en-US" dirty="0" smtClean="0"/>
          </a:p>
          <a:p>
            <a:r>
              <a:rPr lang="en-US" dirty="0" smtClean="0"/>
              <a:t>    Define H/M/L, for example H= critical to project success, so omission would mean project failure (</a:t>
            </a:r>
            <a:r>
              <a:rPr lang="en-US" dirty="0" err="1" smtClean="0"/>
              <a:t>ie</a:t>
            </a:r>
            <a:r>
              <a:rPr lang="en-US" dirty="0" smtClean="0"/>
              <a:t>, must have backup-approver functionality in case an approver is on vacation).  Medium is an item that will increase efficiency, but can be cut out if budget/time do not permit (</a:t>
            </a:r>
            <a:r>
              <a:rPr lang="en-US" dirty="0" err="1" smtClean="0"/>
              <a:t>ie</a:t>
            </a:r>
            <a:r>
              <a:rPr lang="en-US" dirty="0" smtClean="0"/>
              <a:t>, customized </a:t>
            </a:r>
            <a:r>
              <a:rPr lang="en-US" dirty="0" err="1" smtClean="0"/>
              <a:t>Inbasket</a:t>
            </a:r>
            <a:r>
              <a:rPr lang="en-US" dirty="0" smtClean="0"/>
              <a:t> that shows all detail in one page).  Low-priority items do not contribute to efficiency, or do so with little value when compared to Medium items (</a:t>
            </a:r>
            <a:r>
              <a:rPr lang="en-US" dirty="0" err="1" smtClean="0"/>
              <a:t>ie</a:t>
            </a:r>
            <a:r>
              <a:rPr lang="en-US" dirty="0" smtClean="0"/>
              <a:t>, include the company logo on each form).</a:t>
            </a:r>
          </a:p>
          <a:p>
            <a:endParaRPr lang="en-US" dirty="0" smtClean="0"/>
          </a:p>
          <a:p>
            <a:r>
              <a:rPr lang="en-US" dirty="0" smtClean="0"/>
              <a:t>Find commonalities.</a:t>
            </a:r>
          </a:p>
          <a:p>
            <a:r>
              <a:rPr lang="en-US" dirty="0" smtClean="0"/>
              <a:t>    For example, all items require at least one approval.  Or, see that both office supplies and facilities items</a:t>
            </a:r>
            <a:r>
              <a:rPr lang="en-US" baseline="0" dirty="0" smtClean="0"/>
              <a:t> follow the same approval path.</a:t>
            </a:r>
            <a:endParaRPr lang="en-US" dirty="0" smtClean="0"/>
          </a:p>
          <a:p>
            <a:r>
              <a:rPr lang="en-US" dirty="0" smtClean="0"/>
              <a:t>    This will help in creating a system design</a:t>
            </a:r>
          </a:p>
          <a:p>
            <a:endParaRPr lang="en-US" dirty="0" smtClean="0"/>
          </a:p>
          <a:p>
            <a:r>
              <a:rPr lang="en-US" dirty="0" smtClean="0"/>
              <a:t>Then</a:t>
            </a:r>
            <a:r>
              <a:rPr lang="en-US" baseline="0" dirty="0" smtClean="0"/>
              <a:t> photograph the whiteboard, turn it into a requirements </a:t>
            </a:r>
            <a:r>
              <a:rPr lang="en-US" baseline="0" dirty="0" smtClean="0"/>
              <a:t>document.</a:t>
            </a:r>
          </a:p>
          <a:p>
            <a:r>
              <a:rPr lang="en-US" baseline="0" dirty="0" smtClean="0"/>
              <a:t>Document that with </a:t>
            </a:r>
            <a:r>
              <a:rPr lang="en-US" baseline="0" dirty="0" err="1" smtClean="0"/>
              <a:t>visio</a:t>
            </a:r>
            <a:r>
              <a:rPr lang="en-US" baseline="0" dirty="0" smtClean="0"/>
              <a:t>, or as the documentation-portion of your budget permits.</a:t>
            </a:r>
            <a:endParaRPr lang="en-US" dirty="0" smtClean="0"/>
          </a:p>
        </p:txBody>
      </p:sp>
      <p:sp>
        <p:nvSpPr>
          <p:cNvPr id="4" name="Slide Number Placeholder 3"/>
          <p:cNvSpPr>
            <a:spLocks noGrp="1"/>
          </p:cNvSpPr>
          <p:nvPr>
            <p:ph type="sldNum" sz="quarter" idx="10"/>
          </p:nvPr>
        </p:nvSpPr>
        <p:spPr/>
        <p:txBody>
          <a:bodyPr/>
          <a:lstStyle/>
          <a:p>
            <a:fld id="{7413B8AB-1D52-469B-862A-6D48779F85FC}" type="slidenum">
              <a:rPr lang="en-US" smtClean="0"/>
              <a:t>10</a:t>
            </a:fld>
            <a:endParaRPr lang="en-US"/>
          </a:p>
        </p:txBody>
      </p:sp>
    </p:spTree>
    <p:extLst>
      <p:ext uri="{BB962C8B-B14F-4D97-AF65-F5344CB8AC3E}">
        <p14:creationId xmlns:p14="http://schemas.microsoft.com/office/powerpoint/2010/main" val="2614650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A9A1E78-FE1F-43ED-B434-BE488A1B3F09}" type="datetimeFigureOut">
              <a:rPr lang="en-US" smtClean="0"/>
              <a:t>8/28/13</a:t>
            </a:fld>
            <a:endParaRPr lang="en-US" dirty="0"/>
          </a:p>
        </p:txBody>
      </p:sp>
      <p:sp>
        <p:nvSpPr>
          <p:cNvPr id="8" name="Slide Number Placeholder 7"/>
          <p:cNvSpPr>
            <a:spLocks noGrp="1"/>
          </p:cNvSpPr>
          <p:nvPr>
            <p:ph type="sldNum" sz="quarter" idx="11"/>
          </p:nvPr>
        </p:nvSpPr>
        <p:spPr/>
        <p:txBody>
          <a:bodyPr/>
          <a:lstStyle/>
          <a:p>
            <a:fld id="{9592824B-0978-4970-95A5-C90EFCE704B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A1E78-FE1F-43ED-B434-BE488A1B3F09}" type="datetimeFigureOut">
              <a:rPr lang="en-US" smtClean="0"/>
              <a:t>8/28/13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A1E78-FE1F-43ED-B434-BE488A1B3F09}" type="datetimeFigureOut">
              <a:rPr lang="en-US" smtClean="0"/>
              <a:t>8/28/13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A9A1E78-FE1F-43ED-B434-BE488A1B3F09}" type="datetimeFigureOut">
              <a:rPr lang="en-US" smtClean="0"/>
              <a:t>8/28/13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A1E78-FE1F-43ED-B434-BE488A1B3F09}" type="datetimeFigureOut">
              <a:rPr lang="en-US" smtClean="0"/>
              <a:t>8/28/13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2824B-0978-4970-95A5-C90EFCE704B1}"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A9A1E78-FE1F-43ED-B434-BE488A1B3F09}" type="datetimeFigureOut">
              <a:rPr lang="en-US" smtClean="0"/>
              <a:t>8/28/13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2824B-0978-4970-95A5-C90EFCE704B1}"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A9A1E78-FE1F-43ED-B434-BE488A1B3F09}" type="datetimeFigureOut">
              <a:rPr lang="en-US" smtClean="0"/>
              <a:t>8/28/13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92824B-0978-4970-95A5-C90EFCE704B1}"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9A1E78-FE1F-43ED-B434-BE488A1B3F09}" type="datetimeFigureOut">
              <a:rPr lang="en-US" smtClean="0"/>
              <a:t>8/28/13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A1E78-FE1F-43ED-B434-BE488A1B3F09}" type="datetimeFigureOut">
              <a:rPr lang="en-US" smtClean="0"/>
              <a:t>8/28/13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A1E78-FE1F-43ED-B434-BE488A1B3F09}" type="datetimeFigureOut">
              <a:rPr lang="en-US" smtClean="0"/>
              <a:t>8/28/13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A1E78-FE1F-43ED-B434-BE488A1B3F09}" type="datetimeFigureOut">
              <a:rPr lang="en-US" smtClean="0"/>
              <a:t>8/28/13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2824B-0978-4970-95A5-C90EFCE704B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66000">
              <a:schemeClr val="bg1">
                <a:tint val="80000"/>
                <a:satMod val="250000"/>
                <a:lumMod val="99000"/>
              </a:schemeClr>
            </a:gs>
            <a:gs pos="81000">
              <a:schemeClr val="bg1">
                <a:tint val="90000"/>
                <a:shade val="90000"/>
                <a:satMod val="200000"/>
              </a:schemeClr>
            </a:gs>
            <a:gs pos="92000">
              <a:schemeClr val="accent6">
                <a:lumMod val="40000"/>
                <a:lumOff val="6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A9A1E78-FE1F-43ED-B434-BE488A1B3F09}" type="datetimeFigureOut">
              <a:rPr lang="en-US" smtClean="0"/>
              <a:t>8/28/13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592824B-0978-4970-95A5-C90EFCE704B1}"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40123" y="6281452"/>
            <a:ext cx="1765079" cy="52063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twitter.com/nogalisinc" TargetMode="Externa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Implementing RQ Approval</a:t>
            </a:r>
          </a:p>
        </p:txBody>
      </p:sp>
      <p:sp>
        <p:nvSpPr>
          <p:cNvPr id="3" name="Subtitle 2"/>
          <p:cNvSpPr>
            <a:spLocks noGrp="1"/>
          </p:cNvSpPr>
          <p:nvPr>
            <p:ph type="subTitle" idx="1"/>
          </p:nvPr>
        </p:nvSpPr>
        <p:spPr/>
        <p:txBody>
          <a:bodyPr/>
          <a:lstStyle/>
          <a:p>
            <a:r>
              <a:rPr lang="en-US" dirty="0"/>
              <a:t>Implementing a requisition approval flow using </a:t>
            </a:r>
            <a:r>
              <a:rPr lang="en-US" dirty="0" err="1"/>
              <a:t>Infor</a:t>
            </a:r>
            <a:r>
              <a:rPr lang="en-US" dirty="0"/>
              <a:t>-Lawson BPM tools</a:t>
            </a:r>
          </a:p>
          <a:p>
            <a:endParaRPr lang="en-US" dirty="0"/>
          </a:p>
        </p:txBody>
      </p:sp>
    </p:spTree>
    <p:extLst>
      <p:ext uri="{BB962C8B-B14F-4D97-AF65-F5344CB8AC3E}">
        <p14:creationId xmlns:p14="http://schemas.microsoft.com/office/powerpoint/2010/main" val="1486140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a:bodyPr>
          <a:lstStyle/>
          <a:p>
            <a:r>
              <a:rPr lang="en-US" dirty="0" smtClean="0"/>
              <a:t>“Whiteboard” the proposed workflow for one item</a:t>
            </a:r>
          </a:p>
          <a:p>
            <a:r>
              <a:rPr lang="en-US" dirty="0" smtClean="0"/>
              <a:t>Include participants’ roles, Not employees’ names</a:t>
            </a:r>
          </a:p>
          <a:p>
            <a:r>
              <a:rPr lang="en-US" dirty="0" smtClean="0"/>
              <a:t>Label workflow requirements as H/M/L</a:t>
            </a:r>
          </a:p>
          <a:p>
            <a:pPr lvl="1"/>
            <a:r>
              <a:rPr lang="en-US" dirty="0" smtClean="0"/>
              <a:t>Define High/Medium/Low priority in the context of the specific project (i.e., budget, time)</a:t>
            </a:r>
          </a:p>
          <a:p>
            <a:r>
              <a:rPr lang="en-US" dirty="0" smtClean="0"/>
              <a:t>Whiteboard remaining items</a:t>
            </a:r>
          </a:p>
          <a:p>
            <a:r>
              <a:rPr lang="en-US" dirty="0" smtClean="0"/>
              <a:t>Consolidate: find commonalities among items</a:t>
            </a:r>
            <a:endParaRPr lang="en-US" dirty="0"/>
          </a:p>
        </p:txBody>
      </p:sp>
    </p:spTree>
    <p:extLst>
      <p:ext uri="{BB962C8B-B14F-4D97-AF65-F5344CB8AC3E}">
        <p14:creationId xmlns:p14="http://schemas.microsoft.com/office/powerpoint/2010/main" val="4369462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a:bodyPr>
          <a:lstStyle/>
          <a:p>
            <a:r>
              <a:rPr lang="en-US" dirty="0" smtClean="0"/>
              <a:t>Draw an </a:t>
            </a:r>
            <a:r>
              <a:rPr lang="en-US" dirty="0" err="1" smtClean="0"/>
              <a:t>Inbasket</a:t>
            </a:r>
            <a:r>
              <a:rPr lang="en-US" dirty="0" smtClean="0"/>
              <a:t> mock-up</a:t>
            </a:r>
          </a:p>
          <a:p>
            <a:r>
              <a:rPr lang="en-US" dirty="0" smtClean="0"/>
              <a:t>Document proposed design, get approval</a:t>
            </a:r>
          </a:p>
          <a:p>
            <a:r>
              <a:rPr lang="en-US" dirty="0" smtClean="0"/>
              <a:t>Write test cases</a:t>
            </a:r>
          </a:p>
          <a:p>
            <a:r>
              <a:rPr lang="en-US" dirty="0" smtClean="0"/>
              <a:t>Build the first iteration</a:t>
            </a:r>
          </a:p>
          <a:p>
            <a:pPr lvl="1"/>
            <a:r>
              <a:rPr lang="en-US" dirty="0" smtClean="0"/>
              <a:t>Document during the build</a:t>
            </a:r>
          </a:p>
          <a:p>
            <a:r>
              <a:rPr lang="en-US" dirty="0" smtClean="0"/>
              <a:t>Test with the test cases</a:t>
            </a:r>
          </a:p>
          <a:p>
            <a:r>
              <a:rPr lang="en-US" dirty="0" smtClean="0"/>
              <a:t>Continue build-test iterations</a:t>
            </a:r>
          </a:p>
          <a:p>
            <a:r>
              <a:rPr lang="en-US" dirty="0" smtClean="0"/>
              <a:t>Publish help text and troubleshooting documents</a:t>
            </a:r>
            <a:endParaRPr lang="en-US" dirty="0"/>
          </a:p>
        </p:txBody>
      </p:sp>
    </p:spTree>
    <p:extLst>
      <p:ext uri="{BB962C8B-B14F-4D97-AF65-F5344CB8AC3E}">
        <p14:creationId xmlns:p14="http://schemas.microsoft.com/office/powerpoint/2010/main" val="4118359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Post-Implementation</a:t>
            </a:r>
            <a:endParaRPr lang="en-US" dirty="0"/>
          </a:p>
        </p:txBody>
      </p:sp>
      <p:sp>
        <p:nvSpPr>
          <p:cNvPr id="3" name="Content Placeholder 2"/>
          <p:cNvSpPr>
            <a:spLocks noGrp="1"/>
          </p:cNvSpPr>
          <p:nvPr>
            <p:ph idx="1"/>
          </p:nvPr>
        </p:nvSpPr>
        <p:spPr/>
        <p:txBody>
          <a:bodyPr/>
          <a:lstStyle/>
          <a:p>
            <a:r>
              <a:rPr lang="en-US" dirty="0" smtClean="0"/>
              <a:t>Lessons learned project meeting</a:t>
            </a:r>
          </a:p>
          <a:p>
            <a:r>
              <a:rPr lang="en-US" dirty="0" smtClean="0"/>
              <a:t>Benchmark, new metrics</a:t>
            </a:r>
          </a:p>
          <a:p>
            <a:pPr lvl="1"/>
            <a:r>
              <a:rPr lang="en-US" dirty="0" smtClean="0"/>
              <a:t>Transaction volume and approval times</a:t>
            </a:r>
          </a:p>
          <a:p>
            <a:pPr lvl="1"/>
            <a:r>
              <a:rPr lang="en-US" dirty="0" smtClean="0"/>
              <a:t>Conduct follow-up customer satisfaction survey</a:t>
            </a:r>
          </a:p>
          <a:p>
            <a:endParaRPr lang="en-US" dirty="0"/>
          </a:p>
        </p:txBody>
      </p:sp>
    </p:spTree>
    <p:extLst>
      <p:ext uri="{BB962C8B-B14F-4D97-AF65-F5344CB8AC3E}">
        <p14:creationId xmlns:p14="http://schemas.microsoft.com/office/powerpoint/2010/main" val="28071035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Webinar</a:t>
            </a:r>
            <a:endParaRPr lang="en-US" dirty="0"/>
          </a:p>
        </p:txBody>
      </p:sp>
      <p:sp>
        <p:nvSpPr>
          <p:cNvPr id="4" name="TextBox 3"/>
          <p:cNvSpPr txBox="1"/>
          <p:nvPr/>
        </p:nvSpPr>
        <p:spPr>
          <a:xfrm>
            <a:off x="1066800" y="3124200"/>
            <a:ext cx="6400800" cy="1446550"/>
          </a:xfrm>
          <a:prstGeom prst="rect">
            <a:avLst/>
          </a:prstGeom>
          <a:noFill/>
        </p:spPr>
        <p:txBody>
          <a:bodyPr wrap="square" rtlCol="0">
            <a:spAutoFit/>
          </a:bodyPr>
          <a:lstStyle/>
          <a:p>
            <a:r>
              <a:rPr lang="en-US" sz="8800" dirty="0" smtClean="0">
                <a:latin typeface="Arial" pitchFamily="34" charset="0"/>
                <a:cs typeface="Arial" pitchFamily="34" charset="0"/>
              </a:rPr>
              <a:t>September</a:t>
            </a:r>
            <a:endParaRPr lang="en-US" sz="8800" dirty="0">
              <a:latin typeface="Arial" pitchFamily="34" charset="0"/>
              <a:cs typeface="Arial" pitchFamily="34" charset="0"/>
            </a:endParaRPr>
          </a:p>
        </p:txBody>
      </p:sp>
      <p:sp>
        <p:nvSpPr>
          <p:cNvPr id="5" name="TextBox 4"/>
          <p:cNvSpPr txBox="1"/>
          <p:nvPr/>
        </p:nvSpPr>
        <p:spPr>
          <a:xfrm>
            <a:off x="6781800" y="3200400"/>
            <a:ext cx="1295400" cy="1323439"/>
          </a:xfrm>
          <a:prstGeom prst="rect">
            <a:avLst/>
          </a:prstGeom>
          <a:solidFill>
            <a:srgbClr val="FF0000"/>
          </a:solidFill>
        </p:spPr>
        <p:txBody>
          <a:bodyPr wrap="square" rtlCol="0">
            <a:spAutoFit/>
          </a:bodyPr>
          <a:lstStyle/>
          <a:p>
            <a:r>
              <a:rPr lang="en-US" sz="8000" dirty="0" smtClean="0">
                <a:solidFill>
                  <a:schemeClr val="bg1"/>
                </a:solidFill>
              </a:rPr>
              <a:t>26</a:t>
            </a:r>
            <a:endParaRPr lang="en-US" sz="8000" dirty="0">
              <a:solidFill>
                <a:schemeClr val="bg1"/>
              </a:solidFill>
            </a:endParaRPr>
          </a:p>
        </p:txBody>
      </p:sp>
      <p:sp>
        <p:nvSpPr>
          <p:cNvPr id="6" name="Rectangle 5"/>
          <p:cNvSpPr/>
          <p:nvPr/>
        </p:nvSpPr>
        <p:spPr>
          <a:xfrm>
            <a:off x="990600" y="3201650"/>
            <a:ext cx="7086600" cy="132343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07447" y="4953000"/>
            <a:ext cx="5424305" cy="523220"/>
          </a:xfrm>
          <a:prstGeom prst="rect">
            <a:avLst/>
          </a:prstGeom>
          <a:noFill/>
        </p:spPr>
        <p:txBody>
          <a:bodyPr wrap="none" rtlCol="0">
            <a:spAutoFit/>
          </a:bodyPr>
          <a:lstStyle/>
          <a:p>
            <a:r>
              <a:rPr lang="en-US" sz="2800" dirty="0" smtClean="0">
                <a:solidFill>
                  <a:schemeClr val="tx2"/>
                </a:solidFill>
              </a:rPr>
              <a:t>www.nogalis.com/educatio</a:t>
            </a:r>
            <a:r>
              <a:rPr lang="en-US" sz="2400" dirty="0" smtClean="0">
                <a:solidFill>
                  <a:schemeClr val="tx2"/>
                </a:solidFill>
              </a:rPr>
              <a:t>n.html</a:t>
            </a:r>
            <a:endParaRPr lang="en-US" sz="2400" dirty="0">
              <a:solidFill>
                <a:schemeClr val="tx2"/>
              </a:solidFill>
            </a:endParaRPr>
          </a:p>
        </p:txBody>
      </p:sp>
      <p:sp>
        <p:nvSpPr>
          <p:cNvPr id="8" name="TextBox 7"/>
          <p:cNvSpPr txBox="1"/>
          <p:nvPr/>
        </p:nvSpPr>
        <p:spPr>
          <a:xfrm>
            <a:off x="3311581" y="1871990"/>
            <a:ext cx="2174819" cy="523220"/>
          </a:xfrm>
          <a:prstGeom prst="rect">
            <a:avLst/>
          </a:prstGeom>
          <a:noFill/>
        </p:spPr>
        <p:txBody>
          <a:bodyPr wrap="none" rtlCol="0">
            <a:spAutoFit/>
          </a:bodyPr>
          <a:lstStyle/>
          <a:p>
            <a:r>
              <a:rPr lang="en-US" sz="2800" dirty="0" err="1" smtClean="0">
                <a:solidFill>
                  <a:schemeClr val="tx2"/>
                </a:solidFill>
              </a:rPr>
              <a:t>ProcessFlow</a:t>
            </a:r>
            <a:endParaRPr lang="en-US" sz="2400" dirty="0">
              <a:solidFill>
                <a:schemeClr val="tx2"/>
              </a:solidFill>
            </a:endParaRPr>
          </a:p>
        </p:txBody>
      </p:sp>
      <p:sp>
        <p:nvSpPr>
          <p:cNvPr id="9" name="Rectangle 8"/>
          <p:cNvSpPr/>
          <p:nvPr/>
        </p:nvSpPr>
        <p:spPr>
          <a:xfrm>
            <a:off x="3169095" y="2297668"/>
            <a:ext cx="2501006" cy="369332"/>
          </a:xfrm>
          <a:prstGeom prst="rect">
            <a:avLst/>
          </a:prstGeom>
        </p:spPr>
        <p:txBody>
          <a:bodyPr wrap="none">
            <a:spAutoFit/>
          </a:bodyPr>
          <a:lstStyle/>
          <a:p>
            <a:r>
              <a:rPr lang="en-US" sz="1200" dirty="0" smtClean="0">
                <a:solidFill>
                  <a:schemeClr val="tx2"/>
                </a:solidFill>
                <a:latin typeface="+mj-lt"/>
              </a:rPr>
              <a:t>Simple </a:t>
            </a:r>
            <a:r>
              <a:rPr lang="en-US" sz="1200" dirty="0">
                <a:solidFill>
                  <a:schemeClr val="tx2"/>
                </a:solidFill>
                <a:latin typeface="+mj-lt"/>
              </a:rPr>
              <a:t>queries and data loads</a:t>
            </a:r>
            <a:r>
              <a:rPr lang="en-US" dirty="0">
                <a:solidFill>
                  <a:schemeClr val="tx2"/>
                </a:solidFill>
                <a:latin typeface="+mj-lt"/>
              </a:rPr>
              <a:t>.</a:t>
            </a:r>
          </a:p>
        </p:txBody>
      </p:sp>
    </p:spTree>
    <p:extLst>
      <p:ext uri="{BB962C8B-B14F-4D97-AF65-F5344CB8AC3E}">
        <p14:creationId xmlns:p14="http://schemas.microsoft.com/office/powerpoint/2010/main" val="1361874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869455"/>
            <a:ext cx="5181599" cy="2646878"/>
          </a:xfrm>
          <a:prstGeom prst="rect">
            <a:avLst/>
          </a:prstGeom>
          <a:noFill/>
        </p:spPr>
        <p:txBody>
          <a:bodyPr wrap="square" lIns="91440" tIns="45720" rIns="91440" bIns="45720">
            <a:spAutoFit/>
          </a:bodyPr>
          <a:lstStyle/>
          <a:p>
            <a:pPr algn="ctr"/>
            <a:r>
              <a:rPr lang="en-US" sz="1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stellar" pitchFamily="18" charset="0"/>
              </a:rPr>
              <a:t>Q/A</a:t>
            </a:r>
            <a:endParaRPr lang="en-US" sz="1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stellar" pitchFamily="18" charset="0"/>
            </a:endParaRPr>
          </a:p>
        </p:txBody>
      </p:sp>
      <p:sp>
        <p:nvSpPr>
          <p:cNvPr id="3" name="TextBox 2"/>
          <p:cNvSpPr txBox="1"/>
          <p:nvPr/>
        </p:nvSpPr>
        <p:spPr>
          <a:xfrm>
            <a:off x="3510910" y="4050268"/>
            <a:ext cx="2220480" cy="523220"/>
          </a:xfrm>
          <a:prstGeom prst="rect">
            <a:avLst/>
          </a:prstGeom>
          <a:noFill/>
        </p:spPr>
        <p:txBody>
          <a:bodyPr wrap="none" rtlCol="0">
            <a:spAutoFit/>
          </a:bodyPr>
          <a:lstStyle/>
          <a:p>
            <a:r>
              <a:rPr lang="en-US" sz="2800" b="1" dirty="0">
                <a:hlinkClick r:id="rId2"/>
              </a:rPr>
              <a:t>@nogalisinc</a:t>
            </a:r>
            <a:r>
              <a:rPr lang="en-US" sz="2800" b="1" dirty="0"/>
              <a:t> </a:t>
            </a:r>
            <a:endParaRPr lang="en-US" sz="2800" dirty="0"/>
          </a:p>
        </p:txBody>
      </p:sp>
      <p:pic>
        <p:nvPicPr>
          <p:cNvPr id="1026" name="Picture 2" descr="http://www.dailypress2.com/vagazette/images/twitter-bird-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6892" y="4267200"/>
            <a:ext cx="246708" cy="197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3467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covered</a:t>
            </a:r>
            <a:endParaRPr lang="en-US" dirty="0"/>
          </a:p>
        </p:txBody>
      </p:sp>
      <p:sp>
        <p:nvSpPr>
          <p:cNvPr id="3" name="Content Placeholder 2"/>
          <p:cNvSpPr>
            <a:spLocks noGrp="1"/>
          </p:cNvSpPr>
          <p:nvPr>
            <p:ph idx="1"/>
          </p:nvPr>
        </p:nvSpPr>
        <p:spPr/>
        <p:txBody>
          <a:bodyPr/>
          <a:lstStyle/>
          <a:p>
            <a:r>
              <a:rPr lang="en-US" dirty="0" smtClean="0"/>
              <a:t>Why build a Requisition Approval Flow?</a:t>
            </a:r>
          </a:p>
          <a:p>
            <a:r>
              <a:rPr lang="en-US" dirty="0" smtClean="0"/>
              <a:t>Required Resources</a:t>
            </a:r>
          </a:p>
          <a:p>
            <a:r>
              <a:rPr lang="en-US" dirty="0" smtClean="0"/>
              <a:t>Approach </a:t>
            </a:r>
          </a:p>
          <a:p>
            <a:pPr lvl="1"/>
            <a:r>
              <a:rPr lang="en-US" dirty="0" smtClean="0"/>
              <a:t>Options</a:t>
            </a:r>
          </a:p>
          <a:p>
            <a:pPr lvl="1"/>
            <a:r>
              <a:rPr lang="en-US" dirty="0" smtClean="0"/>
              <a:t>Recommendation</a:t>
            </a:r>
          </a:p>
          <a:p>
            <a:r>
              <a:rPr lang="en-US" dirty="0" smtClean="0"/>
              <a:t>Post-Implementation</a:t>
            </a:r>
            <a:endParaRPr lang="en-US" dirty="0"/>
          </a:p>
        </p:txBody>
      </p:sp>
    </p:spTree>
    <p:extLst>
      <p:ext uri="{BB962C8B-B14F-4D97-AF65-F5344CB8AC3E}">
        <p14:creationId xmlns:p14="http://schemas.microsoft.com/office/powerpoint/2010/main" val="18581941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Build an RQ Flow?</a:t>
            </a:r>
            <a:endParaRPr lang="en-US" dirty="0"/>
          </a:p>
        </p:txBody>
      </p:sp>
      <p:sp>
        <p:nvSpPr>
          <p:cNvPr id="3" name="Content Placeholder 2"/>
          <p:cNvSpPr>
            <a:spLocks noGrp="1"/>
          </p:cNvSpPr>
          <p:nvPr>
            <p:ph idx="1"/>
          </p:nvPr>
        </p:nvSpPr>
        <p:spPr/>
        <p:txBody>
          <a:bodyPr/>
          <a:lstStyle/>
          <a:p>
            <a:r>
              <a:rPr lang="en-US" dirty="0" smtClean="0"/>
              <a:t>An automated requisition approval flow can increase effectiveness (what we do) and efficiency (how we do it), which can reduce costs</a:t>
            </a:r>
          </a:p>
          <a:p>
            <a:r>
              <a:rPr lang="en-US" dirty="0" smtClean="0"/>
              <a:t>Governance and audit requirements</a:t>
            </a:r>
          </a:p>
          <a:p>
            <a:r>
              <a:rPr lang="en-US" dirty="0" smtClean="0"/>
              <a:t>Move from paper- and email-based processes</a:t>
            </a:r>
            <a:endParaRPr lang="en-US" dirty="0"/>
          </a:p>
        </p:txBody>
      </p:sp>
    </p:spTree>
    <p:extLst>
      <p:ext uri="{BB962C8B-B14F-4D97-AF65-F5344CB8AC3E}">
        <p14:creationId xmlns:p14="http://schemas.microsoft.com/office/powerpoint/2010/main" val="30573146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Resources</a:t>
            </a:r>
            <a:endParaRPr lang="en-US" dirty="0"/>
          </a:p>
        </p:txBody>
      </p:sp>
      <p:sp>
        <p:nvSpPr>
          <p:cNvPr id="3" name="Content Placeholder 2"/>
          <p:cNvSpPr>
            <a:spLocks noGrp="1"/>
          </p:cNvSpPr>
          <p:nvPr>
            <p:ph idx="1"/>
          </p:nvPr>
        </p:nvSpPr>
        <p:spPr/>
        <p:txBody>
          <a:bodyPr>
            <a:normAutofit/>
          </a:bodyPr>
          <a:lstStyle/>
          <a:p>
            <a:r>
              <a:rPr lang="en-US" dirty="0" smtClean="0"/>
              <a:t>People</a:t>
            </a:r>
          </a:p>
          <a:p>
            <a:pPr lvl="1"/>
            <a:r>
              <a:rPr lang="en-US" dirty="0" smtClean="0"/>
              <a:t>Procurement SME, director, buyers</a:t>
            </a:r>
          </a:p>
          <a:p>
            <a:pPr lvl="1"/>
            <a:r>
              <a:rPr lang="en-US" dirty="0" smtClean="0"/>
              <a:t>Business SME, analyst</a:t>
            </a:r>
          </a:p>
          <a:p>
            <a:pPr lvl="1"/>
            <a:r>
              <a:rPr lang="en-US" dirty="0" smtClean="0"/>
              <a:t>Finance SME, analyst, AP director or supervisor</a:t>
            </a:r>
          </a:p>
          <a:p>
            <a:pPr lvl="1"/>
            <a:r>
              <a:rPr lang="en-US" dirty="0" smtClean="0"/>
              <a:t>Project Manager</a:t>
            </a:r>
          </a:p>
          <a:p>
            <a:pPr lvl="1"/>
            <a:r>
              <a:rPr lang="en-US" dirty="0" smtClean="0"/>
              <a:t>Developer with IPA and </a:t>
            </a:r>
            <a:r>
              <a:rPr lang="en-US" dirty="0" err="1" smtClean="0"/>
              <a:t>DesignStudio</a:t>
            </a:r>
            <a:endParaRPr lang="en-US" dirty="0" smtClean="0"/>
          </a:p>
          <a:p>
            <a:r>
              <a:rPr lang="en-US" dirty="0" smtClean="0"/>
              <a:t>IPA Software (</a:t>
            </a:r>
            <a:r>
              <a:rPr lang="en-US" dirty="0" err="1" smtClean="0"/>
              <a:t>Infor</a:t>
            </a:r>
            <a:r>
              <a:rPr lang="en-US" dirty="0" smtClean="0"/>
              <a:t> Process Automation) </a:t>
            </a:r>
          </a:p>
          <a:p>
            <a:pPr lvl="1"/>
            <a:r>
              <a:rPr lang="en-US" dirty="0" smtClean="0"/>
              <a:t>Formerly called Lawson Process Automation</a:t>
            </a:r>
          </a:p>
          <a:p>
            <a:pPr lvl="1"/>
            <a:r>
              <a:rPr lang="en-US" dirty="0" smtClean="0"/>
              <a:t>Formerly called </a:t>
            </a:r>
            <a:r>
              <a:rPr lang="en-US" dirty="0" err="1" smtClean="0"/>
              <a:t>ProcessFlow</a:t>
            </a:r>
            <a:endParaRPr lang="en-US" dirty="0" smtClean="0"/>
          </a:p>
          <a:p>
            <a:r>
              <a:rPr lang="en-US" dirty="0" err="1" smtClean="0"/>
              <a:t>DesignStudio</a:t>
            </a:r>
            <a:r>
              <a:rPr lang="en-US" dirty="0" smtClean="0"/>
              <a:t> Software</a:t>
            </a:r>
          </a:p>
          <a:p>
            <a:pPr lvl="1"/>
            <a:r>
              <a:rPr lang="en-US" dirty="0" smtClean="0"/>
              <a:t>Typically used to create </a:t>
            </a:r>
            <a:r>
              <a:rPr lang="en-US" dirty="0" err="1" smtClean="0"/>
              <a:t>Inbasket</a:t>
            </a:r>
            <a:endParaRPr lang="en-US" dirty="0" smtClean="0"/>
          </a:p>
          <a:p>
            <a:pPr lvl="1"/>
            <a:r>
              <a:rPr lang="en-US" dirty="0" smtClean="0"/>
              <a:t>Alternatively can code with HTML, at greater cost</a:t>
            </a:r>
            <a:endParaRPr lang="en-US" dirty="0"/>
          </a:p>
        </p:txBody>
      </p:sp>
    </p:spTree>
    <p:extLst>
      <p:ext uri="{BB962C8B-B14F-4D97-AF65-F5344CB8AC3E}">
        <p14:creationId xmlns:p14="http://schemas.microsoft.com/office/powerpoint/2010/main" val="41342403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Options</a:t>
            </a:r>
            <a:endParaRPr lang="en-US" dirty="0"/>
          </a:p>
        </p:txBody>
      </p:sp>
      <p:sp>
        <p:nvSpPr>
          <p:cNvPr id="3" name="Content Placeholder 2"/>
          <p:cNvSpPr>
            <a:spLocks noGrp="1"/>
          </p:cNvSpPr>
          <p:nvPr>
            <p:ph idx="1"/>
          </p:nvPr>
        </p:nvSpPr>
        <p:spPr/>
        <p:txBody>
          <a:bodyPr/>
          <a:lstStyle/>
          <a:p>
            <a:r>
              <a:rPr lang="en-US" dirty="0" smtClean="0"/>
              <a:t>List and map inputs and outputs</a:t>
            </a:r>
          </a:p>
          <a:p>
            <a:r>
              <a:rPr lang="en-US" dirty="0" smtClean="0"/>
              <a:t>Model current and proposed processes</a:t>
            </a:r>
          </a:p>
          <a:p>
            <a:r>
              <a:rPr lang="en-US" dirty="0" smtClean="0"/>
              <a:t>Map only the “perfect world” process</a:t>
            </a:r>
          </a:p>
          <a:p>
            <a:r>
              <a:rPr lang="en-US" dirty="0" smtClean="0"/>
              <a:t>Cross-training and partnership </a:t>
            </a:r>
            <a:endParaRPr lang="en-US" dirty="0"/>
          </a:p>
        </p:txBody>
      </p:sp>
    </p:spTree>
    <p:extLst>
      <p:ext uri="{BB962C8B-B14F-4D97-AF65-F5344CB8AC3E}">
        <p14:creationId xmlns:p14="http://schemas.microsoft.com/office/powerpoint/2010/main" val="24567440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Options</a:t>
            </a:r>
            <a:endParaRPr lang="en-US" dirty="0"/>
          </a:p>
        </p:txBody>
      </p:sp>
      <p:sp>
        <p:nvSpPr>
          <p:cNvPr id="3" name="Content Placeholder 2"/>
          <p:cNvSpPr>
            <a:spLocks noGrp="1"/>
          </p:cNvSpPr>
          <p:nvPr>
            <p:ph idx="1"/>
          </p:nvPr>
        </p:nvSpPr>
        <p:spPr/>
        <p:txBody>
          <a:bodyPr/>
          <a:lstStyle/>
          <a:p>
            <a:pPr>
              <a:buFont typeface="Calibri" pitchFamily="34" charset="0"/>
              <a:buChar char="↑"/>
            </a:pPr>
            <a:r>
              <a:rPr lang="en-US" dirty="0" smtClean="0">
                <a:solidFill>
                  <a:srgbClr val="00B050"/>
                </a:solidFill>
              </a:rPr>
              <a:t>List and map inputs and outputs</a:t>
            </a:r>
          </a:p>
          <a:p>
            <a:pPr>
              <a:buFont typeface="Calibri" pitchFamily="34" charset="0"/>
              <a:buChar char="↑"/>
            </a:pPr>
            <a:r>
              <a:rPr lang="en-US" dirty="0" smtClean="0">
                <a:solidFill>
                  <a:srgbClr val="00B050"/>
                </a:solidFill>
              </a:rPr>
              <a:t>Model current and proposed processes</a:t>
            </a:r>
          </a:p>
          <a:p>
            <a:pPr>
              <a:buFont typeface="Calibri" pitchFamily="34" charset="0"/>
              <a:buChar char="↑"/>
            </a:pPr>
            <a:r>
              <a:rPr lang="en-US" dirty="0" smtClean="0">
                <a:solidFill>
                  <a:srgbClr val="00B050"/>
                </a:solidFill>
              </a:rPr>
              <a:t>Map only the “perfect world” process</a:t>
            </a:r>
          </a:p>
          <a:p>
            <a:pPr>
              <a:buFont typeface="Calibri" pitchFamily="34" charset="0"/>
              <a:buChar char="↓"/>
            </a:pPr>
            <a:r>
              <a:rPr lang="en-US" dirty="0" smtClean="0">
                <a:solidFill>
                  <a:srgbClr val="FF0000"/>
                </a:solidFill>
              </a:rPr>
              <a:t>Cross-training and partnership</a:t>
            </a:r>
            <a:endParaRPr lang="en-US" dirty="0">
              <a:solidFill>
                <a:srgbClr val="FF0000"/>
              </a:solidFill>
            </a:endParaRPr>
          </a:p>
        </p:txBody>
      </p:sp>
    </p:spTree>
    <p:extLst>
      <p:ext uri="{BB962C8B-B14F-4D97-AF65-F5344CB8AC3E}">
        <p14:creationId xmlns:p14="http://schemas.microsoft.com/office/powerpoint/2010/main" val="1872017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Recommendation</a:t>
            </a:r>
            <a:endParaRPr lang="en-US" dirty="0"/>
          </a:p>
        </p:txBody>
      </p:sp>
      <p:sp>
        <p:nvSpPr>
          <p:cNvPr id="3" name="Content Placeholder 2"/>
          <p:cNvSpPr>
            <a:spLocks noGrp="1"/>
          </p:cNvSpPr>
          <p:nvPr>
            <p:ph idx="1"/>
          </p:nvPr>
        </p:nvSpPr>
        <p:spPr/>
        <p:txBody>
          <a:bodyPr/>
          <a:lstStyle/>
          <a:p>
            <a:r>
              <a:rPr lang="en-US" dirty="0" smtClean="0"/>
              <a:t>A mixture of the ‘good’ approaches</a:t>
            </a:r>
          </a:p>
          <a:p>
            <a:pPr lvl="1"/>
            <a:r>
              <a:rPr lang="en-US" dirty="0" smtClean="0"/>
              <a:t>List and map all inputs</a:t>
            </a:r>
          </a:p>
          <a:p>
            <a:pPr lvl="1"/>
            <a:r>
              <a:rPr lang="en-US" dirty="0" smtClean="0"/>
              <a:t>Be aware of shortcomings in the current process</a:t>
            </a:r>
          </a:p>
          <a:p>
            <a:pPr lvl="1"/>
            <a:r>
              <a:rPr lang="en-US" dirty="0" smtClean="0"/>
              <a:t>Model the to-be process</a:t>
            </a:r>
          </a:p>
          <a:p>
            <a:endParaRPr lang="en-US" dirty="0"/>
          </a:p>
        </p:txBody>
      </p:sp>
    </p:spTree>
    <p:extLst>
      <p:ext uri="{BB962C8B-B14F-4D97-AF65-F5344CB8AC3E}">
        <p14:creationId xmlns:p14="http://schemas.microsoft.com/office/powerpoint/2010/main" val="33024665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a:bodyPr>
          <a:lstStyle/>
          <a:p>
            <a:r>
              <a:rPr lang="en-US" dirty="0" smtClean="0"/>
              <a:t>Plan the project and artifacts</a:t>
            </a:r>
          </a:p>
          <a:p>
            <a:pPr lvl="1"/>
            <a:r>
              <a:rPr lang="en-US" dirty="0" smtClean="0"/>
              <a:t>Charter </a:t>
            </a:r>
          </a:p>
          <a:p>
            <a:pPr lvl="2"/>
            <a:r>
              <a:rPr lang="en-US" dirty="0" smtClean="0"/>
              <a:t>Include clearly defined business issue</a:t>
            </a:r>
          </a:p>
          <a:p>
            <a:pPr lvl="2"/>
            <a:r>
              <a:rPr lang="en-US" dirty="0" smtClean="0"/>
              <a:t>Determine budget</a:t>
            </a:r>
          </a:p>
          <a:p>
            <a:pPr lvl="2"/>
            <a:r>
              <a:rPr lang="en-US" dirty="0" smtClean="0"/>
              <a:t>Clarify roles – be specific, with single ownership</a:t>
            </a:r>
          </a:p>
          <a:p>
            <a:pPr lvl="1"/>
            <a:r>
              <a:rPr lang="en-US" dirty="0" smtClean="0"/>
              <a:t>Artifacts</a:t>
            </a:r>
          </a:p>
          <a:p>
            <a:pPr lvl="2"/>
            <a:r>
              <a:rPr lang="en-US" dirty="0" smtClean="0"/>
              <a:t>Determine DMS/repository and create issues list, risks, change-management plan</a:t>
            </a:r>
          </a:p>
          <a:p>
            <a:r>
              <a:rPr lang="en-US" dirty="0" smtClean="0"/>
              <a:t>Document procurement’s “Vision”</a:t>
            </a:r>
          </a:p>
          <a:p>
            <a:r>
              <a:rPr lang="en-US" dirty="0" smtClean="0"/>
              <a:t>Conduct customer </a:t>
            </a:r>
            <a:r>
              <a:rPr lang="en-US" dirty="0" smtClean="0"/>
              <a:t>survey</a:t>
            </a:r>
          </a:p>
          <a:p>
            <a:r>
              <a:rPr lang="en-US" dirty="0" smtClean="0"/>
              <a:t>Define “success”</a:t>
            </a:r>
            <a:endParaRPr lang="en-US" dirty="0" smtClean="0"/>
          </a:p>
        </p:txBody>
      </p:sp>
    </p:spTree>
    <p:extLst>
      <p:ext uri="{BB962C8B-B14F-4D97-AF65-F5344CB8AC3E}">
        <p14:creationId xmlns:p14="http://schemas.microsoft.com/office/powerpoint/2010/main" val="15745179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normAutofit/>
          </a:bodyPr>
          <a:lstStyle/>
          <a:p>
            <a:r>
              <a:rPr lang="en-US" dirty="0" smtClean="0"/>
              <a:t>List inputs – requisition item types</a:t>
            </a:r>
          </a:p>
          <a:p>
            <a:pPr lvl="1"/>
            <a:r>
              <a:rPr lang="en-US" dirty="0" smtClean="0"/>
              <a:t>Capital items</a:t>
            </a:r>
          </a:p>
          <a:p>
            <a:pPr lvl="1"/>
            <a:r>
              <a:rPr lang="en-US" dirty="0" smtClean="0"/>
              <a:t>Inventory</a:t>
            </a:r>
          </a:p>
          <a:p>
            <a:pPr lvl="1"/>
            <a:r>
              <a:rPr lang="en-US" dirty="0" smtClean="0"/>
              <a:t>Office supplies</a:t>
            </a:r>
          </a:p>
          <a:p>
            <a:r>
              <a:rPr lang="en-US" dirty="0" smtClean="0"/>
              <a:t>List participant roles</a:t>
            </a:r>
          </a:p>
          <a:p>
            <a:pPr lvl="1"/>
            <a:r>
              <a:rPr lang="en-US" dirty="0" smtClean="0"/>
              <a:t>Capital approver</a:t>
            </a:r>
          </a:p>
          <a:p>
            <a:pPr lvl="1"/>
            <a:r>
              <a:rPr lang="en-US" dirty="0" smtClean="0"/>
              <a:t>Backup approver</a:t>
            </a:r>
          </a:p>
          <a:p>
            <a:pPr lvl="1"/>
            <a:r>
              <a:rPr lang="en-US" dirty="0" smtClean="0"/>
              <a:t>Buyer</a:t>
            </a:r>
          </a:p>
          <a:p>
            <a:pPr lvl="1"/>
            <a:r>
              <a:rPr lang="en-US" dirty="0" smtClean="0"/>
              <a:t>Department supervisor</a:t>
            </a:r>
          </a:p>
          <a:p>
            <a:r>
              <a:rPr lang="en-US" dirty="0" smtClean="0"/>
              <a:t>Document involvement of each role</a:t>
            </a:r>
          </a:p>
          <a:p>
            <a:pPr lvl="1"/>
            <a:r>
              <a:rPr lang="en-US" dirty="0" smtClean="0"/>
              <a:t>Approver</a:t>
            </a:r>
          </a:p>
          <a:p>
            <a:pPr lvl="1"/>
            <a:r>
              <a:rPr lang="en-US" dirty="0" smtClean="0"/>
              <a:t>Notified</a:t>
            </a:r>
          </a:p>
          <a:p>
            <a:pPr lvl="1"/>
            <a:r>
              <a:rPr lang="en-US" dirty="0" smtClean="0"/>
              <a:t>Report access</a:t>
            </a:r>
            <a:endParaRPr lang="en-US" dirty="0"/>
          </a:p>
        </p:txBody>
      </p:sp>
    </p:spTree>
    <p:extLst>
      <p:ext uri="{BB962C8B-B14F-4D97-AF65-F5344CB8AC3E}">
        <p14:creationId xmlns:p14="http://schemas.microsoft.com/office/powerpoint/2010/main" val="269772198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ogalis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NogalisTemplate</Template>
  <TotalTime>0</TotalTime>
  <Words>1879</Words>
  <Application>Microsoft Macintosh PowerPoint</Application>
  <PresentationFormat>On-screen Show (4:3)</PresentationFormat>
  <Paragraphs>200</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NogalisTemplate</vt:lpstr>
      <vt:lpstr>Implementing RQ Approval</vt:lpstr>
      <vt:lpstr>What is covered</vt:lpstr>
      <vt:lpstr>Why Build an RQ Flow?</vt:lpstr>
      <vt:lpstr>Required Resources</vt:lpstr>
      <vt:lpstr>Approach Options</vt:lpstr>
      <vt:lpstr>Approach Options</vt:lpstr>
      <vt:lpstr>Approach Recommendation</vt:lpstr>
      <vt:lpstr>Approach</vt:lpstr>
      <vt:lpstr>Approach</vt:lpstr>
      <vt:lpstr>Approach</vt:lpstr>
      <vt:lpstr>Approach</vt:lpstr>
      <vt:lpstr>Post-Implementation</vt:lpstr>
      <vt:lpstr>Next Webinar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2013-07-24T14:42:17Z</dcterms:created>
  <dcterms:modified xsi:type="dcterms:W3CDTF">2013-08-29T16:47:16Z</dcterms:modified>
</cp:coreProperties>
</file>