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7" r:id="rId2"/>
    <p:sldId id="288" r:id="rId3"/>
    <p:sldId id="289" r:id="rId4"/>
    <p:sldId id="290" r:id="rId5"/>
    <p:sldId id="291" r:id="rId6"/>
    <p:sldId id="292" r:id="rId7"/>
    <p:sldId id="293" r:id="rId8"/>
    <p:sldId id="294" r:id="rId9"/>
    <p:sldId id="295" r:id="rId10"/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85" r:id="rId32"/>
    <p:sldId id="277" r:id="rId33"/>
    <p:sldId id="278" r:id="rId34"/>
    <p:sldId id="279" r:id="rId35"/>
    <p:sldId id="280" r:id="rId36"/>
    <p:sldId id="281" r:id="rId37"/>
    <p:sldId id="282" r:id="rId38"/>
    <p:sldId id="283" r:id="rId39"/>
    <p:sldId id="284" r:id="rId40"/>
    <p:sldId id="286" r:id="rId4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56" autoAdjust="0"/>
    <p:restoredTop sz="94660"/>
  </p:normalViewPr>
  <p:slideViewPr>
    <p:cSldViewPr>
      <p:cViewPr varScale="1">
        <p:scale>
          <a:sx n="116" d="100"/>
          <a:sy n="116" d="100"/>
        </p:scale>
        <p:origin x="-684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2004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14750"/>
            <a:ext cx="6400800" cy="9144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A1E78-FE1F-43ED-B434-BE488A1B3F09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92824B-0978-4970-95A5-C90EFCE704B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A1E78-FE1F-43ED-B434-BE488A1B3F09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2824B-0978-4970-95A5-C90EFCE70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A1E78-FE1F-43ED-B434-BE488A1B3F09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2824B-0978-4970-95A5-C90EFCE70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A1E78-FE1F-43ED-B434-BE488A1B3F09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2824B-0978-4970-95A5-C90EFCE70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028701"/>
            <a:ext cx="7772400" cy="1878806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51573"/>
            <a:ext cx="7772400" cy="848915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A1E78-FE1F-43ED-B434-BE488A1B3F09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2824B-0978-4970-95A5-C90EFCE704B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2943225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2943225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2943225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A1E78-FE1F-43ED-B434-BE488A1B3F09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2824B-0978-4970-95A5-C90EFCE704B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200150"/>
            <a:ext cx="4041648" cy="33947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4040188" cy="4572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1" y="1200150"/>
            <a:ext cx="4041775" cy="4572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A1E78-FE1F-43ED-B434-BE488A1B3F09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2824B-0978-4970-95A5-C90EFCE704B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659636"/>
            <a:ext cx="4041648" cy="29352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1659637"/>
            <a:ext cx="4041648" cy="29348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A1E78-FE1F-43ED-B434-BE488A1B3F09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2824B-0978-4970-95A5-C90EFCE70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A1E78-FE1F-43ED-B434-BE488A1B3F09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2824B-0978-4970-95A5-C90EFCE70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8" y="200025"/>
            <a:ext cx="3008313" cy="1571625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8" y="204788"/>
            <a:ext cx="4995863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8" y="1828801"/>
            <a:ext cx="3008313" cy="2765822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A1E78-FE1F-43ED-B434-BE488A1B3F09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2824B-0978-4970-95A5-C90EFCE70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171450"/>
            <a:ext cx="5711824" cy="671513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857250"/>
            <a:ext cx="6054724" cy="3405783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4357688"/>
            <a:ext cx="5711824" cy="40005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A1E78-FE1F-43ED-B434-BE488A1B3F09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2824B-0978-4970-95A5-C90EFCE70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6000">
              <a:schemeClr val="bg1">
                <a:tint val="80000"/>
                <a:satMod val="250000"/>
                <a:lumMod val="99000"/>
              </a:schemeClr>
            </a:gs>
            <a:gs pos="81000">
              <a:schemeClr val="bg1">
                <a:tint val="90000"/>
                <a:shade val="90000"/>
                <a:satMod val="200000"/>
              </a:schemeClr>
            </a:gs>
            <a:gs pos="92000">
              <a:schemeClr val="accent6">
                <a:lumMod val="40000"/>
                <a:lumOff val="6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001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8" y="4767263"/>
            <a:ext cx="2085975" cy="273844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A9A1E78-FE1F-43ED-B434-BE488A1B3F09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6" y="4767263"/>
            <a:ext cx="2847975" cy="273844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9" y="4767263"/>
            <a:ext cx="561975" cy="273844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592824B-0978-4970-95A5-C90EFCE704B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4874538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4874538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24" y="4711090"/>
            <a:ext cx="1765079" cy="39047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5668"/>
            <a:ext cx="9144000" cy="461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500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IPA Differences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ProcessFlow</a:t>
            </a:r>
            <a:r>
              <a:rPr lang="en-US" dirty="0" smtClean="0"/>
              <a:t> / IPA Differences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442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little history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27314" y="1771650"/>
            <a:ext cx="1600200" cy="5715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+mj-lt"/>
              </a:rPr>
              <a:t>ProcessFlow</a:t>
            </a:r>
            <a:endParaRPr lang="en-US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41714" y="2686050"/>
            <a:ext cx="1600200" cy="5715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</a:rPr>
              <a:t>BCI</a:t>
            </a:r>
          </a:p>
        </p:txBody>
      </p:sp>
      <p:sp>
        <p:nvSpPr>
          <p:cNvPr id="6" name="Rectangle 5"/>
          <p:cNvSpPr/>
          <p:nvPr/>
        </p:nvSpPr>
        <p:spPr>
          <a:xfrm>
            <a:off x="2732314" y="1763486"/>
            <a:ext cx="1600200" cy="5715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+mj-lt"/>
              </a:rPr>
              <a:t>ProcessFlow</a:t>
            </a:r>
            <a:r>
              <a:rPr lang="en-US" dirty="0">
                <a:latin typeface="+mj-lt"/>
              </a:rPr>
              <a:t> Professional</a:t>
            </a:r>
          </a:p>
        </p:txBody>
      </p:sp>
      <p:sp>
        <p:nvSpPr>
          <p:cNvPr id="7" name="Rectangle 6"/>
          <p:cNvSpPr/>
          <p:nvPr/>
        </p:nvSpPr>
        <p:spPr>
          <a:xfrm>
            <a:off x="4637314" y="2188028"/>
            <a:ext cx="1600200" cy="5715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+mj-lt"/>
              </a:rPr>
              <a:t>ProcessFlow</a:t>
            </a:r>
            <a:r>
              <a:rPr lang="en-US" dirty="0">
                <a:latin typeface="+mj-lt"/>
              </a:rPr>
              <a:t> Integrator</a:t>
            </a:r>
          </a:p>
        </p:txBody>
      </p:sp>
      <p:sp>
        <p:nvSpPr>
          <p:cNvPr id="8" name="Rectangle 7"/>
          <p:cNvSpPr/>
          <p:nvPr/>
        </p:nvSpPr>
        <p:spPr>
          <a:xfrm>
            <a:off x="6466114" y="2188028"/>
            <a:ext cx="1600200" cy="5715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</a:rPr>
              <a:t>Lawson Process Automation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6477000" y="3600450"/>
            <a:ext cx="1600200" cy="57150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+mj-lt"/>
              </a:rPr>
              <a:t>Infor</a:t>
            </a:r>
            <a:r>
              <a:rPr lang="en-US" dirty="0">
                <a:latin typeface="+mj-lt"/>
              </a:rPr>
              <a:t> Process Automation</a:t>
            </a:r>
          </a:p>
        </p:txBody>
      </p:sp>
      <p:cxnSp>
        <p:nvCxnSpPr>
          <p:cNvPr id="11" name="Straight Connector 10"/>
          <p:cNvCxnSpPr>
            <a:stCxn id="4" idx="3"/>
            <a:endCxn id="6" idx="1"/>
          </p:cNvCxnSpPr>
          <p:nvPr/>
        </p:nvCxnSpPr>
        <p:spPr>
          <a:xfrm flipV="1">
            <a:off x="2427514" y="2049235"/>
            <a:ext cx="304800" cy="81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6" idx="3"/>
            <a:endCxn id="7" idx="1"/>
          </p:cNvCxnSpPr>
          <p:nvPr/>
        </p:nvCxnSpPr>
        <p:spPr>
          <a:xfrm>
            <a:off x="4332514" y="2049236"/>
            <a:ext cx="304800" cy="424543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5" idx="3"/>
            <a:endCxn id="7" idx="1"/>
          </p:cNvCxnSpPr>
          <p:nvPr/>
        </p:nvCxnSpPr>
        <p:spPr>
          <a:xfrm flipV="1">
            <a:off x="3341914" y="2473779"/>
            <a:ext cx="1295400" cy="498022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7" idx="3"/>
            <a:endCxn id="8" idx="1"/>
          </p:cNvCxnSpPr>
          <p:nvPr/>
        </p:nvCxnSpPr>
        <p:spPr>
          <a:xfrm>
            <a:off x="6237514" y="2473778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8" idx="2"/>
            <a:endCxn id="9" idx="0"/>
          </p:cNvCxnSpPr>
          <p:nvPr/>
        </p:nvCxnSpPr>
        <p:spPr>
          <a:xfrm>
            <a:off x="7266214" y="2759529"/>
            <a:ext cx="10886" cy="8409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4865914" y="3600450"/>
            <a:ext cx="1600200" cy="57150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+mj-lt"/>
              </a:rPr>
              <a:t>Process Integration</a:t>
            </a:r>
            <a:endParaRPr lang="en-US" dirty="0">
              <a:latin typeface="+mj-lt"/>
            </a:endParaRPr>
          </a:p>
        </p:txBody>
      </p:sp>
      <p:cxnSp>
        <p:nvCxnSpPr>
          <p:cNvPr id="23" name="Elbow Connector 22"/>
          <p:cNvCxnSpPr>
            <a:stCxn id="8" idx="2"/>
            <a:endCxn id="21" idx="0"/>
          </p:cNvCxnSpPr>
          <p:nvPr/>
        </p:nvCxnSpPr>
        <p:spPr>
          <a:xfrm rot="5400000">
            <a:off x="6045654" y="2379889"/>
            <a:ext cx="840922" cy="160020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4865914" y="3600450"/>
            <a:ext cx="3211286" cy="5715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066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Process Automation?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Infor</a:t>
            </a:r>
            <a:r>
              <a:rPr lang="en-US" dirty="0"/>
              <a:t> Process Automation is a tool for automating business processes. It works with Lawson </a:t>
            </a:r>
            <a:r>
              <a:rPr lang="en-US" dirty="0" smtClean="0"/>
              <a:t>Landmark </a:t>
            </a:r>
            <a:r>
              <a:rPr lang="en-US" dirty="0"/>
              <a:t>applications and is similar conceptually to Lawson </a:t>
            </a:r>
            <a:r>
              <a:rPr lang="en-US" dirty="0" err="1"/>
              <a:t>ProcessFlow</a:t>
            </a:r>
            <a:r>
              <a:rPr lang="en-US" dirty="0"/>
              <a:t> Integrator for S3 </a:t>
            </a:r>
            <a:r>
              <a:rPr lang="en-US" dirty="0" smtClean="0"/>
              <a:t>applications </a:t>
            </a:r>
            <a:r>
              <a:rPr lang="en-US" dirty="0"/>
              <a:t>and M3 applications.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Infor</a:t>
            </a:r>
            <a:r>
              <a:rPr lang="en-US" dirty="0"/>
              <a:t> Process Automation is the umbrella term for two software components, </a:t>
            </a:r>
            <a:r>
              <a:rPr lang="en-US" dirty="0" err="1" smtClean="0"/>
              <a:t>Infor</a:t>
            </a:r>
            <a:r>
              <a:rPr lang="en-US" dirty="0" smtClean="0"/>
              <a:t> </a:t>
            </a:r>
            <a:r>
              <a:rPr lang="en-US" dirty="0"/>
              <a:t>Process Designer and Process Server</a:t>
            </a:r>
          </a:p>
        </p:txBody>
      </p:sp>
    </p:spTree>
    <p:extLst>
      <p:ext uri="{BB962C8B-B14F-4D97-AF65-F5344CB8AC3E}">
        <p14:creationId xmlns:p14="http://schemas.microsoft.com/office/powerpoint/2010/main" val="149651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Pflow</a:t>
            </a:r>
            <a:r>
              <a:rPr lang="en-US" dirty="0" smtClean="0"/>
              <a:t> vs. IPA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Overview of Tools </a:t>
            </a:r>
          </a:p>
          <a:p>
            <a:pPr marL="0" indent="0">
              <a:buNone/>
            </a:pPr>
            <a:r>
              <a:rPr lang="en-US" dirty="0"/>
              <a:t>• PFI: Traditional Lawson workflow automation tool for S3 and M3 </a:t>
            </a:r>
            <a:r>
              <a:rPr lang="en-US" dirty="0" smtClean="0"/>
              <a:t>apps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• IPA: Newest workflow automation tool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b="1" dirty="0"/>
              <a:t>Use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• PFI: Manage flows initiated out of S3/M3 applications (PRIOR to </a:t>
            </a:r>
            <a:r>
              <a:rPr lang="en-US" dirty="0" smtClean="0"/>
              <a:t>IPA10</a:t>
            </a:r>
            <a:r>
              <a:rPr lang="en-US" dirty="0"/>
              <a:t>) </a:t>
            </a:r>
          </a:p>
          <a:p>
            <a:pPr marL="0" indent="0">
              <a:buNone/>
            </a:pPr>
            <a:r>
              <a:rPr lang="en-US" dirty="0"/>
              <a:t>• IPA: Manage flows initiated out of Landmark (PRIOR TO </a:t>
            </a:r>
            <a:r>
              <a:rPr lang="en-US" dirty="0" smtClean="0"/>
              <a:t>IPA10)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• Landmark Approval requests </a:t>
            </a:r>
          </a:p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/>
              <a:t>IPA: Manage ALL processes – IPA10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9452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Loaded with Landmark Technology and is associated with a Landmark technology release.</a:t>
            </a:r>
          </a:p>
          <a:p>
            <a:r>
              <a:rPr lang="en-US" dirty="0" smtClean="0"/>
              <a:t>Designer must be associated with the specific Landmark technology release.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545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Connectivity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1657350"/>
            <a:ext cx="8321573" cy="2321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78155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Differences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Built on Landmark technology</a:t>
            </a:r>
          </a:p>
          <a:p>
            <a:r>
              <a:rPr lang="en-US" dirty="0" smtClean="0"/>
              <a:t>Eclipse Designer (new as of LPA)</a:t>
            </a:r>
          </a:p>
          <a:p>
            <a:r>
              <a:rPr lang="en-US" dirty="0" smtClean="0"/>
              <a:t>Admin tool built into rich client</a:t>
            </a:r>
          </a:p>
          <a:p>
            <a:r>
              <a:rPr lang="en-US" dirty="0" smtClean="0"/>
              <a:t>Reduced footprint</a:t>
            </a:r>
          </a:p>
          <a:p>
            <a:pPr lvl="1"/>
            <a:r>
              <a:rPr lang="en-US" dirty="0" smtClean="0"/>
              <a:t>Event  Manager is merged with LPS</a:t>
            </a:r>
          </a:p>
          <a:p>
            <a:pPr lvl="1"/>
            <a:r>
              <a:rPr lang="en-US" dirty="0" smtClean="0"/>
              <a:t>RMI server is removed</a:t>
            </a:r>
          </a:p>
          <a:p>
            <a:pPr lvl="1"/>
            <a:r>
              <a:rPr lang="en-US" dirty="0" smtClean="0"/>
              <a:t>Scheduler is part of Landmark</a:t>
            </a:r>
          </a:p>
          <a:p>
            <a:pPr lvl="1"/>
            <a:r>
              <a:rPr lang="en-US" dirty="0" smtClean="0"/>
              <a:t>Menu.do is removed</a:t>
            </a:r>
          </a:p>
          <a:p>
            <a:pPr lvl="1"/>
            <a:r>
              <a:rPr lang="en-US" dirty="0" smtClean="0"/>
              <a:t>Java client is part of rich client</a:t>
            </a:r>
          </a:p>
          <a:p>
            <a:r>
              <a:rPr lang="en-US" dirty="0" smtClean="0"/>
              <a:t>Designer works with single data area at a time</a:t>
            </a:r>
          </a:p>
          <a:p>
            <a:r>
              <a:rPr lang="en-US" dirty="0" smtClean="0"/>
              <a:t>Flows and Logs are now stored in DB (YAY!!!)</a:t>
            </a:r>
          </a:p>
          <a:p>
            <a:r>
              <a:rPr lang="en-US" dirty="0" err="1" smtClean="0"/>
              <a:t>Inbasket</a:t>
            </a:r>
            <a:r>
              <a:rPr lang="en-US" dirty="0" smtClean="0"/>
              <a:t> is now part of Smart Office / Rich Client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5198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28750"/>
            <a:ext cx="7761344" cy="2903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27048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Designer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the nodes are still available</a:t>
            </a:r>
          </a:p>
          <a:p>
            <a:r>
              <a:rPr lang="en-US" dirty="0" smtClean="0"/>
              <a:t>Grid displays</a:t>
            </a:r>
          </a:p>
          <a:p>
            <a:r>
              <a:rPr lang="en-US" dirty="0" smtClean="0"/>
              <a:t>Error processing</a:t>
            </a:r>
          </a:p>
          <a:p>
            <a:r>
              <a:rPr lang="en-US" dirty="0" smtClean="0"/>
              <a:t>Break points for debug</a:t>
            </a:r>
          </a:p>
          <a:p>
            <a:r>
              <a:rPr lang="en-US" dirty="0" smtClean="0"/>
              <a:t>You can now save connection parameters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7176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5750"/>
            <a:ext cx="7532536" cy="435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0572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874" y="265668"/>
            <a:ext cx="6924251" cy="46121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33424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1451"/>
            <a:ext cx="7547396" cy="4496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06376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53" b="64106"/>
          <a:stretch/>
        </p:blipFill>
        <p:spPr bwMode="auto">
          <a:xfrm>
            <a:off x="1905000" y="2171700"/>
            <a:ext cx="5486400" cy="1183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Handling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Determine actions to take on error on every node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2143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Handling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74"/>
          <a:stretch/>
        </p:blipFill>
        <p:spPr bwMode="auto">
          <a:xfrm>
            <a:off x="1828800" y="1257300"/>
            <a:ext cx="5486400" cy="3281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11259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Connector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1" y="1543050"/>
            <a:ext cx="6821369" cy="2275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02291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Rich Client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200151"/>
            <a:ext cx="8046156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33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Rich Client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12"/>
          <a:stretch/>
        </p:blipFill>
        <p:spPr bwMode="auto">
          <a:xfrm>
            <a:off x="2590800" y="1330277"/>
            <a:ext cx="4419600" cy="2940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14600" y="2400300"/>
            <a:ext cx="26670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7623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Landmark Transaction Node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Multiple Landmark Modules (LTM, Contract …)</a:t>
            </a:r>
          </a:p>
          <a:p>
            <a:r>
              <a:rPr lang="en-US" dirty="0" smtClean="0"/>
              <a:t>Object Name = Business Class</a:t>
            </a:r>
          </a:p>
          <a:p>
            <a:r>
              <a:rPr lang="en-US" dirty="0" smtClean="0"/>
              <a:t>Multiple Actions for a business class</a:t>
            </a:r>
          </a:p>
          <a:p>
            <a:pPr lvl="1"/>
            <a:r>
              <a:rPr lang="en-US" dirty="0" smtClean="0"/>
              <a:t>Actions are specific to object</a:t>
            </a:r>
          </a:p>
          <a:p>
            <a:pPr lvl="2"/>
            <a:r>
              <a:rPr lang="en-US" dirty="0" smtClean="0"/>
              <a:t>Find records</a:t>
            </a:r>
          </a:p>
          <a:p>
            <a:pPr lvl="2"/>
            <a:r>
              <a:rPr lang="en-US" dirty="0" smtClean="0"/>
              <a:t>Specific queries</a:t>
            </a:r>
          </a:p>
          <a:p>
            <a:pPr lvl="2"/>
            <a:r>
              <a:rPr lang="en-US" dirty="0" smtClean="0"/>
              <a:t>Updates and changes</a:t>
            </a:r>
          </a:p>
          <a:p>
            <a:r>
              <a:rPr lang="en-US" dirty="0" smtClean="0"/>
              <a:t>Action types (CRUD)</a:t>
            </a:r>
          </a:p>
          <a:p>
            <a:pPr lvl="1"/>
            <a:r>
              <a:rPr lang="en-US" dirty="0" smtClean="0"/>
              <a:t>Single record query</a:t>
            </a:r>
          </a:p>
          <a:p>
            <a:pPr lvl="1"/>
            <a:r>
              <a:rPr lang="en-US" dirty="0" smtClean="0"/>
              <a:t>Multiple record query</a:t>
            </a:r>
          </a:p>
          <a:p>
            <a:pPr lvl="1"/>
            <a:r>
              <a:rPr lang="en-US" dirty="0" smtClean="0"/>
              <a:t>Relation query</a:t>
            </a:r>
          </a:p>
          <a:p>
            <a:pPr lvl="1"/>
            <a:r>
              <a:rPr lang="en-US" dirty="0" err="1" smtClean="0"/>
              <a:t>Creat</a:t>
            </a:r>
            <a:r>
              <a:rPr lang="en-US" dirty="0" smtClean="0"/>
              <a:t>/Update/Delete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1408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Landmark Scenario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17145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Query a resource in Landmark</a:t>
            </a:r>
          </a:p>
          <a:p>
            <a:r>
              <a:rPr lang="en-US" dirty="0" smtClean="0"/>
              <a:t>Create a resource as an actor within landmark</a:t>
            </a:r>
          </a:p>
          <a:p>
            <a:r>
              <a:rPr lang="en-US" dirty="0" smtClean="0"/>
              <a:t>Assign Roles to actor</a:t>
            </a:r>
          </a:p>
          <a:p>
            <a:r>
              <a:rPr lang="en-US" dirty="0" smtClean="0"/>
              <a:t>Email the results</a:t>
            </a:r>
            <a:endParaRPr lang="en-US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086101"/>
            <a:ext cx="7258050" cy="1535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900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0509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Units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1257896"/>
            <a:ext cx="8172450" cy="327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4959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874" y="265668"/>
            <a:ext cx="6924251" cy="461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395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Workunit</a:t>
            </a:r>
            <a:r>
              <a:rPr lang="en-US" dirty="0" smtClean="0"/>
              <a:t> 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Restart </a:t>
            </a:r>
          </a:p>
          <a:p>
            <a:r>
              <a:rPr lang="en-US" dirty="0" smtClean="0"/>
              <a:t>Cancel</a:t>
            </a:r>
          </a:p>
          <a:p>
            <a:r>
              <a:rPr lang="en-US" dirty="0" smtClean="0"/>
              <a:t>Release</a:t>
            </a:r>
          </a:p>
          <a:p>
            <a:r>
              <a:rPr lang="en-US" dirty="0" smtClean="0"/>
              <a:t>Move Work Unit History</a:t>
            </a:r>
          </a:p>
          <a:p>
            <a:r>
              <a:rPr lang="en-US" dirty="0" smtClean="0"/>
              <a:t>In flight changes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/>
              <a:t>Additional Functions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History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Tracking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Action on pending </a:t>
            </a:r>
            <a:r>
              <a:rPr lang="en-US" dirty="0" err="1" smtClean="0"/>
              <a:t>workunits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7208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Enable </a:t>
            </a:r>
            <a:r>
              <a:rPr lang="en-US" dirty="0" err="1" smtClean="0"/>
              <a:t>Autopurge</a:t>
            </a:r>
            <a:endParaRPr lang="en-US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43100"/>
            <a:ext cx="5483612" cy="1888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72222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By Service</a:t>
            </a:r>
          </a:p>
          <a:p>
            <a:r>
              <a:rPr lang="en-US" dirty="0" smtClean="0"/>
              <a:t>By Process</a:t>
            </a:r>
          </a:p>
          <a:p>
            <a:r>
              <a:rPr lang="en-US" dirty="0" smtClean="0"/>
              <a:t>Similar to </a:t>
            </a:r>
            <a:r>
              <a:rPr lang="en-US" dirty="0" err="1" smtClean="0"/>
              <a:t>pflow</a:t>
            </a:r>
            <a:r>
              <a:rPr lang="en-US" dirty="0" smtClean="0"/>
              <a:t> scheduler</a:t>
            </a:r>
          </a:p>
          <a:p>
            <a:r>
              <a:rPr lang="en-US" dirty="0" smtClean="0"/>
              <a:t>Options:</a:t>
            </a:r>
          </a:p>
          <a:p>
            <a:pPr lvl="1"/>
            <a:r>
              <a:rPr lang="en-US" dirty="0" smtClean="0"/>
              <a:t>Once</a:t>
            </a:r>
          </a:p>
          <a:p>
            <a:pPr lvl="1"/>
            <a:r>
              <a:rPr lang="en-US" dirty="0" err="1" smtClean="0"/>
              <a:t>Freq</a:t>
            </a:r>
            <a:r>
              <a:rPr lang="en-US" dirty="0" smtClean="0"/>
              <a:t> in sec</a:t>
            </a:r>
          </a:p>
          <a:p>
            <a:pPr lvl="1"/>
            <a:r>
              <a:rPr lang="en-US" dirty="0" smtClean="0"/>
              <a:t>Date of month</a:t>
            </a:r>
          </a:p>
          <a:p>
            <a:pPr lvl="1"/>
            <a:r>
              <a:rPr lang="en-US" dirty="0" smtClean="0"/>
              <a:t>By day</a:t>
            </a:r>
          </a:p>
          <a:p>
            <a:pPr lvl="1"/>
            <a:r>
              <a:rPr lang="en-US" dirty="0" smtClean="0"/>
              <a:t>By week number</a:t>
            </a:r>
          </a:p>
          <a:p>
            <a:pPr lvl="1"/>
            <a:r>
              <a:rPr lang="en-US" dirty="0" smtClean="0"/>
              <a:t>Time zones</a:t>
            </a:r>
          </a:p>
          <a:p>
            <a:pPr lvl="1"/>
            <a:r>
              <a:rPr lang="en-US" dirty="0" smtClean="0"/>
              <a:t>Advanced</a:t>
            </a:r>
          </a:p>
          <a:p>
            <a:r>
              <a:rPr lang="en-US" dirty="0" smtClean="0"/>
              <a:t>Notifications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4366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9" y="567929"/>
            <a:ext cx="8239125" cy="4007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23553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Transfer Node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664494"/>
            <a:ext cx="5905500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49950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77636"/>
            <a:ext cx="5661462" cy="3482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79323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Channels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way communication between IPA and external sources</a:t>
            </a:r>
          </a:p>
          <a:p>
            <a:pPr lvl="1"/>
            <a:r>
              <a:rPr lang="en-US" dirty="0" smtClean="0"/>
              <a:t>JMS (Java Messaging Service)</a:t>
            </a:r>
          </a:p>
          <a:p>
            <a:pPr lvl="1"/>
            <a:r>
              <a:rPr lang="en-US" dirty="0" smtClean="0"/>
              <a:t>File Messages (Similar to </a:t>
            </a:r>
            <a:r>
              <a:rPr lang="en-US" dirty="0" err="1" smtClean="0"/>
              <a:t>FileClient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800" y="2514601"/>
            <a:ext cx="2562225" cy="1678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07592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Channel</a:t>
            </a:r>
            <a:endParaRPr lang="en-US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4" y="2743200"/>
            <a:ext cx="791527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003" y="1200151"/>
            <a:ext cx="5610225" cy="1621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31063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Receiver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485900"/>
            <a:ext cx="5724525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49" y="3028950"/>
            <a:ext cx="885825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19504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514351"/>
            <a:ext cx="8248650" cy="3621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1524000" y="3486150"/>
            <a:ext cx="914400" cy="4000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538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874" y="265668"/>
            <a:ext cx="6924251" cy="461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4801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94" b="14709"/>
          <a:stretch/>
        </p:blipFill>
        <p:spPr bwMode="auto">
          <a:xfrm>
            <a:off x="2047875" y="669472"/>
            <a:ext cx="5048250" cy="347798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362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9302"/>
            <a:ext cx="9144000" cy="446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223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9302"/>
            <a:ext cx="9144000" cy="446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153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818" y="339302"/>
            <a:ext cx="5984363" cy="446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797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818" y="340227"/>
            <a:ext cx="5984363" cy="446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038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57150"/>
            <a:ext cx="6421181" cy="478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7163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ogalisTemplat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NogalisTemplate</Template>
  <TotalTime>143</TotalTime>
  <Words>433</Words>
  <Application>Microsoft Office PowerPoint</Application>
  <PresentationFormat>On-screen Show (16:9)</PresentationFormat>
  <Paragraphs>106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NogalisTemplate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IPA Differences</vt:lpstr>
      <vt:lpstr>A little history</vt:lpstr>
      <vt:lpstr>What is Process Automation?</vt:lpstr>
      <vt:lpstr>Pflow vs. IPA</vt:lpstr>
      <vt:lpstr>Technology</vt:lpstr>
      <vt:lpstr>More Connectivity</vt:lpstr>
      <vt:lpstr>Major Differences</vt:lpstr>
      <vt:lpstr>Architecture</vt:lpstr>
      <vt:lpstr>Designer Features</vt:lpstr>
      <vt:lpstr>PowerPoint Presentation</vt:lpstr>
      <vt:lpstr>PowerPoint Presentation</vt:lpstr>
      <vt:lpstr>Error Handling</vt:lpstr>
      <vt:lpstr>Error Handling</vt:lpstr>
      <vt:lpstr>Error Connector</vt:lpstr>
      <vt:lpstr>Rich Client</vt:lpstr>
      <vt:lpstr>Rich Client</vt:lpstr>
      <vt:lpstr>Landmark Transaction Node</vt:lpstr>
      <vt:lpstr>Landmark Scenario</vt:lpstr>
      <vt:lpstr>Administration</vt:lpstr>
      <vt:lpstr>Work Units</vt:lpstr>
      <vt:lpstr>Workunit Actions</vt:lpstr>
      <vt:lpstr>Enable Autopurge</vt:lpstr>
      <vt:lpstr>Scheduling</vt:lpstr>
      <vt:lpstr>PowerPoint Presentation</vt:lpstr>
      <vt:lpstr>File Transfer Node</vt:lpstr>
      <vt:lpstr>PowerPoint Presentation</vt:lpstr>
      <vt:lpstr>Channels</vt:lpstr>
      <vt:lpstr>File Channel</vt:lpstr>
      <vt:lpstr>File Receiver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IPA Differences</dc:title>
  <dc:creator>tan</dc:creator>
  <cp:lastModifiedBy>tan</cp:lastModifiedBy>
  <cp:revision>22</cp:revision>
  <dcterms:created xsi:type="dcterms:W3CDTF">2014-06-19T14:31:41Z</dcterms:created>
  <dcterms:modified xsi:type="dcterms:W3CDTF">2014-06-19T16:57:33Z</dcterms:modified>
</cp:coreProperties>
</file>