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15" r:id="rId3"/>
    <p:sldId id="313" r:id="rId4"/>
    <p:sldId id="314" r:id="rId5"/>
    <p:sldId id="316" r:id="rId6"/>
    <p:sldId id="333" r:id="rId7"/>
    <p:sldId id="317" r:id="rId8"/>
    <p:sldId id="318" r:id="rId9"/>
    <p:sldId id="321" r:id="rId10"/>
    <p:sldId id="319" r:id="rId11"/>
    <p:sldId id="322" r:id="rId12"/>
    <p:sldId id="324" r:id="rId13"/>
    <p:sldId id="325" r:id="rId14"/>
    <p:sldId id="326" r:id="rId15"/>
    <p:sldId id="327" r:id="rId16"/>
    <p:sldId id="328" r:id="rId17"/>
    <p:sldId id="335" r:id="rId18"/>
    <p:sldId id="329" r:id="rId19"/>
    <p:sldId id="331" r:id="rId20"/>
    <p:sldId id="332" r:id="rId21"/>
    <p:sldId id="330" r:id="rId22"/>
    <p:sldId id="336" r:id="rId23"/>
    <p:sldId id="303" r:id="rId24"/>
    <p:sldId id="31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87" autoAdjust="0"/>
  </p:normalViewPr>
  <p:slideViewPr>
    <p:cSldViewPr>
      <p:cViewPr>
        <p:scale>
          <a:sx n="100" d="100"/>
          <a:sy n="100" d="100"/>
        </p:scale>
        <p:origin x="-110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B58A-E83F-45B5-BC1F-EB8E067EE180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36D2E-B50D-4AFD-9004-85B5B01C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9A1E78-FE1F-43ED-B434-BE488A1B3F09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3" y="6281452"/>
            <a:ext cx="1765079" cy="520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galis.com/ipa/app/ipa.html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twitter.com/nogalisinc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effectLst/>
              </a:rPr>
              <a:t>Automated user administration for Landmark and LSF </a:t>
            </a:r>
            <a:r>
              <a:rPr lang="en-US" sz="4800" b="1" dirty="0" smtClean="0">
                <a:effectLst/>
              </a:rPr>
              <a:t>with IPA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thorough walkthrough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6798"/>
            <a:ext cx="9131300" cy="28076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33400" y="3829050"/>
            <a:ext cx="1733550" cy="2266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533400" y="1143000"/>
            <a:ext cx="1676400" cy="2686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1168400"/>
            <a:ext cx="5791200" cy="4927600"/>
          </a:xfrm>
          <a:prstGeom prst="rect">
            <a:avLst/>
          </a:prstGeom>
          <a:ln w="38100" cap="sq">
            <a:solidFill>
              <a:srgbClr val="003399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New-hire </a:t>
            </a:r>
            <a:r>
              <a:rPr lang="en-US" dirty="0" smtClean="0"/>
              <a:t>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2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6798"/>
            <a:ext cx="9131300" cy="28076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219200" y="3829050"/>
            <a:ext cx="381000" cy="2266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219200" y="1056275"/>
            <a:ext cx="381000" cy="2772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00200" y="1056275"/>
            <a:ext cx="7531101" cy="5001625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RM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3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375"/>
            <a:ext cx="9131300" cy="28076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962025" y="1400175"/>
            <a:ext cx="1323975" cy="5000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90600" y="1400175"/>
            <a:ext cx="621030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0" y="2619375"/>
            <a:ext cx="4914900" cy="3781425"/>
          </a:xfrm>
          <a:prstGeom prst="rect">
            <a:avLst/>
          </a:prstGeom>
          <a:ln w="38100">
            <a:solidFill>
              <a:srgbClr val="003399"/>
            </a:solidFill>
          </a:ln>
        </p:spPr>
      </p:pic>
      <p:cxnSp>
        <p:nvCxnSpPr>
          <p:cNvPr id="10" name="Straight Connector 9"/>
          <p:cNvCxnSpPr/>
          <p:nvPr/>
        </p:nvCxnSpPr>
        <p:spPr>
          <a:xfrm>
            <a:off x="962025" y="1400175"/>
            <a:ext cx="1323975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Create 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4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375"/>
            <a:ext cx="9131300" cy="28076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905000" y="1400175"/>
            <a:ext cx="381000" cy="5000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05000" y="1400175"/>
            <a:ext cx="5438775" cy="1562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1400175"/>
            <a:ext cx="381000" cy="1562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0" y="2962275"/>
            <a:ext cx="5057775" cy="3438525"/>
          </a:xfrm>
          <a:prstGeom prst="rect">
            <a:avLst/>
          </a:prstGeom>
          <a:ln w="38100">
            <a:solidFill>
              <a:srgbClr val="003399"/>
            </a:solidFill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Create Actor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27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85800"/>
            <a:ext cx="9131300" cy="280768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743200" y="1371600"/>
            <a:ext cx="4524375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276475" y="1371600"/>
            <a:ext cx="466725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6475" y="2819400"/>
            <a:ext cx="4991100" cy="3514725"/>
          </a:xfrm>
          <a:prstGeom prst="rect">
            <a:avLst/>
          </a:prstGeom>
          <a:ln w="38100">
            <a:solidFill>
              <a:srgbClr val="003399"/>
            </a:solidFill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Link Actor to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29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0600"/>
            <a:ext cx="9131300" cy="280768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733800" y="1676400"/>
            <a:ext cx="3533775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238375" y="1676400"/>
            <a:ext cx="1419225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8375" y="3124200"/>
            <a:ext cx="5029200" cy="3195637"/>
          </a:xfrm>
          <a:prstGeom prst="rect">
            <a:avLst/>
          </a:prstGeom>
          <a:ln w="38100">
            <a:solidFill>
              <a:srgbClr val="003399"/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Add a Role to 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28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8200"/>
            <a:ext cx="9131300" cy="280768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10200" y="1524000"/>
            <a:ext cx="1857375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047876" y="1524000"/>
            <a:ext cx="3362324" cy="1466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7875" y="2990850"/>
            <a:ext cx="5219700" cy="3314700"/>
          </a:xfrm>
          <a:prstGeom prst="rect">
            <a:avLst/>
          </a:prstGeom>
          <a:ln w="38100">
            <a:solidFill>
              <a:srgbClr val="003399"/>
            </a:solidFill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Add Actor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12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524000"/>
            <a:ext cx="611505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Org Context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2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19150"/>
            <a:ext cx="9131300" cy="280768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477000" y="1504950"/>
            <a:ext cx="68580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33600" y="1428750"/>
            <a:ext cx="4343401" cy="152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2971800"/>
            <a:ext cx="5029200" cy="3352800"/>
          </a:xfrm>
          <a:prstGeom prst="rect">
            <a:avLst/>
          </a:prstGeom>
          <a:ln w="38100">
            <a:solidFill>
              <a:srgbClr val="003399"/>
            </a:solidFill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Get the agent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00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8522" y="609600"/>
            <a:ext cx="785967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Finding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5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Inspired by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169" y="1447800"/>
            <a:ext cx="5693661" cy="411480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53415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8915400" cy="290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Creating Agent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84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14400"/>
            <a:ext cx="9131300" cy="280768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7105650" y="1600200"/>
            <a:ext cx="36195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057400" y="1600200"/>
            <a:ext cx="5410201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7400" y="3048000"/>
            <a:ext cx="5048250" cy="3200400"/>
          </a:xfrm>
          <a:prstGeom prst="rect">
            <a:avLst/>
          </a:prstGeom>
          <a:ln w="38100">
            <a:solidFill>
              <a:srgbClr val="003399"/>
            </a:solidFill>
          </a:ln>
        </p:spPr>
      </p:pic>
      <p:cxnSp>
        <p:nvCxnSpPr>
          <p:cNvPr id="9" name="Straight Connector 8"/>
          <p:cNvCxnSpPr/>
          <p:nvPr/>
        </p:nvCxnSpPr>
        <p:spPr>
          <a:xfrm flipH="1">
            <a:off x="7162800" y="1600200"/>
            <a:ext cx="304800" cy="464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Link Agent to 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95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600200"/>
          </a:xfrm>
        </p:spPr>
        <p:txBody>
          <a:bodyPr/>
          <a:lstStyle/>
          <a:p>
            <a:r>
              <a:rPr lang="en-US" dirty="0" smtClean="0"/>
              <a:t>And if you really want to get fancy…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352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B0F0"/>
                </a:solidFill>
                <a:latin typeface="+mj-lt"/>
                <a:hlinkClick r:id="rId2"/>
              </a:rPr>
              <a:t>http://</a:t>
            </a:r>
            <a:r>
              <a:rPr lang="en-US" sz="2800" dirty="0" smtClean="0">
                <a:solidFill>
                  <a:srgbClr val="00B0F0"/>
                </a:solidFill>
                <a:latin typeface="+mj-lt"/>
                <a:hlinkClick r:id="rId2"/>
              </a:rPr>
              <a:t>www.nogalis.com/ipa/app/ipa.html</a:t>
            </a:r>
            <a:endParaRPr lang="en-US" sz="2800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7569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www.nogalis.com/education</a:t>
            </a:r>
            <a:endParaRPr lang="en-US" sz="4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35868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69455"/>
            <a:ext cx="51815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stellar" pitchFamily="18" charset="0"/>
              </a:rPr>
              <a:t>Q/A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0910" y="405026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linkClick r:id="rId2"/>
              </a:rPr>
              <a:t>@nogalisinc</a:t>
            </a:r>
            <a:r>
              <a:rPr lang="en-US" sz="2800" b="1" dirty="0"/>
              <a:t> </a:t>
            </a:r>
            <a:endParaRPr lang="en-US" sz="2800" dirty="0"/>
          </a:p>
        </p:txBody>
      </p:sp>
      <p:pic>
        <p:nvPicPr>
          <p:cNvPr id="1026" name="Picture 2" descr="http://www.dailypress2.com/vagazette/images/twitter-bird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92" y="4267200"/>
            <a:ext cx="246708" cy="19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automate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Manual Process:</a:t>
            </a:r>
          </a:p>
          <a:p>
            <a:pPr lvl="1"/>
            <a:r>
              <a:rPr lang="en-US" sz="2000" dirty="0" smtClean="0"/>
              <a:t>Create domain user</a:t>
            </a:r>
          </a:p>
          <a:p>
            <a:pPr lvl="1"/>
            <a:r>
              <a:rPr lang="en-US" sz="2000" dirty="0" smtClean="0"/>
              <a:t>Create LSF user</a:t>
            </a:r>
          </a:p>
          <a:p>
            <a:pPr lvl="2"/>
            <a:r>
              <a:rPr lang="en-US" sz="2000" dirty="0" smtClean="0"/>
              <a:t>Assign LSF identities</a:t>
            </a:r>
          </a:p>
          <a:p>
            <a:pPr lvl="2"/>
            <a:r>
              <a:rPr lang="en-US" sz="2000" dirty="0" smtClean="0"/>
              <a:t>Assign LSF roles</a:t>
            </a:r>
          </a:p>
          <a:p>
            <a:pPr lvl="1"/>
            <a:r>
              <a:rPr lang="en-US" sz="2000" dirty="0" smtClean="0"/>
              <a:t>Create Actor</a:t>
            </a:r>
          </a:p>
          <a:p>
            <a:pPr lvl="1"/>
            <a:r>
              <a:rPr lang="en-US" sz="2000" dirty="0" smtClean="0"/>
              <a:t>Create Actor Identity</a:t>
            </a:r>
          </a:p>
          <a:p>
            <a:pPr lvl="1"/>
            <a:r>
              <a:rPr lang="en-US" sz="2000" dirty="0" smtClean="0"/>
              <a:t>Link Actor to Identity</a:t>
            </a:r>
          </a:p>
          <a:p>
            <a:pPr lvl="1"/>
            <a:r>
              <a:rPr lang="en-US" sz="2000" dirty="0" smtClean="0"/>
              <a:t>Create Actor Context</a:t>
            </a:r>
          </a:p>
          <a:p>
            <a:pPr lvl="1"/>
            <a:r>
              <a:rPr lang="en-US" sz="2000" dirty="0" smtClean="0"/>
              <a:t>Link Actor  to </a:t>
            </a:r>
            <a:r>
              <a:rPr lang="en-US" sz="2000" dirty="0" smtClean="0"/>
              <a:t>Agent</a:t>
            </a:r>
          </a:p>
          <a:p>
            <a:pPr lvl="1"/>
            <a:r>
              <a:rPr lang="en-US" sz="2000" dirty="0"/>
              <a:t>Provide email notifications / Welcome packet to new users</a:t>
            </a:r>
            <a:endParaRPr lang="en-US" sz="20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04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Automate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Infor Process Automation (Formerly known as ProcessFlow Integrator).</a:t>
            </a:r>
          </a:p>
          <a:p>
            <a:r>
              <a:rPr lang="en-US" sz="3600" dirty="0" smtClean="0"/>
              <a:t>Perform all the same actions one by one within IPA</a:t>
            </a:r>
          </a:p>
          <a:p>
            <a:r>
              <a:rPr lang="en-US" sz="3600" dirty="0" smtClean="0"/>
              <a:t>Check for success/error and send notifications accordingly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5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Getting the Context Property for the organization</a:t>
            </a:r>
          </a:p>
          <a:p>
            <a:r>
              <a:rPr lang="en-US" sz="3200" dirty="0" smtClean="0"/>
              <a:t>Linking the Actor to the identity</a:t>
            </a:r>
          </a:p>
          <a:p>
            <a:r>
              <a:rPr lang="en-US" sz="3200" dirty="0" smtClean="0"/>
              <a:t>Adding the actor context</a:t>
            </a:r>
          </a:p>
          <a:p>
            <a:r>
              <a:rPr lang="en-US" sz="3200" dirty="0" smtClean="0"/>
              <a:t>Linking Agent to Actor (Finding the agent)</a:t>
            </a:r>
          </a:p>
          <a:p>
            <a:r>
              <a:rPr lang="en-US" sz="3200" dirty="0" smtClean="0"/>
              <a:t>Handling errors </a:t>
            </a:r>
            <a:r>
              <a:rPr lang="en-US" sz="3200" dirty="0" smtClean="0"/>
              <a:t>better</a:t>
            </a:r>
          </a:p>
          <a:p>
            <a:r>
              <a:rPr lang="en-US" sz="3200" dirty="0"/>
              <a:t>KB 1623987, Resource Update not able to add multiple roles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4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20000"/>
          </a:bodyPr>
          <a:lstStyle/>
          <a:p>
            <a:r>
              <a:rPr lang="en-US" sz="5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Actors</a:t>
            </a:r>
            <a:r>
              <a:rPr lang="en-US" sz="4500" b="1" dirty="0"/>
              <a:t> </a:t>
            </a:r>
            <a:endParaRPr lang="en-US" sz="4500" dirty="0"/>
          </a:p>
          <a:p>
            <a:pPr lvl="1"/>
            <a:r>
              <a:rPr lang="en-US" sz="2900" dirty="0" smtClean="0"/>
              <a:t>A </a:t>
            </a:r>
            <a:r>
              <a:rPr lang="en-US" sz="2900" dirty="0"/>
              <a:t>user who can act upon a Landmark service. </a:t>
            </a:r>
            <a:endParaRPr lang="en-US" sz="2900" dirty="0" smtClean="0"/>
          </a:p>
          <a:p>
            <a:r>
              <a:rPr lang="en-US" sz="58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Agents</a:t>
            </a:r>
            <a:r>
              <a:rPr lang="en-US" sz="4500" b="1" dirty="0" smtClean="0"/>
              <a:t> </a:t>
            </a:r>
            <a:endParaRPr lang="en-US" sz="4500" dirty="0" smtClean="0"/>
          </a:p>
          <a:p>
            <a:pPr lvl="1"/>
            <a:r>
              <a:rPr lang="en-US" sz="2900" dirty="0" smtClean="0"/>
              <a:t>An </a:t>
            </a:r>
            <a:r>
              <a:rPr lang="en-US" sz="2900" dirty="0"/>
              <a:t>agent is a unique subject within a specified application domain. For example, a </a:t>
            </a:r>
            <a:r>
              <a:rPr lang="en-US" sz="2900" dirty="0" smtClean="0"/>
              <a:t>Requester</a:t>
            </a:r>
            <a:endParaRPr lang="en-US" sz="2900" dirty="0"/>
          </a:p>
          <a:p>
            <a:r>
              <a:rPr lang="en-US" sz="5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Identities </a:t>
            </a:r>
          </a:p>
          <a:p>
            <a:pPr lvl="1"/>
            <a:r>
              <a:rPr lang="en-US" sz="2900" dirty="0"/>
              <a:t>An identity is a set of credentials that uniquely identifies a subject for a particular Landmark service</a:t>
            </a:r>
            <a:r>
              <a:rPr lang="en-US" sz="2900" dirty="0" smtClean="0"/>
              <a:t>. </a:t>
            </a:r>
            <a:r>
              <a:rPr lang="en-US" sz="2900" dirty="0"/>
              <a:t>An actor </a:t>
            </a:r>
            <a:r>
              <a:rPr lang="en-US" sz="2900" dirty="0" smtClean="0"/>
              <a:t>must </a:t>
            </a:r>
            <a:r>
              <a:rPr lang="en-US" sz="2900" dirty="0"/>
              <a:t>have an identity for the service in order to access that service. </a:t>
            </a:r>
            <a:r>
              <a:rPr lang="en-US" sz="2900" dirty="0" smtClean="0"/>
              <a:t>(Example Single Sign-on)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7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6798"/>
            <a:ext cx="9131300" cy="280768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38150" y="228600"/>
            <a:ext cx="82296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Flow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0810" y="1057275"/>
            <a:ext cx="556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hires using Landmark LTM as system of record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7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6798"/>
            <a:ext cx="9131300" cy="280768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1143000"/>
            <a:ext cx="5181600" cy="4562475"/>
          </a:xfrm>
          <a:prstGeom prst="rect">
            <a:avLst/>
          </a:prstGeom>
          <a:ln w="38100">
            <a:solidFill>
              <a:srgbClr val="0033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 flipV="1">
            <a:off x="152400" y="1143000"/>
            <a:ext cx="1828800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3810000"/>
            <a:ext cx="1828800" cy="18954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81800" y="47244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Start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0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524000"/>
            <a:ext cx="611505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Org Context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89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NogalisTemplate</Template>
  <TotalTime>1186</TotalTime>
  <Words>269</Words>
  <Application>Microsoft Office PowerPoint</Application>
  <PresentationFormat>On-screen Show (4:3)</PresentationFormat>
  <Paragraphs>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NogalisTemplate</vt:lpstr>
      <vt:lpstr>Automated user administration for Landmark and LSF with IPA</vt:lpstr>
      <vt:lpstr>Inspired by</vt:lpstr>
      <vt:lpstr>Why automate</vt:lpstr>
      <vt:lpstr>How to Automate</vt:lpstr>
      <vt:lpstr>The challenges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And if you really want to get fancy…</vt:lpstr>
      <vt:lpstr>Free Education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Lawson Security</dc:title>
  <dc:creator>tan</dc:creator>
  <cp:lastModifiedBy>none</cp:lastModifiedBy>
  <cp:revision>84</cp:revision>
  <dcterms:created xsi:type="dcterms:W3CDTF">2013-04-25T01:53:46Z</dcterms:created>
  <dcterms:modified xsi:type="dcterms:W3CDTF">2015-12-03T16:00:20Z</dcterms:modified>
</cp:coreProperties>
</file>