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285" r:id="rId3"/>
    <p:sldId id="300" r:id="rId4"/>
    <p:sldId id="257" r:id="rId5"/>
    <p:sldId id="262" r:id="rId6"/>
    <p:sldId id="259" r:id="rId7"/>
    <p:sldId id="296" r:id="rId8"/>
    <p:sldId id="297" r:id="rId9"/>
    <p:sldId id="298" r:id="rId10"/>
    <p:sldId id="299" r:id="rId11"/>
    <p:sldId id="295" r:id="rId12"/>
    <p:sldId id="292" r:id="rId13"/>
    <p:sldId id="286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6" d="100"/>
          <a:sy n="116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tan\Downloads\Custom_Development_-_How_to_choose_the_right_solution_Registration_Results.csv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autoTitleDeleted val="1"/>
    <c:plotArea>
      <c:layout/>
      <c:pieChart>
        <c:varyColors val="1"/>
        <c:ser>
          <c:idx val="0"/>
          <c:order val="0"/>
          <c:dLbls>
            <c:txPr>
              <a:bodyPr/>
              <a:lstStyle/>
              <a:p>
                <a:pPr>
                  <a:defRPr sz="1600">
                    <a:solidFill>
                      <a:schemeClr val="bg1"/>
                    </a:solidFill>
                    <a:latin typeface="+mj-lt"/>
                  </a:defRPr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'Custom_Development_-_How_to_cho'!$K$75:$K$77</c:f>
              <c:strCache>
                <c:ptCount val="3"/>
                <c:pt idx="0">
                  <c:v>Yes</c:v>
                </c:pt>
                <c:pt idx="1">
                  <c:v>No</c:v>
                </c:pt>
                <c:pt idx="2">
                  <c:v>Kinda</c:v>
                </c:pt>
              </c:strCache>
            </c:strRef>
          </c:cat>
          <c:val>
            <c:numRef>
              <c:f>'Custom_Development_-_How_to_cho'!$L$75:$L$77</c:f>
              <c:numCache>
                <c:formatCode>General</c:formatCode>
                <c:ptCount val="3"/>
                <c:pt idx="0">
                  <c:v>37</c:v>
                </c:pt>
                <c:pt idx="1">
                  <c:v>7</c:v>
                </c:pt>
                <c:pt idx="2">
                  <c:v>19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DAB58A-E83F-45B5-BC1F-EB8E067EE180}" type="datetimeFigureOut">
              <a:rPr lang="en-US" smtClean="0"/>
              <a:t>11/14/2013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236D2E-B50D-4AFD-9004-85B5B01C19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13699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A1E78-FE1F-43ED-B434-BE488A1B3F09}" type="datetimeFigureOut">
              <a:rPr lang="en-US" smtClean="0"/>
              <a:t>11/14/2013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592824B-0978-4970-95A5-C90EFCE704B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A1E78-FE1F-43ED-B434-BE488A1B3F09}" type="datetimeFigureOut">
              <a:rPr lang="en-US" smtClean="0"/>
              <a:t>11/14/2013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2824B-0978-4970-95A5-C90EFCE704B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A1E78-FE1F-43ED-B434-BE488A1B3F09}" type="datetimeFigureOut">
              <a:rPr lang="en-US" smtClean="0"/>
              <a:t>11/14/2013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2824B-0978-4970-95A5-C90EFCE704B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A1E78-FE1F-43ED-B434-BE488A1B3F09}" type="datetimeFigureOut">
              <a:rPr lang="en-US" smtClean="0"/>
              <a:t>11/14/2013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2824B-0978-4970-95A5-C90EFCE704B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A1E78-FE1F-43ED-B434-BE488A1B3F09}" type="datetimeFigureOut">
              <a:rPr lang="en-US" smtClean="0"/>
              <a:t>11/14/2013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2824B-0978-4970-95A5-C90EFCE704B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A1E78-FE1F-43ED-B434-BE488A1B3F09}" type="datetimeFigureOut">
              <a:rPr lang="en-US" smtClean="0"/>
              <a:t>11/14/2013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2824B-0978-4970-95A5-C90EFCE704B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A1E78-FE1F-43ED-B434-BE488A1B3F09}" type="datetimeFigureOut">
              <a:rPr lang="en-US" smtClean="0"/>
              <a:t>11/14/2013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2824B-0978-4970-95A5-C90EFCE704B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A1E78-FE1F-43ED-B434-BE488A1B3F09}" type="datetimeFigureOut">
              <a:rPr lang="en-US" smtClean="0"/>
              <a:t>11/14/2013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2824B-0978-4970-95A5-C90EFCE704B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A1E78-FE1F-43ED-B434-BE488A1B3F09}" type="datetimeFigureOut">
              <a:rPr lang="en-US" smtClean="0"/>
              <a:t>11/14/2013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2824B-0978-4970-95A5-C90EFCE704B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A1E78-FE1F-43ED-B434-BE488A1B3F09}" type="datetimeFigureOut">
              <a:rPr lang="en-US" smtClean="0"/>
              <a:t>11/14/2013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2824B-0978-4970-95A5-C90EFCE704B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A1E78-FE1F-43ED-B434-BE488A1B3F09}" type="datetimeFigureOut">
              <a:rPr lang="en-US" smtClean="0"/>
              <a:t>11/14/2013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2824B-0978-4970-95A5-C90EFCE704B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66000">
              <a:schemeClr val="bg1">
                <a:tint val="80000"/>
                <a:satMod val="250000"/>
                <a:lumMod val="99000"/>
              </a:schemeClr>
            </a:gs>
            <a:gs pos="81000">
              <a:schemeClr val="bg1">
                <a:tint val="90000"/>
                <a:shade val="90000"/>
                <a:satMod val="200000"/>
              </a:schemeClr>
            </a:gs>
            <a:gs pos="92000">
              <a:schemeClr val="accent6">
                <a:lumMod val="40000"/>
                <a:lumOff val="6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CA9A1E78-FE1F-43ED-B434-BE488A1B3F09}" type="datetimeFigureOut">
              <a:rPr lang="en-US" smtClean="0"/>
              <a:t>11/14/2013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9592824B-0978-4970-95A5-C90EFCE704B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123" y="6281452"/>
            <a:ext cx="1765079" cy="52063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ogalis.com/" TargetMode="External"/><Relationship Id="rId2" Type="http://schemas.openxmlformats.org/officeDocument/2006/relationships/hyperlink" Target="mailto:kelly@nogalis.com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twitter.com/nogalisinc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Custom </a:t>
            </a:r>
            <a:r>
              <a:rPr lang="en-US" dirty="0" err="1" smtClean="0"/>
              <a:t>Dev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What to choose and when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3442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Also consider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Availability of resources within the company and outside that can support the development</a:t>
            </a:r>
          </a:p>
          <a:p>
            <a:r>
              <a:rPr lang="en-US" dirty="0" smtClean="0"/>
              <a:t>Upgrade friendliness</a:t>
            </a:r>
          </a:p>
          <a:p>
            <a:r>
              <a:rPr lang="en-US" dirty="0" smtClean="0"/>
              <a:t>Licensing costs</a:t>
            </a:r>
          </a:p>
          <a:p>
            <a:r>
              <a:rPr lang="en-US" dirty="0" smtClean="0"/>
              <a:t>Performance</a:t>
            </a:r>
          </a:p>
          <a:p>
            <a:r>
              <a:rPr lang="en-US" dirty="0" smtClean="0"/>
              <a:t>Dependencies</a:t>
            </a:r>
          </a:p>
          <a:p>
            <a:r>
              <a:rPr lang="en-US" dirty="0" smtClean="0"/>
              <a:t>Security  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44876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Additional help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lvl="1" indent="0">
              <a:buNone/>
            </a:pPr>
            <a:endParaRPr lang="en-US" dirty="0" smtClean="0"/>
          </a:p>
          <a:p>
            <a:pPr marL="457200" lvl="1" indent="0" algn="ctr">
              <a:buNone/>
            </a:pPr>
            <a:endParaRPr lang="en-US" dirty="0" smtClean="0"/>
          </a:p>
          <a:p>
            <a:pPr marL="457200" lvl="1" indent="0" algn="ctr">
              <a:buNone/>
            </a:pPr>
            <a:endParaRPr lang="en-US" dirty="0"/>
          </a:p>
          <a:p>
            <a:pPr marL="457200" lvl="1" indent="0" algn="ctr">
              <a:buNone/>
            </a:pPr>
            <a:r>
              <a:rPr lang="en-US" sz="2400" dirty="0" smtClean="0"/>
              <a:t>Nogalis offer </a:t>
            </a:r>
            <a:r>
              <a:rPr lang="en-US" sz="1400" dirty="0" smtClean="0"/>
              <a:t>(Ends November 30</a:t>
            </a:r>
            <a:r>
              <a:rPr lang="en-US" sz="1400" baseline="30000" dirty="0" smtClean="0"/>
              <a:t>th</a:t>
            </a:r>
            <a:r>
              <a:rPr lang="en-US" sz="1400" dirty="0" smtClean="0"/>
              <a:t> 2013)</a:t>
            </a:r>
          </a:p>
          <a:p>
            <a:pPr marL="457200" lvl="1" indent="0" algn="ctr">
              <a:buNone/>
            </a:pPr>
            <a:endParaRPr lang="en-US" dirty="0"/>
          </a:p>
          <a:p>
            <a:pPr marL="457200" lvl="1" indent="0" algn="ctr">
              <a:buNone/>
            </a:pPr>
            <a:r>
              <a:rPr lang="en-US" dirty="0" smtClean="0"/>
              <a:t>One day of </a:t>
            </a:r>
            <a:r>
              <a:rPr lang="en-US" i="1" dirty="0" smtClean="0"/>
              <a:t>free</a:t>
            </a:r>
            <a:r>
              <a:rPr lang="en-US" dirty="0" smtClean="0"/>
              <a:t> consulting from one of our 14 Lawson professionals to help get your project started with no obligation.</a:t>
            </a:r>
          </a:p>
          <a:p>
            <a:pPr marL="457200" lvl="1" indent="0" algn="ctr">
              <a:buNone/>
            </a:pPr>
            <a:endParaRPr lang="en-US" dirty="0"/>
          </a:p>
          <a:p>
            <a:pPr marL="457200" lvl="1" indent="0" algn="ctr">
              <a:buNone/>
            </a:pPr>
            <a:r>
              <a:rPr lang="en-US" dirty="0" smtClean="0"/>
              <a:t>Contact: </a:t>
            </a:r>
            <a:endParaRPr lang="en-US" sz="1800" dirty="0">
              <a:solidFill>
                <a:schemeClr val="tx2"/>
              </a:solidFill>
              <a:hlinkClick r:id="rId2"/>
            </a:endParaRPr>
          </a:p>
          <a:p>
            <a:pPr marL="457200" lvl="1" indent="0" algn="ctr">
              <a:buNone/>
            </a:pPr>
            <a:r>
              <a:rPr lang="en-US" sz="1800" dirty="0" smtClean="0">
                <a:solidFill>
                  <a:schemeClr val="tx2"/>
                </a:solidFill>
                <a:hlinkClick r:id="rId2"/>
              </a:rPr>
              <a:t>tan@nogalis.com</a:t>
            </a:r>
            <a:endParaRPr lang="en-US" sz="1800" dirty="0" smtClean="0">
              <a:solidFill>
                <a:schemeClr val="tx2"/>
              </a:solidFill>
            </a:endParaRPr>
          </a:p>
          <a:p>
            <a:pPr marL="457200" lvl="1" indent="0" algn="ctr">
              <a:buNone/>
            </a:pPr>
            <a:r>
              <a:rPr lang="en-US" sz="1800" dirty="0" smtClean="0">
                <a:solidFill>
                  <a:schemeClr val="tx2"/>
                </a:solidFill>
              </a:rPr>
              <a:t>949.285.2349</a:t>
            </a:r>
          </a:p>
          <a:p>
            <a:pPr marL="457200" lvl="1" indent="0" algn="ctr">
              <a:buNone/>
            </a:pPr>
            <a:r>
              <a:rPr lang="en-US" sz="1800" dirty="0" smtClean="0">
                <a:solidFill>
                  <a:schemeClr val="tx2"/>
                </a:solidFill>
                <a:hlinkClick r:id="rId3"/>
              </a:rPr>
              <a:t>www.nogalis.com</a:t>
            </a:r>
            <a:endParaRPr lang="en-US" sz="1800" dirty="0" smtClean="0">
              <a:solidFill>
                <a:schemeClr val="tx2"/>
              </a:solidFill>
            </a:endParaRPr>
          </a:p>
          <a:p>
            <a:pPr marL="457200" lvl="1" indent="0" algn="ctr">
              <a:buNone/>
            </a:pPr>
            <a:endParaRPr lang="en-US" sz="1800" dirty="0" smtClean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2715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Webinar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647074" y="3125450"/>
            <a:ext cx="2698175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800" dirty="0" smtClean="0">
                <a:latin typeface="Arial" pitchFamily="34" charset="0"/>
                <a:cs typeface="Arial" pitchFamily="34" charset="0"/>
              </a:rPr>
              <a:t>2014</a:t>
            </a:r>
            <a:endParaRPr lang="en-US" sz="8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34000" y="3201650"/>
            <a:ext cx="1295400" cy="1107996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6600" dirty="0" smtClean="0">
                <a:solidFill>
                  <a:schemeClr val="bg1"/>
                </a:solidFill>
              </a:rPr>
              <a:t>Q1</a:t>
            </a:r>
            <a:endParaRPr lang="en-US" sz="8000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743200" y="3201651"/>
            <a:ext cx="3886200" cy="1107996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707447" y="4953000"/>
            <a:ext cx="613982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tx2"/>
                </a:solidFill>
                <a:latin typeface="+mj-lt"/>
              </a:rPr>
              <a:t>www.nogalis.com/education.html</a:t>
            </a:r>
            <a:endParaRPr lang="en-US" sz="2400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05179" y="1877992"/>
            <a:ext cx="51443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u="sng" dirty="0" smtClean="0">
                <a:solidFill>
                  <a:schemeClr val="tx2"/>
                </a:solidFill>
                <a:latin typeface="+mj-lt"/>
              </a:rPr>
              <a:t>Advanced </a:t>
            </a:r>
            <a:r>
              <a:rPr lang="en-US" sz="2800" u="sng" dirty="0" err="1" smtClean="0">
                <a:solidFill>
                  <a:schemeClr val="tx2"/>
                </a:solidFill>
                <a:latin typeface="+mj-lt"/>
              </a:rPr>
              <a:t>ProcessFlow</a:t>
            </a:r>
            <a:r>
              <a:rPr lang="en-US" sz="2800" u="sng" dirty="0" smtClean="0">
                <a:solidFill>
                  <a:schemeClr val="tx2"/>
                </a:solidFill>
                <a:latin typeface="+mj-lt"/>
              </a:rPr>
              <a:t> (1hr)</a:t>
            </a:r>
            <a:endParaRPr lang="en-US" sz="2400" u="sng" dirty="0">
              <a:solidFill>
                <a:schemeClr val="tx2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2724640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05000" y="869455"/>
            <a:ext cx="5181599" cy="264687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6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astellar" pitchFamily="18" charset="0"/>
              </a:rPr>
              <a:t>Q/A</a:t>
            </a:r>
            <a:endParaRPr lang="en-US" sz="166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Castellar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510910" y="4050268"/>
            <a:ext cx="222048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hlinkClick r:id="rId2"/>
              </a:rPr>
              <a:t>@nogalisinc</a:t>
            </a:r>
            <a:r>
              <a:rPr lang="en-US" sz="2800" b="1" dirty="0"/>
              <a:t> </a:t>
            </a:r>
            <a:endParaRPr lang="en-US" sz="2800" dirty="0"/>
          </a:p>
        </p:txBody>
      </p:sp>
      <p:pic>
        <p:nvPicPr>
          <p:cNvPr id="1026" name="Picture 2" descr="http://www.dailypress2.com/vagazette/images/twitter-bird-icon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96892" y="4267200"/>
            <a:ext cx="246708" cy="1973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38710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covered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Introduction to custom development</a:t>
            </a:r>
          </a:p>
          <a:p>
            <a:r>
              <a:rPr lang="en-US" dirty="0" smtClean="0"/>
              <a:t>Different solutions</a:t>
            </a:r>
          </a:p>
          <a:p>
            <a:r>
              <a:rPr lang="en-US" dirty="0" smtClean="0"/>
              <a:t>How to choose what tool to use</a:t>
            </a:r>
          </a:p>
          <a:p>
            <a:r>
              <a:rPr lang="en-US" dirty="0" smtClean="0"/>
              <a:t>What other factors you should consider</a:t>
            </a:r>
          </a:p>
          <a:p>
            <a:r>
              <a:rPr lang="en-US" dirty="0" smtClean="0"/>
              <a:t>QA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7631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Are you a developer?</a:t>
            </a:r>
            <a:endParaRPr lang="en-US" dirty="0"/>
          </a:p>
        </p:txBody>
      </p:sp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16098518"/>
              </p:ext>
            </p:extLst>
          </p:nvPr>
        </p:nvGraphicFramePr>
        <p:xfrm>
          <a:off x="2057400" y="1981200"/>
          <a:ext cx="5486400" cy="3733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495844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http://www.iconarchive.com/download/i7982/deleket/soft-scraps/User-Administrator-Red.ic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482600" y="228600"/>
            <a:ext cx="8229600" cy="990600"/>
          </a:xfrm>
        </p:spPr>
        <p:txBody>
          <a:bodyPr/>
          <a:lstStyle/>
          <a:p>
            <a:r>
              <a:rPr lang="en-US" dirty="0" smtClean="0"/>
              <a:t>Why Custom?</a:t>
            </a:r>
            <a:endParaRPr lang="en-US" dirty="0"/>
          </a:p>
        </p:txBody>
      </p:sp>
      <p:sp>
        <p:nvSpPr>
          <p:cNvPr id="8" name="Flowchart: Multidocument 7"/>
          <p:cNvSpPr/>
          <p:nvPr/>
        </p:nvSpPr>
        <p:spPr>
          <a:xfrm>
            <a:off x="2895600" y="2514600"/>
            <a:ext cx="1828800" cy="1752600"/>
          </a:xfrm>
          <a:prstGeom prst="flowChartMultidocumen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Quad Arrow Callout 8"/>
          <p:cNvSpPr/>
          <p:nvPr/>
        </p:nvSpPr>
        <p:spPr>
          <a:xfrm>
            <a:off x="609600" y="2362200"/>
            <a:ext cx="1981200" cy="2057400"/>
          </a:xfrm>
          <a:prstGeom prst="quadArrowCallou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lowchart: Magnetic Disk 9"/>
          <p:cNvSpPr/>
          <p:nvPr/>
        </p:nvSpPr>
        <p:spPr>
          <a:xfrm>
            <a:off x="7111102" y="2667000"/>
            <a:ext cx="1295400" cy="1447800"/>
          </a:xfrm>
          <a:prstGeom prst="flowChartMagneticDisk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>
            <a:off x="5372918" y="2667000"/>
            <a:ext cx="1219200" cy="14478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1010936" y="4613875"/>
            <a:ext cx="12955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2060"/>
                </a:solidFill>
                <a:latin typeface="+mj-lt"/>
              </a:rPr>
              <a:t>Interfaces</a:t>
            </a:r>
            <a:endParaRPr lang="en-US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257800" y="4613875"/>
            <a:ext cx="14494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2060"/>
                </a:solidFill>
                <a:latin typeface="+mj-lt"/>
              </a:rPr>
              <a:t>Function/UI</a:t>
            </a:r>
            <a:endParaRPr lang="en-US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7279343" y="4613875"/>
            <a:ext cx="9589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2060"/>
                </a:solidFill>
                <a:latin typeface="+mj-lt"/>
              </a:rPr>
              <a:t>System</a:t>
            </a:r>
            <a:endParaRPr lang="en-US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3162225" y="4613875"/>
            <a:ext cx="12731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2060"/>
                </a:solidFill>
                <a:latin typeface="+mj-lt"/>
              </a:rPr>
              <a:t>Reporting</a:t>
            </a:r>
            <a:endParaRPr lang="en-US" dirty="0">
              <a:solidFill>
                <a:srgbClr val="00206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520340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Lawson Process Automation (LPA, </a:t>
            </a:r>
            <a:r>
              <a:rPr lang="en-US" dirty="0" err="1" smtClean="0"/>
              <a:t>ProcessFlow</a:t>
            </a:r>
            <a:r>
              <a:rPr lang="en-US" dirty="0" smtClean="0"/>
              <a:t>, PFI…)</a:t>
            </a:r>
          </a:p>
          <a:p>
            <a:r>
              <a:rPr lang="en-US" dirty="0" smtClean="0"/>
              <a:t>Lawson Business Intelligence (LBI)</a:t>
            </a:r>
          </a:p>
          <a:p>
            <a:r>
              <a:rPr lang="en-US" dirty="0" smtClean="0"/>
              <a:t>Design Studio</a:t>
            </a:r>
          </a:p>
          <a:p>
            <a:r>
              <a:rPr lang="en-US" dirty="0" smtClean="0"/>
              <a:t>4GL / COBOL</a:t>
            </a:r>
          </a:p>
          <a:p>
            <a:r>
              <a:rPr lang="en-US" dirty="0" smtClean="0"/>
              <a:t>Perl / Shell</a:t>
            </a:r>
          </a:p>
          <a:p>
            <a:r>
              <a:rPr lang="en-US" dirty="0" smtClean="0"/>
              <a:t>Java (Not covered)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0879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Interfaces</a:t>
            </a:r>
            <a:endParaRPr lang="en-US" sz="18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30524333"/>
              </p:ext>
            </p:extLst>
          </p:nvPr>
        </p:nvGraphicFramePr>
        <p:xfrm>
          <a:off x="1066800" y="1143001"/>
          <a:ext cx="7010400" cy="38058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2600"/>
                <a:gridCol w="1752600"/>
                <a:gridCol w="1752600"/>
                <a:gridCol w="1752600"/>
              </a:tblGrid>
              <a:tr h="350756">
                <a:tc>
                  <a:txBody>
                    <a:bodyPr/>
                    <a:lstStyle/>
                    <a:p>
                      <a:endParaRPr lang="en-US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+mj-lt"/>
                        </a:rPr>
                        <a:t>LPA</a:t>
                      </a:r>
                      <a:endParaRPr lang="en-US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+mj-lt"/>
                        </a:rPr>
                        <a:t>LBI</a:t>
                      </a:r>
                      <a:endParaRPr lang="en-US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+mj-lt"/>
                        </a:rPr>
                        <a:t>4GL</a:t>
                      </a:r>
                      <a:endParaRPr lang="en-US" dirty="0">
                        <a:latin typeface="+mj-lt"/>
                      </a:endParaRPr>
                    </a:p>
                  </a:txBody>
                  <a:tcPr/>
                </a:tc>
              </a:tr>
              <a:tr h="430034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+mj-lt"/>
                        </a:rPr>
                        <a:t>Inbound</a:t>
                      </a:r>
                      <a:r>
                        <a:rPr lang="en-US" sz="1200" baseline="0" dirty="0" smtClean="0">
                          <a:latin typeface="+mj-lt"/>
                        </a:rPr>
                        <a:t>/</a:t>
                      </a:r>
                    </a:p>
                    <a:p>
                      <a:r>
                        <a:rPr lang="en-US" sz="1200" baseline="0" dirty="0" smtClean="0">
                          <a:latin typeface="+mj-lt"/>
                        </a:rPr>
                        <a:t>Outbound</a:t>
                      </a:r>
                      <a:endParaRPr lang="en-US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+mj-lt"/>
                        </a:rPr>
                        <a:t>Both</a:t>
                      </a:r>
                      <a:endParaRPr lang="en-US" dirty="0">
                        <a:latin typeface="+mj-lt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+mj-lt"/>
                        </a:rPr>
                        <a:t>Outbound</a:t>
                      </a:r>
                      <a:endParaRPr lang="en-US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+mj-lt"/>
                        </a:rPr>
                        <a:t>Both</a:t>
                      </a:r>
                      <a:endParaRPr lang="en-US" dirty="0">
                        <a:latin typeface="+mj-lt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425886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+mj-lt"/>
                        </a:rPr>
                        <a:t>Real-time/</a:t>
                      </a:r>
                    </a:p>
                    <a:p>
                      <a:r>
                        <a:rPr lang="en-US" sz="1200" dirty="0" smtClean="0">
                          <a:latin typeface="+mj-lt"/>
                        </a:rPr>
                        <a:t>Batch</a:t>
                      </a:r>
                      <a:endParaRPr lang="en-US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+mj-lt"/>
                        </a:rPr>
                        <a:t>Both</a:t>
                      </a:r>
                      <a:endParaRPr lang="en-US" dirty="0">
                        <a:latin typeface="+mj-lt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+mj-lt"/>
                        </a:rPr>
                        <a:t>Batch</a:t>
                      </a:r>
                      <a:endParaRPr lang="en-US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+mj-lt"/>
                        </a:rPr>
                        <a:t>Both</a:t>
                      </a:r>
                      <a:r>
                        <a:rPr lang="en-US" baseline="0" dirty="0" smtClean="0">
                          <a:latin typeface="+mj-lt"/>
                        </a:rPr>
                        <a:t> (Batch)</a:t>
                      </a:r>
                      <a:endParaRPr lang="en-US" dirty="0">
                        <a:latin typeface="+mj-lt"/>
                      </a:endParaRPr>
                    </a:p>
                  </a:txBody>
                  <a:tcPr/>
                </a:tc>
              </a:tr>
              <a:tr h="350756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+mj-lt"/>
                        </a:rPr>
                        <a:t>Volume</a:t>
                      </a:r>
                      <a:endParaRPr lang="en-US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+mj-lt"/>
                        </a:rPr>
                        <a:t>Low</a:t>
                      </a:r>
                      <a:endParaRPr lang="en-US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+mj-lt"/>
                        </a:rPr>
                        <a:t>High</a:t>
                      </a:r>
                      <a:endParaRPr lang="en-US" dirty="0">
                        <a:latin typeface="+mj-lt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+mj-lt"/>
                        </a:rPr>
                        <a:t>High</a:t>
                      </a:r>
                      <a:endParaRPr lang="en-US" dirty="0">
                        <a:latin typeface="+mj-lt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350756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+mj-lt"/>
                        </a:rPr>
                        <a:t>Automated</a:t>
                      </a:r>
                      <a:endParaRPr lang="en-US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+mj-lt"/>
                        </a:rPr>
                        <a:t>Yes</a:t>
                      </a:r>
                      <a:endParaRPr lang="en-US" dirty="0">
                        <a:latin typeface="+mj-lt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+mj-lt"/>
                        </a:rPr>
                        <a:t>Yes</a:t>
                      </a:r>
                      <a:endParaRPr lang="en-US" dirty="0">
                        <a:latin typeface="+mj-lt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+mj-lt"/>
                        </a:rPr>
                        <a:t>Yes</a:t>
                      </a:r>
                      <a:endParaRPr lang="en-US" dirty="0">
                        <a:latin typeface="+mj-lt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363203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+mj-lt"/>
                        </a:rPr>
                        <a:t>Maintenance</a:t>
                      </a:r>
                      <a:endParaRPr lang="en-US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+mj-lt"/>
                        </a:rPr>
                        <a:t>High</a:t>
                      </a:r>
                      <a:endParaRPr lang="en-US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+mj-lt"/>
                        </a:rPr>
                        <a:t>Med</a:t>
                      </a:r>
                      <a:endParaRPr lang="en-US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+mj-lt"/>
                        </a:rPr>
                        <a:t>Low</a:t>
                      </a:r>
                      <a:endParaRPr lang="en-US" dirty="0">
                        <a:latin typeface="+mj-lt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425886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+mj-lt"/>
                        </a:rPr>
                        <a:t>Capability (Email, RM,</a:t>
                      </a:r>
                      <a:r>
                        <a:rPr lang="en-US" sz="1200" baseline="0" dirty="0" smtClean="0">
                          <a:latin typeface="+mj-lt"/>
                        </a:rPr>
                        <a:t> …)</a:t>
                      </a:r>
                      <a:endParaRPr lang="en-US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+mj-lt"/>
                        </a:rPr>
                        <a:t>High</a:t>
                      </a:r>
                      <a:endParaRPr lang="en-US" dirty="0">
                        <a:latin typeface="+mj-lt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+mj-lt"/>
                        </a:rPr>
                        <a:t>Low</a:t>
                      </a:r>
                      <a:endParaRPr lang="en-US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+mj-lt"/>
                        </a:rPr>
                        <a:t>Low</a:t>
                      </a:r>
                      <a:endParaRPr lang="en-US" dirty="0">
                        <a:latin typeface="+mj-lt"/>
                      </a:endParaRPr>
                    </a:p>
                  </a:txBody>
                  <a:tcPr/>
                </a:tc>
              </a:tr>
              <a:tr h="354905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+mj-lt"/>
                        </a:rPr>
                        <a:t>Upgrade Friendly</a:t>
                      </a:r>
                      <a:endParaRPr lang="en-US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+mj-lt"/>
                        </a:rPr>
                        <a:t>Good</a:t>
                      </a:r>
                      <a:endParaRPr lang="en-US" dirty="0">
                        <a:latin typeface="+mj-lt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+mj-lt"/>
                        </a:rPr>
                        <a:t>Good</a:t>
                      </a:r>
                      <a:endParaRPr lang="en-US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+mj-lt"/>
                        </a:rPr>
                        <a:t>Okay</a:t>
                      </a:r>
                      <a:endParaRPr lang="en-US" dirty="0">
                        <a:latin typeface="+mj-lt"/>
                      </a:endParaRPr>
                    </a:p>
                  </a:txBody>
                  <a:tcPr/>
                </a:tc>
              </a:tr>
              <a:tr h="605414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+mj-lt"/>
                        </a:rPr>
                        <a:t>Availability</a:t>
                      </a:r>
                      <a:endParaRPr lang="en-US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+mj-lt"/>
                        </a:rPr>
                        <a:t>Purchase</a:t>
                      </a:r>
                      <a:endParaRPr lang="en-US" dirty="0">
                        <a:latin typeface="+mj-lt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+mj-lt"/>
                        </a:rPr>
                        <a:t>Purchase</a:t>
                      </a:r>
                      <a:endParaRPr lang="en-US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+mj-lt"/>
                        </a:rPr>
                        <a:t>All</a:t>
                      </a:r>
                      <a:endParaRPr lang="en-US" dirty="0">
                        <a:latin typeface="+mj-lt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3124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Reporting</a:t>
            </a:r>
            <a:endParaRPr lang="en-US" sz="18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26646186"/>
              </p:ext>
            </p:extLst>
          </p:nvPr>
        </p:nvGraphicFramePr>
        <p:xfrm>
          <a:off x="1905000" y="1219200"/>
          <a:ext cx="5257800" cy="46444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2600"/>
                <a:gridCol w="1752600"/>
                <a:gridCol w="1752600"/>
              </a:tblGrid>
              <a:tr h="346615">
                <a:tc>
                  <a:txBody>
                    <a:bodyPr/>
                    <a:lstStyle/>
                    <a:p>
                      <a:endParaRPr lang="en-US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LBI</a:t>
                      </a:r>
                      <a:endParaRPr lang="en-US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4GL</a:t>
                      </a:r>
                      <a:endParaRPr lang="en-US" dirty="0">
                        <a:latin typeface="+mj-lt"/>
                      </a:endParaRPr>
                    </a:p>
                  </a:txBody>
                  <a:tcPr/>
                </a:tc>
              </a:tr>
              <a:tr h="357000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+mj-lt"/>
                        </a:rPr>
                        <a:t>Performance</a:t>
                      </a:r>
                      <a:endParaRPr lang="en-US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+mj-lt"/>
                        </a:rPr>
                        <a:t>Good</a:t>
                      </a:r>
                      <a:endParaRPr lang="en-US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+mj-lt"/>
                        </a:rPr>
                        <a:t>Great</a:t>
                      </a:r>
                      <a:endParaRPr lang="en-US" dirty="0">
                        <a:latin typeface="+mj-lt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359521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+mj-lt"/>
                        </a:rPr>
                        <a:t>Distribution</a:t>
                      </a:r>
                      <a:endParaRPr lang="en-US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+mj-lt"/>
                        </a:rPr>
                        <a:t>Excellent</a:t>
                      </a:r>
                      <a:endParaRPr lang="en-US" dirty="0">
                        <a:latin typeface="+mj-lt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+mj-lt"/>
                        </a:rPr>
                        <a:t>Poor</a:t>
                      </a:r>
                      <a:endParaRPr lang="en-US" dirty="0">
                        <a:latin typeface="+mj-lt"/>
                      </a:endParaRPr>
                    </a:p>
                  </a:txBody>
                  <a:tcPr/>
                </a:tc>
              </a:tr>
              <a:tr h="346615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+mj-lt"/>
                        </a:rPr>
                        <a:t>Security</a:t>
                      </a:r>
                      <a:endParaRPr lang="en-US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+mj-lt"/>
                        </a:rPr>
                        <a:t>Good</a:t>
                      </a:r>
                      <a:endParaRPr lang="en-US" dirty="0">
                        <a:latin typeface="+mj-lt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+mj-lt"/>
                        </a:rPr>
                        <a:t>Okay</a:t>
                      </a:r>
                      <a:endParaRPr lang="en-US" dirty="0">
                        <a:latin typeface="+mj-lt"/>
                      </a:endParaRPr>
                    </a:p>
                  </a:txBody>
                  <a:tcPr/>
                </a:tc>
              </a:tr>
              <a:tr h="346615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+mj-lt"/>
                        </a:rPr>
                        <a:t>Bursting</a:t>
                      </a:r>
                      <a:endParaRPr lang="en-US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+mj-lt"/>
                        </a:rPr>
                        <a:t>Excellent</a:t>
                      </a:r>
                      <a:endParaRPr lang="en-US" dirty="0">
                        <a:latin typeface="+mj-lt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+mj-lt"/>
                        </a:rPr>
                        <a:t>Poor</a:t>
                      </a:r>
                      <a:endParaRPr lang="en-US" dirty="0">
                        <a:latin typeface="+mj-lt"/>
                      </a:endParaRPr>
                    </a:p>
                  </a:txBody>
                  <a:tcPr/>
                </a:tc>
              </a:tr>
              <a:tr h="397368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+mj-lt"/>
                        </a:rPr>
                        <a:t>Scheduling</a:t>
                      </a:r>
                      <a:endParaRPr lang="en-US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+mj-lt"/>
                        </a:rPr>
                        <a:t>Great</a:t>
                      </a:r>
                      <a:endParaRPr lang="en-US" dirty="0">
                        <a:latin typeface="+mj-lt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+mj-lt"/>
                        </a:rPr>
                        <a:t>Okay</a:t>
                      </a:r>
                      <a:endParaRPr lang="en-US" dirty="0">
                        <a:latin typeface="+mj-lt"/>
                      </a:endParaRPr>
                    </a:p>
                  </a:txBody>
                  <a:tcPr/>
                </a:tc>
              </a:tr>
              <a:tr h="411923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+mj-lt"/>
                        </a:rPr>
                        <a:t>Maintenance</a:t>
                      </a:r>
                      <a:endParaRPr lang="en-US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+mj-lt"/>
                        </a:rPr>
                        <a:t>High</a:t>
                      </a:r>
                      <a:endParaRPr lang="en-US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+mj-lt"/>
                        </a:rPr>
                        <a:t>Low</a:t>
                      </a:r>
                      <a:endParaRPr lang="en-US" dirty="0">
                        <a:latin typeface="+mj-lt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538845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+mj-lt"/>
                        </a:rPr>
                        <a:t>Presentation</a:t>
                      </a:r>
                      <a:endParaRPr lang="en-US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+mj-lt"/>
                        </a:rPr>
                        <a:t>Excellent</a:t>
                      </a:r>
                      <a:endParaRPr lang="en-US" dirty="0">
                        <a:latin typeface="+mj-lt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+mj-lt"/>
                        </a:rPr>
                        <a:t>Okay</a:t>
                      </a:r>
                      <a:endParaRPr lang="en-US" dirty="0">
                        <a:latin typeface="+mj-lt"/>
                      </a:endParaRPr>
                    </a:p>
                  </a:txBody>
                  <a:tcPr/>
                </a:tc>
              </a:tr>
              <a:tr h="538845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+mj-lt"/>
                        </a:rPr>
                        <a:t>Skill required</a:t>
                      </a:r>
                      <a:endParaRPr lang="en-US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+mj-lt"/>
                        </a:rPr>
                        <a:t>High</a:t>
                      </a:r>
                      <a:endParaRPr lang="en-US" dirty="0">
                        <a:latin typeface="+mj-lt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+mj-lt"/>
                        </a:rPr>
                        <a:t>Higher ;)</a:t>
                      </a:r>
                      <a:endParaRPr lang="en-US" dirty="0">
                        <a:latin typeface="+mj-lt"/>
                      </a:endParaRPr>
                    </a:p>
                  </a:txBody>
                  <a:tcPr/>
                </a:tc>
              </a:tr>
              <a:tr h="389808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+mj-lt"/>
                        </a:rPr>
                        <a:t>Complexity</a:t>
                      </a:r>
                      <a:endParaRPr lang="en-US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+mj-lt"/>
                        </a:rPr>
                        <a:t>High</a:t>
                      </a:r>
                      <a:endParaRPr lang="en-US" dirty="0">
                        <a:latin typeface="+mj-lt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+mj-lt"/>
                        </a:rPr>
                        <a:t>Low</a:t>
                      </a:r>
                      <a:endParaRPr lang="en-US" dirty="0">
                        <a:latin typeface="+mj-lt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538845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+mj-lt"/>
                        </a:rPr>
                        <a:t>Availability</a:t>
                      </a:r>
                      <a:endParaRPr lang="en-US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+mj-lt"/>
                        </a:rPr>
                        <a:t>Purchase</a:t>
                      </a:r>
                      <a:endParaRPr lang="en-US" dirty="0">
                        <a:latin typeface="+mj-lt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+mj-lt"/>
                        </a:rPr>
                        <a:t>All</a:t>
                      </a:r>
                      <a:endParaRPr lang="en-US" dirty="0">
                        <a:latin typeface="+mj-lt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286000" y="6324600"/>
            <a:ext cx="457368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Report Writer isn’t really custom development so it’s not covered here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3087863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Function/UI</a:t>
            </a:r>
            <a:endParaRPr lang="en-US" sz="18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98480258"/>
              </p:ext>
            </p:extLst>
          </p:nvPr>
        </p:nvGraphicFramePr>
        <p:xfrm>
          <a:off x="457200" y="1371600"/>
          <a:ext cx="8229600" cy="3235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endParaRPr lang="en-US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+mj-lt"/>
                        </a:rPr>
                        <a:t>Studio</a:t>
                      </a:r>
                      <a:endParaRPr lang="en-US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+mj-lt"/>
                        </a:rPr>
                        <a:t>4GL</a:t>
                      </a:r>
                      <a:endParaRPr lang="en-US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+mj-lt"/>
                        </a:rPr>
                        <a:t>LPA</a:t>
                      </a:r>
                      <a:endParaRPr lang="en-US" dirty="0">
                        <a:latin typeface="+mj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+mj-lt"/>
                        </a:rPr>
                        <a:t>UI Changes</a:t>
                      </a:r>
                      <a:endParaRPr lang="en-US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+mj-lt"/>
                        </a:rPr>
                        <a:t>Yes</a:t>
                      </a:r>
                      <a:endParaRPr lang="en-US" dirty="0">
                        <a:latin typeface="+mj-lt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+mj-lt"/>
                        </a:rPr>
                        <a:t>Yes</a:t>
                      </a:r>
                      <a:endParaRPr lang="en-US" dirty="0">
                        <a:latin typeface="+mj-lt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+mj-lt"/>
                        </a:rPr>
                        <a:t>No</a:t>
                      </a:r>
                      <a:endParaRPr lang="en-US" dirty="0">
                        <a:latin typeface="+mj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+mj-lt"/>
                        </a:rPr>
                        <a:t>Business</a:t>
                      </a:r>
                      <a:r>
                        <a:rPr lang="en-US" baseline="0" dirty="0" smtClean="0">
                          <a:latin typeface="+mj-lt"/>
                        </a:rPr>
                        <a:t> Logic</a:t>
                      </a:r>
                      <a:endParaRPr lang="en-US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+mj-lt"/>
                        </a:rPr>
                        <a:t>No/Weak</a:t>
                      </a:r>
                      <a:endParaRPr lang="en-US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+mj-lt"/>
                        </a:rPr>
                        <a:t>Yes</a:t>
                      </a:r>
                      <a:endParaRPr lang="en-US" dirty="0">
                        <a:latin typeface="+mj-lt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+mj-lt"/>
                        </a:rPr>
                        <a:t>Weak</a:t>
                      </a:r>
                      <a:endParaRPr lang="en-US" dirty="0">
                        <a:latin typeface="+mj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+mj-lt"/>
                        </a:rPr>
                        <a:t>Edit</a:t>
                      </a:r>
                      <a:r>
                        <a:rPr lang="en-US" baseline="0" dirty="0" smtClean="0">
                          <a:latin typeface="+mj-lt"/>
                        </a:rPr>
                        <a:t> Checking</a:t>
                      </a:r>
                      <a:endParaRPr lang="en-US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+mj-lt"/>
                        </a:rPr>
                        <a:t>Yes</a:t>
                      </a:r>
                      <a:endParaRPr lang="en-US" dirty="0">
                        <a:latin typeface="+mj-lt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+mj-lt"/>
                        </a:rPr>
                        <a:t>Yes</a:t>
                      </a:r>
                      <a:endParaRPr lang="en-US" dirty="0">
                        <a:latin typeface="+mj-lt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+mj-lt"/>
                        </a:rPr>
                        <a:t>No</a:t>
                      </a:r>
                      <a:endParaRPr lang="en-US" dirty="0">
                        <a:latin typeface="+mj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+mj-lt"/>
                        </a:rPr>
                        <a:t>Upgrade Friendliness</a:t>
                      </a:r>
                      <a:endParaRPr lang="en-US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+mj-lt"/>
                        </a:rPr>
                        <a:t>High</a:t>
                      </a:r>
                      <a:endParaRPr lang="en-US" dirty="0">
                        <a:latin typeface="+mj-lt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+mj-lt"/>
                        </a:rPr>
                        <a:t>Low</a:t>
                      </a:r>
                      <a:endParaRPr lang="en-US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+mj-lt"/>
                        </a:rPr>
                        <a:t>Med</a:t>
                      </a:r>
                      <a:endParaRPr lang="en-US" dirty="0">
                        <a:latin typeface="+mj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+mj-lt"/>
                        </a:rPr>
                        <a:t>Skill</a:t>
                      </a:r>
                      <a:r>
                        <a:rPr lang="en-US" baseline="0" dirty="0" smtClean="0">
                          <a:latin typeface="+mj-lt"/>
                        </a:rPr>
                        <a:t> required</a:t>
                      </a:r>
                      <a:endParaRPr lang="en-US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+mj-lt"/>
                        </a:rPr>
                        <a:t>Low</a:t>
                      </a:r>
                      <a:endParaRPr lang="en-US" dirty="0">
                        <a:latin typeface="+mj-lt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+mj-lt"/>
                        </a:rPr>
                        <a:t>High</a:t>
                      </a:r>
                      <a:endParaRPr lang="en-US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+mj-lt"/>
                        </a:rPr>
                        <a:t>High</a:t>
                      </a:r>
                      <a:endParaRPr lang="en-US" dirty="0">
                        <a:latin typeface="+mj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+mj-lt"/>
                        </a:rPr>
                        <a:t>Availability</a:t>
                      </a:r>
                      <a:endParaRPr lang="en-US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+mj-lt"/>
                        </a:rPr>
                        <a:t>All</a:t>
                      </a:r>
                      <a:endParaRPr lang="en-US" dirty="0">
                        <a:latin typeface="+mj-lt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+mj-lt"/>
                        </a:rPr>
                        <a:t>All</a:t>
                      </a:r>
                      <a:endParaRPr lang="en-US" dirty="0">
                        <a:latin typeface="+mj-lt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+mj-lt"/>
                        </a:rPr>
                        <a:t>Purchase</a:t>
                      </a:r>
                      <a:endParaRPr lang="en-US" dirty="0">
                        <a:latin typeface="+mj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+mj-lt"/>
                        </a:rPr>
                        <a:t>Task automation</a:t>
                      </a:r>
                      <a:endParaRPr lang="en-US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+mj-lt"/>
                        </a:rPr>
                        <a:t>No</a:t>
                      </a:r>
                      <a:endParaRPr lang="en-US" dirty="0">
                        <a:latin typeface="+mj-lt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+mj-lt"/>
                        </a:rPr>
                        <a:t>Yes</a:t>
                      </a:r>
                      <a:endParaRPr lang="en-US" dirty="0">
                        <a:latin typeface="+mj-lt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+mj-lt"/>
                        </a:rPr>
                        <a:t>Yes</a:t>
                      </a:r>
                      <a:endParaRPr lang="en-US" dirty="0">
                        <a:latin typeface="+mj-lt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70002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System Admin</a:t>
            </a:r>
            <a:endParaRPr lang="en-US" sz="1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73397397"/>
              </p:ext>
            </p:extLst>
          </p:nvPr>
        </p:nvGraphicFramePr>
        <p:xfrm>
          <a:off x="457200" y="1600200"/>
          <a:ext cx="8229600" cy="3606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endParaRPr lang="en-US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+mj-lt"/>
                        </a:rPr>
                        <a:t>Perl/Shell</a:t>
                      </a:r>
                      <a:endParaRPr lang="en-US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+mj-lt"/>
                        </a:rPr>
                        <a:t>LPA</a:t>
                      </a:r>
                      <a:endParaRPr lang="en-US" dirty="0">
                        <a:latin typeface="+mj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+mj-lt"/>
                        </a:rPr>
                        <a:t>Performance</a:t>
                      </a:r>
                      <a:endParaRPr lang="en-US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+mj-lt"/>
                        </a:rPr>
                        <a:t>Excellent</a:t>
                      </a:r>
                      <a:endParaRPr lang="en-US" dirty="0">
                        <a:latin typeface="+mj-lt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+mj-lt"/>
                        </a:rPr>
                        <a:t>Poor</a:t>
                      </a:r>
                      <a:endParaRPr lang="en-US" dirty="0">
                        <a:latin typeface="+mj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+mj-lt"/>
                        </a:rPr>
                        <a:t>Capability</a:t>
                      </a:r>
                      <a:endParaRPr lang="en-US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+mj-lt"/>
                        </a:rPr>
                        <a:t>Excellent</a:t>
                      </a:r>
                      <a:endParaRPr lang="en-US" dirty="0">
                        <a:latin typeface="+mj-lt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+mj-lt"/>
                        </a:rPr>
                        <a:t>Good</a:t>
                      </a:r>
                      <a:r>
                        <a:rPr lang="en-US" baseline="0" dirty="0" smtClean="0">
                          <a:latin typeface="+mj-lt"/>
                        </a:rPr>
                        <a:t> (Can call shell)</a:t>
                      </a:r>
                      <a:endParaRPr lang="en-US" dirty="0">
                        <a:latin typeface="+mj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+mj-lt"/>
                        </a:rPr>
                        <a:t>Maintenance</a:t>
                      </a:r>
                      <a:endParaRPr lang="en-US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+mj-lt"/>
                        </a:rPr>
                        <a:t>Low</a:t>
                      </a:r>
                      <a:endParaRPr lang="en-US" dirty="0">
                        <a:latin typeface="+mj-lt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+mj-lt"/>
                        </a:rPr>
                        <a:t>High</a:t>
                      </a:r>
                      <a:endParaRPr lang="en-US" dirty="0">
                        <a:latin typeface="+mj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+mj-lt"/>
                        </a:rPr>
                        <a:t>Skill required</a:t>
                      </a:r>
                      <a:endParaRPr lang="en-US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+mj-lt"/>
                        </a:rPr>
                        <a:t>Medium</a:t>
                      </a:r>
                      <a:endParaRPr lang="en-US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+mj-lt"/>
                        </a:rPr>
                        <a:t>Medium</a:t>
                      </a:r>
                      <a:endParaRPr lang="en-US" dirty="0">
                        <a:latin typeface="+mj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+mj-lt"/>
                        </a:rPr>
                        <a:t>Upgrade consideration</a:t>
                      </a:r>
                      <a:endParaRPr lang="en-US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+mj-lt"/>
                        </a:rPr>
                        <a:t>Low</a:t>
                      </a:r>
                      <a:endParaRPr lang="en-US" dirty="0">
                        <a:latin typeface="+mj-lt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+mj-lt"/>
                        </a:rPr>
                        <a:t>Medium</a:t>
                      </a:r>
                      <a:endParaRPr lang="en-US" dirty="0">
                        <a:latin typeface="+mj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+mj-lt"/>
                        </a:rPr>
                        <a:t>Availability</a:t>
                      </a:r>
                      <a:endParaRPr lang="en-US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+mj-lt"/>
                        </a:rPr>
                        <a:t>Free</a:t>
                      </a:r>
                      <a:endParaRPr lang="en-US" dirty="0">
                        <a:latin typeface="+mj-lt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+mj-lt"/>
                        </a:rPr>
                        <a:t>Purchase</a:t>
                      </a:r>
                      <a:endParaRPr lang="en-US" dirty="0">
                        <a:latin typeface="+mj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+mj-lt"/>
                        </a:rPr>
                        <a:t>Portability</a:t>
                      </a:r>
                      <a:endParaRPr lang="en-US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+mj-lt"/>
                        </a:rPr>
                        <a:t>Excellent</a:t>
                      </a:r>
                      <a:endParaRPr lang="en-US" dirty="0">
                        <a:latin typeface="+mj-lt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+mj-lt"/>
                        </a:rPr>
                        <a:t>Good</a:t>
                      </a:r>
                      <a:endParaRPr lang="en-US" dirty="0">
                        <a:latin typeface="+mj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+mj-lt"/>
                        </a:rPr>
                        <a:t>Support</a:t>
                      </a:r>
                      <a:endParaRPr lang="en-US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+mj-lt"/>
                        </a:rPr>
                        <a:t>None</a:t>
                      </a:r>
                      <a:endParaRPr lang="en-US" dirty="0">
                        <a:latin typeface="+mj-lt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+mj-lt"/>
                        </a:rPr>
                        <a:t>Good</a:t>
                      </a:r>
                      <a:endParaRPr lang="en-US" dirty="0">
                        <a:latin typeface="+mj-lt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72074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ogalisTemplat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NogalisTemplate</Template>
  <TotalTime>1062</TotalTime>
  <Words>313</Words>
  <Application>Microsoft Office PowerPoint</Application>
  <PresentationFormat>On-screen Show (4:3)</PresentationFormat>
  <Paragraphs>178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NogalisTemplate</vt:lpstr>
      <vt:lpstr>Custom Dev</vt:lpstr>
      <vt:lpstr>What is covered</vt:lpstr>
      <vt:lpstr>Are you a developer?</vt:lpstr>
      <vt:lpstr>Why Custom?</vt:lpstr>
      <vt:lpstr>Solutions</vt:lpstr>
      <vt:lpstr>Interfaces</vt:lpstr>
      <vt:lpstr>Reporting</vt:lpstr>
      <vt:lpstr>Function/UI</vt:lpstr>
      <vt:lpstr>System Admin</vt:lpstr>
      <vt:lpstr>Also consider</vt:lpstr>
      <vt:lpstr>Additional help</vt:lpstr>
      <vt:lpstr>Next Webinar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Lawson Security</dc:title>
  <dc:creator>tan</dc:creator>
  <cp:lastModifiedBy>tan</cp:lastModifiedBy>
  <cp:revision>74</cp:revision>
  <dcterms:created xsi:type="dcterms:W3CDTF">2013-04-25T01:53:46Z</dcterms:created>
  <dcterms:modified xsi:type="dcterms:W3CDTF">2013-11-14T17:54:11Z</dcterms:modified>
</cp:coreProperties>
</file>