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69" r:id="rId2"/>
    <p:sldId id="281" r:id="rId3"/>
    <p:sldId id="282" r:id="rId4"/>
    <p:sldId id="270" r:id="rId5"/>
    <p:sldId id="267" r:id="rId6"/>
    <p:sldId id="273" r:id="rId7"/>
    <p:sldId id="272" r:id="rId8"/>
    <p:sldId id="277" r:id="rId9"/>
    <p:sldId id="274" r:id="rId10"/>
    <p:sldId id="275" r:id="rId11"/>
    <p:sldId id="278" r:id="rId12"/>
    <p:sldId id="276" r:id="rId13"/>
    <p:sldId id="261" r:id="rId14"/>
    <p:sldId id="262" r:id="rId15"/>
    <p:sldId id="263" r:id="rId16"/>
    <p:sldId id="271" r:id="rId17"/>
    <p:sldId id="264" r:id="rId18"/>
    <p:sldId id="265" r:id="rId19"/>
    <p:sldId id="279" r:id="rId20"/>
    <p:sldId id="280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1F58B-EBFE-4F90-BB31-BD85ECB19908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A9E0F-3FD2-4B06-9930-19A92623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3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8C9D-B48B-4453-A001-ADD1FE0DC3D2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3684B9-604C-4772-AB5E-146C4B37B0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for10x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240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galis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156741" y="366813"/>
            <a:ext cx="7000951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1" y="1835207"/>
            <a:ext cx="7001408" cy="4326015"/>
          </a:xfrm>
        </p:spPr>
        <p:txBody>
          <a:bodyPr/>
          <a:lstStyle>
            <a:lvl1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5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2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9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308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r10x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67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8C9D-B48B-4453-A001-ADD1FE0DC3D2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684B9-604C-4772-AB5E-146C4B37B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7/12/2018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3" y="6281452"/>
            <a:ext cx="1765079" cy="520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695" r:id="rId14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3352799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US" sz="4400" spc="-84" dirty="0"/>
              <a:t>How to Upgrade to Lawson v10</a:t>
            </a:r>
            <a:br>
              <a:rPr lang="en-US" sz="4400" spc="-84" dirty="0"/>
            </a:br>
            <a:r>
              <a:rPr lang="en-US" sz="4400" spc="-84" dirty="0"/>
              <a:t> By May 31, 2017</a:t>
            </a:r>
          </a:p>
        </p:txBody>
      </p:sp>
    </p:spTree>
    <p:extLst>
      <p:ext uri="{BB962C8B-B14F-4D97-AF65-F5344CB8AC3E}">
        <p14:creationId xmlns:p14="http://schemas.microsoft.com/office/powerpoint/2010/main" val="135378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"/>
            <a:ext cx="5654344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65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there?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May 31 2017</a:t>
            </a:r>
          </a:p>
        </p:txBody>
      </p:sp>
    </p:spTree>
    <p:extLst>
      <p:ext uri="{BB962C8B-B14F-4D97-AF65-F5344CB8AC3E}">
        <p14:creationId xmlns:p14="http://schemas.microsoft.com/office/powerpoint/2010/main" val="256992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2690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800" dirty="0"/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99018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Before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+mn-lt"/>
              </a:rPr>
              <a:t>we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 the pre-install checklist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Applications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Server names &amp; architecture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User names &amp; passwords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Server Pre-requisites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Server configuration/architecture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Pre-requisite installations</a:t>
            </a:r>
          </a:p>
          <a:p>
            <a:pPr lvl="1"/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Visual COBOL and V10 Apps License Keys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Product downloads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Installer access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Access to the environment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 account for issue resolution</a:t>
            </a:r>
          </a:p>
        </p:txBody>
      </p:sp>
    </p:spTree>
    <p:extLst>
      <p:ext uri="{BB962C8B-B14F-4D97-AF65-F5344CB8AC3E}">
        <p14:creationId xmlns:p14="http://schemas.microsoft.com/office/powerpoint/2010/main" val="375731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One dedicated project manager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Decision maker &amp; facilitator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Coordinates schedules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Coordinates meetings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Clearly define roles ahead of time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team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information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Limit project meetings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Essential personnel only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Hold to the scheduled time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Issue Tracking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JIRA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 EMAILS!</a:t>
            </a:r>
          </a:p>
        </p:txBody>
      </p:sp>
    </p:spTree>
    <p:extLst>
      <p:ext uri="{BB962C8B-B14F-4D97-AF65-F5344CB8AC3E}">
        <p14:creationId xmlns:p14="http://schemas.microsoft.com/office/powerpoint/2010/main" val="2915500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information for project team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stakeholders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 contact numbers/emails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Technical staff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After-hours contact information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Clearly defined roles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Help Desk contact information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Priority service tickets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 users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Issue resolution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Testing 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 questions</a:t>
            </a:r>
          </a:p>
        </p:txBody>
      </p:sp>
    </p:spTree>
    <p:extLst>
      <p:ext uri="{BB962C8B-B14F-4D97-AF65-F5344CB8AC3E}">
        <p14:creationId xmlns:p14="http://schemas.microsoft.com/office/powerpoint/2010/main" val="2780378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JIRA – Project Management and Issue Resolution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Remote Access / VPN – We prefer Cisco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Anyconnect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Jump Boxes – Facilitate teams working at the same time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Slack -  For quick team communication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the server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Notepad++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Chrome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LDAP Browser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Classic Shell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LSF_IQ – Review and validate security and loading users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Migration of security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Migration of Users with correct NTIDs</a:t>
            </a:r>
          </a:p>
          <a:p>
            <a:pPr lvl="1"/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76200"/>
            <a:ext cx="7000951" cy="1371600"/>
          </a:xfrm>
        </p:spPr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43000" y="1295400"/>
            <a:ext cx="7001408" cy="49530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Two environments only (Pick your version carefully)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Possibly install Landmark after 5/31 if IPA is not critical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Federate Later if possible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Customizations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4GL, reports, Design Studio, Flows/Processes, Custom DB tables, etc.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Essential interfaces/customizations only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Work on the remainder after 5/31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Additional applications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BSI, LBI, MSCM, LBP, LSO, EDI, etc.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Install LSF with Portal only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Install SharePoint &amp;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Ming.le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after 5/31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Install patches &amp; updates after 5/31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can we live without for a few weeks?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Examples: LSO, LBI, Specified Interfaces &amp; Customizations</a:t>
            </a:r>
          </a:p>
        </p:txBody>
      </p:sp>
    </p:spTree>
    <p:extLst>
      <p:ext uri="{BB962C8B-B14F-4D97-AF65-F5344CB8AC3E}">
        <p14:creationId xmlns:p14="http://schemas.microsoft.com/office/powerpoint/2010/main" val="1441202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525"/>
            <a:ext cx="7000951" cy="1371600"/>
          </a:xfrm>
        </p:spPr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43000" y="1447800"/>
            <a:ext cx="7001408" cy="44958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Limit to two testing passes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Pick your data refresh date wisely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 case documentation / Test Scripts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Ready before installation begins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Process testing (year-end/month-end/payroll)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Prioritize in case some can be done after 5/31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Testers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Small, dedicated group of functional users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Priority availability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Ability to work after hours and on weekends (especially go-live weekend)</a:t>
            </a:r>
          </a:p>
          <a:p>
            <a:r>
              <a:rPr lang="en-US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Make sure to test well: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ESS/MSS, RQC, MSCM Handhelds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EDI Maps</a:t>
            </a:r>
          </a:p>
        </p:txBody>
      </p:sp>
    </p:spTree>
    <p:extLst>
      <p:ext uri="{BB962C8B-B14F-4D97-AF65-F5344CB8AC3E}">
        <p14:creationId xmlns:p14="http://schemas.microsoft.com/office/powerpoint/2010/main" val="1731906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Short two hour webinars with each group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HR/Payroll/Benefits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Procurement/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Req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Finance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Record webinar for future review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One hour Q/A session</a:t>
            </a:r>
          </a:p>
        </p:txBody>
      </p:sp>
    </p:spTree>
    <p:extLst>
      <p:ext uri="{BB962C8B-B14F-4D97-AF65-F5344CB8AC3E}">
        <p14:creationId xmlns:p14="http://schemas.microsoft.com/office/powerpoint/2010/main" val="6846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54351" y="-315153"/>
            <a:ext cx="546899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Established 2003</a:t>
            </a:r>
          </a:p>
        </p:txBody>
      </p:sp>
      <p:pic>
        <p:nvPicPr>
          <p:cNvPr id="1026" name="Picture 2" descr="C:\Clients\Nogalis Documents\Infor Alliance Partner\PNG\Infor_Alliance_Partner_Logo_RGB_800px_72dpi_0108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620001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061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Organizationally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Get buy-in from the organization on necessity of the project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Budget appropriately so you don’t have to spend time on getting additional funds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Get a pass on tight security upfront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Lawson credentials (and other users)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Network security rules and firewall settings</a:t>
            </a:r>
          </a:p>
          <a:p>
            <a:pPr lvl="1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DB SA rights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Set expectations with users, executives, contractors early on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Read this: “How to cut consulting costs by up to 30%”</a:t>
            </a:r>
          </a:p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71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Go-Live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Flexible on the dates &amp; times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Preferably begin on Thursday evening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Availability (including after hours and weekend)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Technical staff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Functional staff</a:t>
            </a: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Issue resolution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81400"/>
            <a:ext cx="3352381" cy="258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71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54351" y="-315153"/>
            <a:ext cx="546899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What’s New 2016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7493" y="3274842"/>
            <a:ext cx="109377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25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4147681"/>
            <a:ext cx="1667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Consultants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89147" y="3263777"/>
            <a:ext cx="1844335" cy="872839"/>
          </a:xfrm>
          <a:prstGeom prst="rect">
            <a:avLst/>
          </a:prstGeom>
        </p:spPr>
        <p:txBody>
          <a:bodyPr wrap="square" lIns="102398" tIns="51199" rIns="102398" bIns="51199">
            <a:spAutoFit/>
          </a:bodyPr>
          <a:lstStyle/>
          <a:p>
            <a:pPr algn="ctr"/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142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80717" y="4136616"/>
            <a:ext cx="1061197" cy="411175"/>
          </a:xfrm>
          <a:prstGeom prst="rect">
            <a:avLst/>
          </a:prstGeom>
        </p:spPr>
        <p:txBody>
          <a:bodyPr wrap="none" lIns="102398" tIns="51199" rIns="102398" bIns="51199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Clients</a:t>
            </a:r>
          </a:p>
        </p:txBody>
      </p:sp>
      <p:pic>
        <p:nvPicPr>
          <p:cNvPr id="3076" name="Picture 4" descr="http://www.cislive.com/image/client_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261" y="2299343"/>
            <a:ext cx="886243" cy="106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hrconservator.com/img/build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09" y="2486240"/>
            <a:ext cx="657460" cy="876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static.squarespace.com/static/5215e2e2e4b0fbb13f0b0b29/t/523ad1e7e4b086730d121756/1379586536040/Competition-how-tea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93" y="2276085"/>
            <a:ext cx="1151813" cy="108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913147" y="4136616"/>
            <a:ext cx="2444589" cy="411175"/>
          </a:xfrm>
          <a:prstGeom prst="rect">
            <a:avLst/>
          </a:prstGeom>
        </p:spPr>
        <p:txBody>
          <a:bodyPr wrap="none" lIns="102398" tIns="51199" rIns="102398" bIns="51199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Managed Services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62636" y="3263777"/>
            <a:ext cx="1145607" cy="872839"/>
          </a:xfrm>
          <a:prstGeom prst="rect">
            <a:avLst/>
          </a:prstGeom>
        </p:spPr>
        <p:txBody>
          <a:bodyPr wrap="square" lIns="102398" tIns="51199" rIns="102398" bIns="51199">
            <a:spAutoFit/>
          </a:bodyPr>
          <a:lstStyle/>
          <a:p>
            <a:pPr algn="ctr"/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14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57736" y="4136616"/>
            <a:ext cx="1889950" cy="411175"/>
          </a:xfrm>
          <a:prstGeom prst="rect">
            <a:avLst/>
          </a:prstGeom>
        </p:spPr>
        <p:txBody>
          <a:bodyPr wrap="none" lIns="102398" tIns="51199" rIns="102398" bIns="51199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10x Upgrades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29907" y="3263777"/>
            <a:ext cx="1145607" cy="872839"/>
          </a:xfrm>
          <a:prstGeom prst="rect">
            <a:avLst/>
          </a:prstGeom>
        </p:spPr>
        <p:txBody>
          <a:bodyPr wrap="square" lIns="102398" tIns="51199" rIns="102398" bIns="51199">
            <a:spAutoFit/>
          </a:bodyPr>
          <a:lstStyle/>
          <a:p>
            <a:pPr algn="ctr"/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cs typeface="Proxima Nova Light"/>
              </a:rPr>
              <a:t>18</a:t>
            </a:r>
          </a:p>
        </p:txBody>
      </p:sp>
      <p:sp>
        <p:nvSpPr>
          <p:cNvPr id="2" name="Up Arrow Callout 1"/>
          <p:cNvSpPr/>
          <p:nvPr/>
        </p:nvSpPr>
        <p:spPr>
          <a:xfrm>
            <a:off x="6884947" y="2411822"/>
            <a:ext cx="762000" cy="951117"/>
          </a:xfrm>
          <a:prstGeom prst="upArrowCallou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10x</a:t>
            </a:r>
          </a:p>
        </p:txBody>
      </p:sp>
    </p:spTree>
    <p:extLst>
      <p:ext uri="{BB962C8B-B14F-4D97-AF65-F5344CB8AC3E}">
        <p14:creationId xmlns:p14="http://schemas.microsoft.com/office/powerpoint/2010/main" val="257478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8" grpId="0"/>
      <p:bldP spid="19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687505" y="4168976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pPr defTabSz="914400">
              <a:lnSpc>
                <a:spcPts val="5800"/>
              </a:lnSpc>
            </a:pPr>
            <a:r>
              <a:rPr lang="en-US" sz="4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The leader in Lawson Managed Services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77" y="981386"/>
            <a:ext cx="6858331" cy="209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4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Why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+mn-lt"/>
              </a:rPr>
              <a:t>Upgrade?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Extended 901 support deadline is 5/31/17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Latest technology changes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 Process Automation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 BI 10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Cleaner look &amp; feel</a:t>
            </a: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supported browsers</a:t>
            </a:r>
          </a:p>
          <a:p>
            <a:pPr marL="742950" lvl="2" indent="-342900"/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IE10+</a:t>
            </a:r>
          </a:p>
          <a:p>
            <a:pPr marL="742950" lvl="2" indent="-342900"/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Chrome</a:t>
            </a:r>
          </a:p>
          <a:p>
            <a:pPr marL="742950" lvl="2" indent="-342900"/>
            <a:r>
              <a:rPr lang="en-US" sz="2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Firefox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506634"/>
            <a:ext cx="307283" cy="3017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953000"/>
            <a:ext cx="3048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413248"/>
            <a:ext cx="284806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68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7467600" cy="5980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9144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Infor Lawson Product Life Cycle Maintenance Policy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July 22, 2016</a:t>
            </a:r>
          </a:p>
        </p:txBody>
      </p:sp>
    </p:spTree>
    <p:extLst>
      <p:ext uri="{BB962C8B-B14F-4D97-AF65-F5344CB8AC3E}">
        <p14:creationId xmlns:p14="http://schemas.microsoft.com/office/powerpoint/2010/main" val="380972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895475"/>
            <a:ext cx="78105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207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/>
              <a:t>What will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Worst Case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+mn-lt"/>
              </a:rPr>
              <a:t>Possible BSI Cyclical Update that requires 10x environment as minimum release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Possible OS updated that conflicts with environment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year-end updates for Payroll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year-end updates for AP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support for the environment</a:t>
            </a:r>
          </a:p>
          <a:p>
            <a:endParaRPr lang="en-US" sz="15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lvl="1"/>
            <a:endParaRPr lang="en-US" sz="7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5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Best Case (No Issues until year-end)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year-end updates for Payroll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year-end updates for AP</a:t>
            </a:r>
          </a:p>
          <a:p>
            <a:pPr lvl="1"/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support for the environment</a:t>
            </a:r>
          </a:p>
          <a:p>
            <a:endParaRPr lang="en-US" sz="15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endParaRPr lang="en-US" sz="15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7780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sz="4800" dirty="0">
                <a:solidFill>
                  <a:schemeClr val="tx2"/>
                </a:solidFill>
                <a:latin typeface="+mn-lt"/>
              </a:rPr>
            </a:br>
            <a:r>
              <a:rPr lang="fr-FR" sz="4800" dirty="0">
                <a:solidFill>
                  <a:schemeClr val="tx2"/>
                </a:solidFill>
                <a:latin typeface="+mn-lt"/>
              </a:rPr>
              <a:t>Infor Lawson 10.x Information Center</a:t>
            </a:r>
            <a:endParaRPr lang="en-US" sz="4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Knowledgebase Article 1444526</a:t>
            </a:r>
          </a:p>
          <a:p>
            <a:r>
              <a:rPr lang="en-US" sz="2400" dirty="0"/>
              <a:t>Topic # 29307</a:t>
            </a:r>
          </a:p>
          <a:p>
            <a:pPr lvl="1"/>
            <a:r>
              <a:rPr lang="en-US" dirty="0"/>
              <a:t>What’s New</a:t>
            </a:r>
          </a:p>
          <a:p>
            <a:pPr lvl="1"/>
            <a:r>
              <a:rPr lang="en-US" dirty="0"/>
              <a:t>Release Notes</a:t>
            </a:r>
          </a:p>
          <a:p>
            <a:pPr lvl="1"/>
            <a:r>
              <a:rPr lang="en-US" dirty="0"/>
              <a:t>Installation Guides</a:t>
            </a:r>
          </a:p>
          <a:p>
            <a:pPr lvl="1"/>
            <a:r>
              <a:rPr lang="en-US" dirty="0"/>
              <a:t>IPA Guides</a:t>
            </a:r>
          </a:p>
          <a:p>
            <a:pPr lvl="1"/>
            <a:r>
              <a:rPr lang="en-US" dirty="0" err="1"/>
              <a:t>Ming.le</a:t>
            </a:r>
            <a:r>
              <a:rPr lang="en-US" dirty="0"/>
              <a:t> Guides</a:t>
            </a:r>
          </a:p>
          <a:p>
            <a:pPr lvl="1"/>
            <a:r>
              <a:rPr lang="en-US" dirty="0"/>
              <a:t>ISS Guides</a:t>
            </a:r>
          </a:p>
          <a:p>
            <a:pPr lvl="1"/>
            <a:r>
              <a:rPr lang="en-US" dirty="0"/>
              <a:t>Upgrade Docs</a:t>
            </a:r>
          </a:p>
          <a:p>
            <a:pPr lvl="1"/>
            <a:r>
              <a:rPr lang="en-US" dirty="0"/>
              <a:t>Recommended training</a:t>
            </a:r>
          </a:p>
          <a:p>
            <a:pPr lvl="1"/>
            <a:r>
              <a:rPr lang="en-US" dirty="0"/>
              <a:t>Recent related webinars</a:t>
            </a:r>
          </a:p>
          <a:p>
            <a:pPr lvl="1"/>
            <a:r>
              <a:rPr lang="en-US" dirty="0"/>
              <a:t>Recorded webinars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97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Webina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NogalisWebinar</Template>
  <TotalTime>403</TotalTime>
  <Words>665</Words>
  <Application>Microsoft Office PowerPoint</Application>
  <PresentationFormat>On-screen Show (4:3)</PresentationFormat>
  <Paragraphs>162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Courier New</vt:lpstr>
      <vt:lpstr>Proxima Nova Light</vt:lpstr>
      <vt:lpstr>Tahoma</vt:lpstr>
      <vt:lpstr>NogalisWebinar</vt:lpstr>
      <vt:lpstr>How to Upgrade to Lawson v10  By May 31, 2017</vt:lpstr>
      <vt:lpstr>PowerPoint Presentation</vt:lpstr>
      <vt:lpstr>PowerPoint Presentation</vt:lpstr>
      <vt:lpstr>PowerPoint Presentation</vt:lpstr>
      <vt:lpstr>Why Upgrade?</vt:lpstr>
      <vt:lpstr>PowerPoint Presentation</vt:lpstr>
      <vt:lpstr>PowerPoint Presentation</vt:lpstr>
      <vt:lpstr>What will happen?</vt:lpstr>
      <vt:lpstr> Infor Lawson 10.x Information Center</vt:lpstr>
      <vt:lpstr>PowerPoint Presentation</vt:lpstr>
      <vt:lpstr>How do we get there?</vt:lpstr>
      <vt:lpstr>TimeLine</vt:lpstr>
      <vt:lpstr>Before we Begin</vt:lpstr>
      <vt:lpstr>Project Management</vt:lpstr>
      <vt:lpstr>Availability</vt:lpstr>
      <vt:lpstr>Tools</vt:lpstr>
      <vt:lpstr>Installation</vt:lpstr>
      <vt:lpstr>Testing</vt:lpstr>
      <vt:lpstr>Training</vt:lpstr>
      <vt:lpstr>Organizationally</vt:lpstr>
      <vt:lpstr>Go-Live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</dc:creator>
  <cp:lastModifiedBy>Tan Rezaei</cp:lastModifiedBy>
  <cp:revision>54</cp:revision>
  <dcterms:created xsi:type="dcterms:W3CDTF">2017-01-13T15:53:22Z</dcterms:created>
  <dcterms:modified xsi:type="dcterms:W3CDTF">2018-07-12T16:17:28Z</dcterms:modified>
</cp:coreProperties>
</file>