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90" r:id="rId3"/>
    <p:sldId id="315" r:id="rId4"/>
    <p:sldId id="295" r:id="rId5"/>
    <p:sldId id="332" r:id="rId6"/>
    <p:sldId id="301" r:id="rId7"/>
    <p:sldId id="317" r:id="rId8"/>
    <p:sldId id="335" r:id="rId9"/>
    <p:sldId id="336" r:id="rId10"/>
    <p:sldId id="319" r:id="rId11"/>
    <p:sldId id="318" r:id="rId12"/>
    <p:sldId id="320" r:id="rId13"/>
    <p:sldId id="321" r:id="rId14"/>
    <p:sldId id="322" r:id="rId15"/>
    <p:sldId id="323" r:id="rId16"/>
    <p:sldId id="325" r:id="rId17"/>
    <p:sldId id="324" r:id="rId18"/>
    <p:sldId id="326" r:id="rId19"/>
    <p:sldId id="327" r:id="rId20"/>
    <p:sldId id="328" r:id="rId21"/>
    <p:sldId id="329" r:id="rId22"/>
    <p:sldId id="330" r:id="rId23"/>
    <p:sldId id="331" r:id="rId24"/>
    <p:sldId id="339" r:id="rId25"/>
    <p:sldId id="337" r:id="rId26"/>
    <p:sldId id="333" r:id="rId27"/>
    <p:sldId id="338" r:id="rId28"/>
    <p:sldId id="300" r:id="rId29"/>
    <p:sldId id="334" r:id="rId30"/>
    <p:sldId id="298" r:id="rId31"/>
    <p:sldId id="303" r:id="rId32"/>
    <p:sldId id="302" r:id="rId33"/>
    <p:sldId id="31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87" autoAdjust="0"/>
  </p:normalViewPr>
  <p:slideViewPr>
    <p:cSldViewPr>
      <p:cViewPr>
        <p:scale>
          <a:sx n="75" d="100"/>
          <a:sy n="75" d="100"/>
        </p:scale>
        <p:origin x="-182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Poll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Lawson Sec</c:v>
                </c:pt>
                <c:pt idx="1">
                  <c:v>LAUA</c:v>
                </c:pt>
                <c:pt idx="2">
                  <c:v>No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48</c:v>
                </c:pt>
                <c:pt idx="1">
                  <c:v>42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Poll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2"/>
                <c:pt idx="0">
                  <c:v>Lawson Sec</c:v>
                </c:pt>
                <c:pt idx="1">
                  <c:v>LAUA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Poll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2"/>
              <c:layout>
                <c:manualLayout>
                  <c:x val="3.5853504423058229E-2"/>
                  <c:y val="9.1237378652896634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Intermediate</c:v>
                </c:pt>
                <c:pt idx="1">
                  <c:v>Beginner</c:v>
                </c:pt>
                <c:pt idx="2">
                  <c:v>Expert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53</c:v>
                </c:pt>
                <c:pt idx="1">
                  <c:v>40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Poll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2"/>
              <c:layout>
                <c:manualLayout>
                  <c:x val="3.5853504423058229E-2"/>
                  <c:y val="9.1237378652896634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</c:v>
                </c:pt>
                <c:pt idx="1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AB58A-E83F-45B5-BC1F-EB8E067EE180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36D2E-B50D-4AFD-9004-85B5B01C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6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36D2E-B50D-4AFD-9004-85B5B01C19D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97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6000">
              <a:schemeClr val="bg1">
                <a:tint val="80000"/>
                <a:satMod val="250000"/>
                <a:lumMod val="99000"/>
              </a:schemeClr>
            </a:gs>
            <a:gs pos="81000">
              <a:schemeClr val="bg1">
                <a:tint val="90000"/>
                <a:shade val="90000"/>
                <a:satMod val="200000"/>
              </a:schemeClr>
            </a:gs>
            <a:gs pos="92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A9A1E78-FE1F-43ED-B434-BE488A1B3F09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23" y="6281452"/>
            <a:ext cx="1765079" cy="5206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lerik.com/fiddl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xplorer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://www.twitter.com/nogalisinc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3733801"/>
          </a:xfrm>
        </p:spPr>
        <p:txBody>
          <a:bodyPr/>
          <a:lstStyle/>
          <a:p>
            <a:r>
              <a:rPr lang="en-US" sz="4800" dirty="0" smtClean="0"/>
              <a:t>Troubleshooting Lawson Security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hacks you need to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4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990600"/>
          </a:xfrm>
        </p:spPr>
        <p:txBody>
          <a:bodyPr/>
          <a:lstStyle/>
          <a:p>
            <a:r>
              <a:rPr lang="en-US" dirty="0" smtClean="0"/>
              <a:t>Method 2 - Fiddler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Available from </a:t>
            </a:r>
            <a:r>
              <a:rPr lang="en-US" sz="4400" dirty="0" smtClean="0">
                <a:hlinkClick r:id="rId2"/>
              </a:rPr>
              <a:t>www.telerik.com/fiddler</a:t>
            </a:r>
            <a:endParaRPr lang="en-US" sz="4400" dirty="0" smtClean="0"/>
          </a:p>
          <a:p>
            <a:r>
              <a:rPr lang="en-US" sz="4400" dirty="0" smtClean="0"/>
              <a:t>Web Debugging</a:t>
            </a:r>
          </a:p>
          <a:p>
            <a:r>
              <a:rPr lang="en-US" sz="4400" dirty="0" smtClean="0"/>
              <a:t>Performance testing</a:t>
            </a:r>
          </a:p>
          <a:p>
            <a:r>
              <a:rPr lang="en-US" sz="4400" dirty="0" smtClean="0"/>
              <a:t>Traffic Recording</a:t>
            </a:r>
          </a:p>
          <a:p>
            <a:r>
              <a:rPr lang="en-US" sz="4400" dirty="0" smtClean="0"/>
              <a:t>Session Manipulation</a:t>
            </a:r>
          </a:p>
          <a:p>
            <a:r>
              <a:rPr lang="en-US" sz="4400" dirty="0" smtClean="0"/>
              <a:t>Security Testing</a:t>
            </a:r>
          </a:p>
          <a:p>
            <a:endParaRPr lang="en-US" sz="4400" dirty="0" smtClean="0"/>
          </a:p>
          <a:p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9141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990600"/>
          </a:xfrm>
        </p:spPr>
        <p:txBody>
          <a:bodyPr/>
          <a:lstStyle/>
          <a:p>
            <a:r>
              <a:rPr lang="en-US" dirty="0" smtClean="0"/>
              <a:t>Fiddler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6767512" cy="5281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18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990600"/>
          </a:xfrm>
        </p:spPr>
        <p:txBody>
          <a:bodyPr/>
          <a:lstStyle/>
          <a:p>
            <a:r>
              <a:rPr lang="en-US" dirty="0" smtClean="0"/>
              <a:t>Tips for using Fiddler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Use the Process Picker to select the browser in question</a:t>
            </a:r>
          </a:p>
          <a:p>
            <a:r>
              <a:rPr lang="en-US" sz="4400" dirty="0"/>
              <a:t>Right Click row and “Mark Red</a:t>
            </a:r>
            <a:r>
              <a:rPr lang="en-US" sz="4400" dirty="0" smtClean="0"/>
              <a:t>” to highlight a task</a:t>
            </a:r>
          </a:p>
          <a:p>
            <a:r>
              <a:rPr lang="en-US" sz="4400" dirty="0" err="1" smtClean="0"/>
              <a:t>QuickExec</a:t>
            </a:r>
            <a:r>
              <a:rPr lang="en-US" sz="4400" dirty="0" smtClean="0"/>
              <a:t> BPU</a:t>
            </a:r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5322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990600"/>
          </a:xfrm>
        </p:spPr>
        <p:txBody>
          <a:bodyPr/>
          <a:lstStyle/>
          <a:p>
            <a:r>
              <a:rPr lang="en-US" dirty="0" smtClean="0"/>
              <a:t>Method 3 - </a:t>
            </a:r>
            <a:r>
              <a:rPr lang="en-US" dirty="0" err="1" smtClean="0"/>
              <a:t>JXplorer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Available from </a:t>
            </a:r>
            <a:r>
              <a:rPr lang="en-US" sz="4400" dirty="0" smtClean="0">
                <a:hlinkClick r:id="rId2"/>
              </a:rPr>
              <a:t>www.jxplorer.org</a:t>
            </a:r>
            <a:endParaRPr lang="en-US" sz="4400" dirty="0" smtClean="0"/>
          </a:p>
          <a:p>
            <a:r>
              <a:rPr lang="en-US" sz="4400" dirty="0" smtClean="0"/>
              <a:t>LDAP Browser and Editor</a:t>
            </a:r>
          </a:p>
          <a:p>
            <a:r>
              <a:rPr lang="en-US" sz="4400" dirty="0" smtClean="0"/>
              <a:t>Free and Open Source</a:t>
            </a:r>
          </a:p>
          <a:p>
            <a:r>
              <a:rPr lang="en-US" sz="4400" dirty="0" smtClean="0"/>
              <a:t>Enterprise Version ($10)</a:t>
            </a:r>
          </a:p>
          <a:p>
            <a:r>
              <a:rPr lang="en-US" sz="4400" dirty="0" smtClean="0"/>
              <a:t>Query and Edit LDAP</a:t>
            </a:r>
          </a:p>
          <a:p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401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990600"/>
          </a:xfrm>
        </p:spPr>
        <p:txBody>
          <a:bodyPr/>
          <a:lstStyle/>
          <a:p>
            <a:r>
              <a:rPr lang="en-US" dirty="0" err="1" smtClean="0"/>
              <a:t>JXplorer</a:t>
            </a:r>
            <a:endParaRPr lang="en-US" dirty="0"/>
          </a:p>
        </p:txBody>
      </p:sp>
      <p:pic>
        <p:nvPicPr>
          <p:cNvPr id="4098" name="Picture 2" descr="jxplorer screensh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696200" cy="498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9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990600"/>
          </a:xfrm>
        </p:spPr>
        <p:txBody>
          <a:bodyPr/>
          <a:lstStyle/>
          <a:p>
            <a:r>
              <a:rPr lang="en-US" dirty="0" smtClean="0"/>
              <a:t>Tips for using </a:t>
            </a:r>
            <a:r>
              <a:rPr lang="en-US" dirty="0" err="1" smtClean="0"/>
              <a:t>JXplorer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Use the $LAWDIR/system/</a:t>
            </a:r>
            <a:r>
              <a:rPr lang="en-US" sz="2800" dirty="0" err="1" smtClean="0"/>
              <a:t>install.cfg</a:t>
            </a:r>
            <a:r>
              <a:rPr lang="en-US" sz="2800" dirty="0" smtClean="0"/>
              <a:t> file to get your login </a:t>
            </a:r>
            <a:r>
              <a:rPr lang="en-US" sz="2800" dirty="0" err="1" smtClean="0"/>
              <a:t>paramters</a:t>
            </a:r>
            <a:r>
              <a:rPr lang="en-US" sz="2800" dirty="0" smtClean="0"/>
              <a:t> correct</a:t>
            </a:r>
          </a:p>
          <a:p>
            <a:endParaRPr lang="en-US" sz="4400" dirty="0"/>
          </a:p>
          <a:p>
            <a:endParaRPr lang="en-US" sz="4400" dirty="0" smtClean="0"/>
          </a:p>
          <a:p>
            <a:endParaRPr lang="en-US" sz="4400" dirty="0"/>
          </a:p>
          <a:p>
            <a:endParaRPr lang="en-US" sz="4400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688" y="2438399"/>
            <a:ext cx="4974511" cy="373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794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990600"/>
          </a:xfrm>
        </p:spPr>
        <p:txBody>
          <a:bodyPr/>
          <a:lstStyle/>
          <a:p>
            <a:r>
              <a:rPr lang="en-US" dirty="0" smtClean="0"/>
              <a:t>Tips for using </a:t>
            </a:r>
            <a:r>
              <a:rPr lang="en-US" dirty="0" err="1" smtClean="0"/>
              <a:t>JXplorer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can expand all the trees and see the attributes of every object down to the roles assigned to a user and their </a:t>
            </a:r>
            <a:r>
              <a:rPr lang="en-US" sz="2800" dirty="0" err="1" smtClean="0"/>
              <a:t>check_ls</a:t>
            </a:r>
            <a:r>
              <a:rPr lang="en-US" sz="2800" dirty="0" smtClean="0"/>
              <a:t> flag</a:t>
            </a:r>
          </a:p>
          <a:p>
            <a:r>
              <a:rPr lang="en-US" sz="2800" dirty="0" smtClean="0"/>
              <a:t>You can export all this data into text files</a:t>
            </a:r>
          </a:p>
          <a:p>
            <a:r>
              <a:rPr lang="en-US" sz="2800" dirty="0" smtClean="0"/>
              <a:t>It is NOT recommended to modify LDAP data using any external tools. These tools are intended for query purposes only. Very rarely is it necessary to modify anything using </a:t>
            </a:r>
            <a:r>
              <a:rPr lang="en-US" sz="2800" dirty="0" err="1" smtClean="0"/>
              <a:t>Jxplorer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endParaRPr lang="en-US" sz="4400" dirty="0"/>
          </a:p>
          <a:p>
            <a:endParaRPr lang="en-US" sz="4400" dirty="0" smtClean="0"/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5457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990600"/>
          </a:xfrm>
        </p:spPr>
        <p:txBody>
          <a:bodyPr/>
          <a:lstStyle/>
          <a:p>
            <a:r>
              <a:rPr lang="en-US" dirty="0" err="1" smtClean="0"/>
              <a:t>Jxplorer</a:t>
            </a:r>
            <a:r>
              <a:rPr lang="en-US" dirty="0" smtClean="0"/>
              <a:t> Connection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</a:t>
            </a:r>
            <a:r>
              <a:rPr lang="en-US" sz="3600" b="1" dirty="0"/>
              <a:t>LDAPPORT</a:t>
            </a:r>
            <a:r>
              <a:rPr lang="en-US" sz="3600" dirty="0"/>
              <a:t> – The port number</a:t>
            </a:r>
          </a:p>
          <a:p>
            <a:r>
              <a:rPr lang="en-US" sz="3600" b="1" dirty="0"/>
              <a:t>RMPARENTDN</a:t>
            </a:r>
            <a:r>
              <a:rPr lang="en-US" sz="3600" dirty="0"/>
              <a:t> – The base root directory</a:t>
            </a:r>
          </a:p>
          <a:p>
            <a:r>
              <a:rPr lang="en-US" sz="3600" b="1" dirty="0" smtClean="0"/>
              <a:t>DAPHOST</a:t>
            </a:r>
            <a:r>
              <a:rPr lang="en-US" sz="3600" dirty="0" smtClean="0"/>
              <a:t> – The host name</a:t>
            </a:r>
          </a:p>
          <a:p>
            <a:r>
              <a:rPr lang="en-US" sz="3600" b="1" dirty="0" smtClean="0"/>
              <a:t>LDAPBINDDN</a:t>
            </a:r>
            <a:r>
              <a:rPr lang="en-US" sz="3600" dirty="0" smtClean="0"/>
              <a:t> – The User Name</a:t>
            </a:r>
          </a:p>
          <a:p>
            <a:r>
              <a:rPr lang="en-US" sz="3600" b="1" dirty="0" smtClean="0"/>
              <a:t>LDAPPASSWORD</a:t>
            </a:r>
            <a:r>
              <a:rPr lang="en-US" sz="3600" dirty="0" smtClean="0"/>
              <a:t> – The password</a:t>
            </a:r>
          </a:p>
          <a:p>
            <a:endParaRPr lang="en-US" sz="4400" dirty="0" smtClean="0"/>
          </a:p>
          <a:p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4119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990600"/>
          </a:xfrm>
        </p:spPr>
        <p:txBody>
          <a:bodyPr/>
          <a:lstStyle/>
          <a:p>
            <a:r>
              <a:rPr lang="en-US" dirty="0" smtClean="0"/>
              <a:t>Method 4 - </a:t>
            </a:r>
            <a:r>
              <a:rPr lang="en-US" dirty="0" err="1" smtClean="0"/>
              <a:t>lsdump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z="4400" dirty="0" smtClean="0"/>
              <a:t>A Lawson delivered </a:t>
            </a:r>
            <a:r>
              <a:rPr lang="en-US" sz="4400" dirty="0" err="1" smtClean="0"/>
              <a:t>uitility</a:t>
            </a:r>
            <a:r>
              <a:rPr lang="en-US" sz="4400" dirty="0" smtClean="0"/>
              <a:t> for exporting security information into an XML file.</a:t>
            </a:r>
          </a:p>
          <a:p>
            <a:r>
              <a:rPr lang="en-US" sz="4400" dirty="0" smtClean="0"/>
              <a:t>It can be loaded back into another environment.</a:t>
            </a:r>
          </a:p>
          <a:p>
            <a:r>
              <a:rPr lang="en-US" sz="4400" dirty="0" smtClean="0"/>
              <a:t>The xml file can be viewed and  edited using a text editor.</a:t>
            </a:r>
          </a:p>
          <a:p>
            <a:r>
              <a:rPr lang="en-US" sz="4400" dirty="0" smtClean="0"/>
              <a:t>Can be used with </a:t>
            </a:r>
            <a:r>
              <a:rPr lang="en-US" sz="4400" dirty="0" err="1" smtClean="0"/>
              <a:t>lsload</a:t>
            </a:r>
            <a:r>
              <a:rPr lang="en-US" sz="4400" dirty="0" smtClean="0"/>
              <a:t> to migrate security setup to another environment (does not include user information)</a:t>
            </a:r>
          </a:p>
          <a:p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7699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990600"/>
          </a:xfrm>
        </p:spPr>
        <p:txBody>
          <a:bodyPr/>
          <a:lstStyle/>
          <a:p>
            <a:r>
              <a:rPr lang="en-US" dirty="0" err="1" smtClean="0"/>
              <a:t>lsdump</a:t>
            </a:r>
            <a:r>
              <a:rPr lang="en-US" dirty="0" smtClean="0"/>
              <a:t> usage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 err="1"/>
              <a:t>l</a:t>
            </a:r>
            <a:r>
              <a:rPr lang="en-US" sz="3200" dirty="0" err="1" smtClean="0"/>
              <a:t>sdump</a:t>
            </a:r>
            <a:r>
              <a:rPr lang="en-US" sz="3200" dirty="0" smtClean="0"/>
              <a:t> –f &lt;filename&gt; PROFILE [</a:t>
            </a:r>
            <a:r>
              <a:rPr lang="en-US" sz="3200" dirty="0" err="1" smtClean="0"/>
              <a:t>pofileid</a:t>
            </a:r>
            <a:r>
              <a:rPr lang="en-US" sz="3200" dirty="0" smtClean="0"/>
              <a:t>]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Example: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lsdump</a:t>
            </a:r>
            <a:r>
              <a:rPr lang="en-US" sz="3200" dirty="0" smtClean="0"/>
              <a:t> –f prd.xml PROFILE PRD</a:t>
            </a:r>
            <a:endParaRPr lang="en-US" sz="3200" dirty="0"/>
          </a:p>
          <a:p>
            <a:pPr marL="0" indent="0">
              <a:buNone/>
            </a:pPr>
            <a:endParaRPr lang="en-US" sz="4400" dirty="0" smtClean="0"/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2870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on Lawson Security? (Feb 2014)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5151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1770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990600"/>
          </a:xfrm>
        </p:spPr>
        <p:txBody>
          <a:bodyPr/>
          <a:lstStyle/>
          <a:p>
            <a:r>
              <a:rPr lang="en-US" dirty="0" err="1" smtClean="0"/>
              <a:t>lsload</a:t>
            </a:r>
            <a:r>
              <a:rPr lang="en-US" dirty="0" smtClean="0"/>
              <a:t> usage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lsload</a:t>
            </a:r>
            <a:r>
              <a:rPr lang="en-US" sz="3200" dirty="0" smtClean="0"/>
              <a:t> PROFILE &lt;filename&gt;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Example: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lsload</a:t>
            </a:r>
            <a:r>
              <a:rPr lang="en-US" sz="3200" dirty="0" smtClean="0"/>
              <a:t> PROFILE prd.xml </a:t>
            </a:r>
            <a:endParaRPr lang="en-US" sz="3200" dirty="0"/>
          </a:p>
          <a:p>
            <a:pPr marL="0" indent="0">
              <a:buNone/>
            </a:pPr>
            <a:endParaRPr lang="en-US" sz="4400" dirty="0" smtClean="0"/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0342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1295400"/>
          </a:xfrm>
        </p:spPr>
        <p:txBody>
          <a:bodyPr/>
          <a:lstStyle/>
          <a:p>
            <a:r>
              <a:rPr lang="en-US" dirty="0" smtClean="0"/>
              <a:t>Method 5 – </a:t>
            </a:r>
            <a:r>
              <a:rPr lang="en-US" dirty="0" err="1" smtClean="0"/>
              <a:t>ldifde</a:t>
            </a:r>
            <a:r>
              <a:rPr lang="en-US" dirty="0" smtClean="0"/>
              <a:t> and </a:t>
            </a:r>
            <a:r>
              <a:rPr lang="en-US" dirty="0" err="1" smtClean="0"/>
              <a:t>csvde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A Lawson Microsoft utility for exporting LDAP information into a text file.</a:t>
            </a:r>
          </a:p>
          <a:p>
            <a:r>
              <a:rPr lang="en-US" sz="4400" dirty="0" smtClean="0"/>
              <a:t>The text file can be viewed and  edited using a text editor.</a:t>
            </a:r>
          </a:p>
          <a:p>
            <a:r>
              <a:rPr lang="en-US" sz="4400" dirty="0" smtClean="0"/>
              <a:t>This file is useful for searching quickly and spotting issues.</a:t>
            </a:r>
          </a:p>
          <a:p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7105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990600"/>
          </a:xfrm>
        </p:spPr>
        <p:txBody>
          <a:bodyPr/>
          <a:lstStyle/>
          <a:p>
            <a:r>
              <a:rPr lang="en-US" dirty="0" err="1" smtClean="0"/>
              <a:t>ldifde</a:t>
            </a:r>
            <a:r>
              <a:rPr lang="en-US" dirty="0" smtClean="0"/>
              <a:t> usage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Usage</a:t>
            </a:r>
            <a:r>
              <a:rPr lang="en-US" sz="4400" dirty="0" smtClean="0"/>
              <a:t>: </a:t>
            </a:r>
          </a:p>
          <a:p>
            <a:pPr marL="0" indent="0">
              <a:buNone/>
            </a:pPr>
            <a:r>
              <a:rPr lang="en-US" sz="2000" dirty="0" err="1" smtClean="0"/>
              <a:t>ldifde</a:t>
            </a:r>
            <a:r>
              <a:rPr lang="en-US" sz="2000" dirty="0" smtClean="0"/>
              <a:t> </a:t>
            </a:r>
            <a:r>
              <a:rPr lang="en-US" sz="2000" dirty="0"/>
              <a:t>-f &lt;</a:t>
            </a:r>
            <a:r>
              <a:rPr lang="en-US" sz="2000" dirty="0" err="1"/>
              <a:t>dumpfile</a:t>
            </a:r>
            <a:r>
              <a:rPr lang="en-US" sz="2000" dirty="0"/>
              <a:t>&gt; -s &lt;</a:t>
            </a:r>
            <a:r>
              <a:rPr lang="en-US" sz="2000" dirty="0" err="1"/>
              <a:t>ldap_server</a:t>
            </a:r>
            <a:r>
              <a:rPr lang="en-US" sz="2000" dirty="0"/>
              <a:t>&gt;:&lt;port&gt; -j &lt;</a:t>
            </a:r>
            <a:r>
              <a:rPr lang="en-US" sz="2000" dirty="0" err="1"/>
              <a:t>Logfile</a:t>
            </a:r>
            <a:r>
              <a:rPr lang="en-US" sz="2000" dirty="0"/>
              <a:t> Directory&gt; -d "</a:t>
            </a:r>
            <a:r>
              <a:rPr lang="en-US" sz="2000" dirty="0" err="1"/>
              <a:t>BaseDN</a:t>
            </a:r>
            <a:r>
              <a:rPr lang="en-US" sz="2000" dirty="0"/>
              <a:t>" -v -l &lt;Comma Delimited List&gt; -a &lt;</a:t>
            </a:r>
            <a:r>
              <a:rPr lang="en-US" sz="2000" dirty="0" err="1"/>
              <a:t>UserDistinguishedName</a:t>
            </a:r>
            <a:r>
              <a:rPr lang="en-US" sz="2000" dirty="0"/>
              <a:t>&gt;  &lt;password&gt;</a:t>
            </a:r>
            <a:endParaRPr lang="en-US" sz="2000" dirty="0" smtClean="0"/>
          </a:p>
          <a:p>
            <a:pPr marL="0" indent="0">
              <a:buNone/>
            </a:pPr>
            <a:r>
              <a:rPr lang="en-US" sz="4400" dirty="0" smtClean="0"/>
              <a:t>Example:</a:t>
            </a:r>
          </a:p>
          <a:p>
            <a:pPr marL="0" indent="0">
              <a:buNone/>
            </a:pPr>
            <a:r>
              <a:rPr lang="en-US" sz="1400" dirty="0" err="1" smtClean="0"/>
              <a:t>ldifde</a:t>
            </a:r>
            <a:r>
              <a:rPr lang="en-US" sz="1400" dirty="0" smtClean="0"/>
              <a:t> </a:t>
            </a:r>
            <a:r>
              <a:rPr lang="en-US" sz="1400" dirty="0"/>
              <a:t>-f f:\lsftest\rm_20150518.txt -s ldap.nogalis.com:389 -j f:\lsftest -d "OU=</a:t>
            </a:r>
            <a:r>
              <a:rPr lang="en-US" sz="1400" dirty="0" err="1"/>
              <a:t>resources,O</a:t>
            </a:r>
            <a:r>
              <a:rPr lang="en-US" sz="1400" dirty="0"/>
              <a:t>=</a:t>
            </a:r>
            <a:r>
              <a:rPr lang="en-US" sz="1400" dirty="0" err="1"/>
              <a:t>lwsnrmdata,o</a:t>
            </a:r>
            <a:r>
              <a:rPr lang="en-US" sz="1400" dirty="0"/>
              <a:t>=</a:t>
            </a:r>
            <a:r>
              <a:rPr lang="en-US" sz="1400" dirty="0" err="1"/>
              <a:t>lwsntest,dc</a:t>
            </a:r>
            <a:r>
              <a:rPr lang="en-US" sz="1400" dirty="0"/>
              <a:t>=</a:t>
            </a:r>
            <a:r>
              <a:rPr lang="en-US" sz="1400" dirty="0" err="1"/>
              <a:t>nogalis,dc</a:t>
            </a:r>
            <a:r>
              <a:rPr lang="en-US" sz="1400" dirty="0"/>
              <a:t>=com" -v -l name,cn,zzlwsnattrFirstName,zzlwsnattrCheckLS,zzlwsnattrGroup,zzlwsnattrAddins,zzlwsnattrProductLine,zzlwsnattrRole,zzlwsnattrLastName,zzlwsnattrPortalRole,zzlwsnattrWFUser,zzlwsnattrPortalAdmin,zzlwsnattrEmail,zzlwsnattrOLEDBC,zzlwsnattrName,whenCreated,whenChanged,uSNCreated,uSNChanged -a </a:t>
            </a:r>
            <a:r>
              <a:rPr lang="en-US" sz="1400" dirty="0" err="1"/>
              <a:t>cn</a:t>
            </a:r>
            <a:r>
              <a:rPr lang="en-US" sz="1400" dirty="0"/>
              <a:t>=</a:t>
            </a:r>
            <a:r>
              <a:rPr lang="en-US" sz="1400" dirty="0" err="1"/>
              <a:t>ldapadmin,o</a:t>
            </a:r>
            <a:r>
              <a:rPr lang="en-US" sz="1400" dirty="0"/>
              <a:t>=</a:t>
            </a:r>
            <a:r>
              <a:rPr lang="en-US" sz="1400" dirty="0" err="1"/>
              <a:t>lwsntest,dc</a:t>
            </a:r>
            <a:r>
              <a:rPr lang="en-US" sz="1400" dirty="0"/>
              <a:t>=</a:t>
            </a:r>
            <a:r>
              <a:rPr lang="en-US" sz="1400" dirty="0" err="1"/>
              <a:t>nogalis,dc</a:t>
            </a:r>
            <a:r>
              <a:rPr lang="en-US" sz="1400" dirty="0"/>
              <a:t>=com password1234</a:t>
            </a:r>
            <a:endParaRPr lang="en-US" sz="1400" dirty="0" smtClean="0"/>
          </a:p>
          <a:p>
            <a:pPr marL="0" indent="0">
              <a:buNone/>
            </a:pP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8895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990600"/>
          </a:xfrm>
        </p:spPr>
        <p:txBody>
          <a:bodyPr/>
          <a:lstStyle/>
          <a:p>
            <a:r>
              <a:rPr lang="en-US" dirty="0" smtClean="0"/>
              <a:t>Sample </a:t>
            </a:r>
            <a:r>
              <a:rPr lang="en-US" dirty="0" err="1" smtClean="0"/>
              <a:t>ldifde</a:t>
            </a:r>
            <a:r>
              <a:rPr lang="en-US" dirty="0" smtClean="0"/>
              <a:t> file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1438274"/>
            <a:ext cx="6523303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031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990600"/>
          </a:xfrm>
        </p:spPr>
        <p:txBody>
          <a:bodyPr/>
          <a:lstStyle/>
          <a:p>
            <a:r>
              <a:rPr lang="en-US" dirty="0" err="1" smtClean="0"/>
              <a:t>Ldapsearch</a:t>
            </a:r>
            <a:r>
              <a:rPr lang="en-US" dirty="0" smtClean="0"/>
              <a:t> usage (UNIX)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Usage</a:t>
            </a:r>
            <a:r>
              <a:rPr lang="en-US" sz="4400" dirty="0" smtClean="0"/>
              <a:t>: </a:t>
            </a:r>
          </a:p>
          <a:p>
            <a:pPr marL="0" indent="0">
              <a:buNone/>
            </a:pPr>
            <a:r>
              <a:rPr lang="en-US" sz="2000" dirty="0" err="1"/>
              <a:t>ldapsearch</a:t>
            </a:r>
            <a:r>
              <a:rPr lang="en-US" sz="2000" dirty="0"/>
              <a:t> -D &lt;LDAPBINDDN&gt; -w &lt;LDAPPASSWORD&gt; -h &lt;LDAPHOST&gt; -p &lt;LDAPPORT&gt; -b &lt;RESOURCEDATADN&gt; </a:t>
            </a:r>
            <a:r>
              <a:rPr lang="en-US" sz="2000" dirty="0" err="1"/>
              <a:t>objectclass</a:t>
            </a:r>
            <a:r>
              <a:rPr lang="en-US" sz="2000" dirty="0"/>
              <a:t>=</a:t>
            </a:r>
            <a:r>
              <a:rPr lang="en-US" sz="2000" dirty="0" err="1"/>
              <a:t>zzlwsnobjPeople</a:t>
            </a:r>
            <a:r>
              <a:rPr lang="en-US" sz="2000" dirty="0"/>
              <a:t> &gt;  $</a:t>
            </a:r>
            <a:r>
              <a:rPr lang="en-US" sz="2000" dirty="0" err="1" smtClean="0"/>
              <a:t>tmpfile</a:t>
            </a:r>
            <a:endParaRPr lang="en-US" sz="2000" dirty="0" smtClean="0"/>
          </a:p>
          <a:p>
            <a:pPr marL="0" indent="0">
              <a:buNone/>
            </a:pPr>
            <a:r>
              <a:rPr lang="en-US" sz="4400" dirty="0" smtClean="0"/>
              <a:t>Example</a:t>
            </a:r>
            <a:r>
              <a:rPr lang="en-US" sz="4400" dirty="0" smtClean="0"/>
              <a:t>:</a:t>
            </a:r>
          </a:p>
          <a:p>
            <a:pPr marL="0" indent="0">
              <a:buNone/>
            </a:pPr>
            <a:r>
              <a:rPr lang="en-US" sz="1400" dirty="0" err="1"/>
              <a:t>ldapsearch</a:t>
            </a:r>
            <a:r>
              <a:rPr lang="en-US" sz="1400" dirty="0"/>
              <a:t> -D "OU=</a:t>
            </a:r>
            <a:r>
              <a:rPr lang="en-US" sz="1400" dirty="0" err="1"/>
              <a:t>resources,O</a:t>
            </a:r>
            <a:r>
              <a:rPr lang="en-US" sz="1400" dirty="0"/>
              <a:t>=</a:t>
            </a:r>
            <a:r>
              <a:rPr lang="en-US" sz="1400" dirty="0" err="1"/>
              <a:t>lwsnrmdata,o</a:t>
            </a:r>
            <a:r>
              <a:rPr lang="en-US" sz="1400" dirty="0"/>
              <a:t>=</a:t>
            </a:r>
            <a:r>
              <a:rPr lang="en-US" sz="1400" dirty="0" err="1"/>
              <a:t>lwsntest,dc</a:t>
            </a:r>
            <a:r>
              <a:rPr lang="en-US" sz="1400" dirty="0"/>
              <a:t>=</a:t>
            </a:r>
            <a:r>
              <a:rPr lang="en-US" sz="1400" dirty="0" err="1"/>
              <a:t>nogalis,dc</a:t>
            </a:r>
            <a:r>
              <a:rPr lang="en-US" sz="1400" dirty="0"/>
              <a:t>=com"</a:t>
            </a:r>
            <a:r>
              <a:rPr lang="en-US" sz="1400" dirty="0" smtClean="0"/>
              <a:t> </a:t>
            </a:r>
            <a:r>
              <a:rPr lang="en-US" sz="1400" dirty="0"/>
              <a:t>-w </a:t>
            </a:r>
            <a:r>
              <a:rPr lang="en-US" sz="1400" dirty="0" smtClean="0"/>
              <a:t>password1234 </a:t>
            </a:r>
            <a:r>
              <a:rPr lang="en-US" sz="1400" dirty="0"/>
              <a:t>-h ldap.nogalis.com</a:t>
            </a:r>
            <a:r>
              <a:rPr lang="en-US" sz="1400" dirty="0" smtClean="0"/>
              <a:t> </a:t>
            </a:r>
            <a:r>
              <a:rPr lang="en-US" sz="1400" dirty="0"/>
              <a:t>-p </a:t>
            </a:r>
            <a:r>
              <a:rPr lang="en-US" sz="1400" dirty="0" smtClean="0"/>
              <a:t>389 </a:t>
            </a:r>
            <a:r>
              <a:rPr lang="en-US" sz="1400" dirty="0"/>
              <a:t>-b "OU=</a:t>
            </a:r>
            <a:r>
              <a:rPr lang="en-US" sz="1400" dirty="0" err="1"/>
              <a:t>resources,O</a:t>
            </a:r>
            <a:r>
              <a:rPr lang="en-US" sz="1400" dirty="0"/>
              <a:t>=</a:t>
            </a:r>
            <a:r>
              <a:rPr lang="en-US" sz="1400" dirty="0" err="1"/>
              <a:t>lwsnrmdata,o</a:t>
            </a:r>
            <a:r>
              <a:rPr lang="en-US" sz="1400" dirty="0"/>
              <a:t>=</a:t>
            </a:r>
            <a:r>
              <a:rPr lang="en-US" sz="1400" dirty="0" err="1"/>
              <a:t>lwsntest,dc</a:t>
            </a:r>
            <a:r>
              <a:rPr lang="en-US" sz="1400" dirty="0"/>
              <a:t>=</a:t>
            </a:r>
            <a:r>
              <a:rPr lang="en-US" sz="1400" dirty="0" err="1"/>
              <a:t>nogalis,dc</a:t>
            </a:r>
            <a:r>
              <a:rPr lang="en-US" sz="1400" dirty="0"/>
              <a:t>=com"</a:t>
            </a:r>
            <a:r>
              <a:rPr lang="en-US" sz="1400" dirty="0" smtClean="0"/>
              <a:t> </a:t>
            </a:r>
            <a:r>
              <a:rPr lang="en-US" sz="1400" dirty="0" err="1"/>
              <a:t>objectclass</a:t>
            </a:r>
            <a:r>
              <a:rPr lang="en-US" sz="1400" dirty="0"/>
              <a:t>=</a:t>
            </a:r>
            <a:r>
              <a:rPr lang="en-US" sz="1400" dirty="0" err="1"/>
              <a:t>zzlwsnobjPeople</a:t>
            </a:r>
            <a:r>
              <a:rPr lang="en-US" sz="1400" dirty="0"/>
              <a:t> &gt;  $</a:t>
            </a:r>
            <a:r>
              <a:rPr lang="en-US" sz="1400" dirty="0" err="1"/>
              <a:t>tmpfile</a:t>
            </a: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2042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990600"/>
          </a:xfrm>
        </p:spPr>
        <p:txBody>
          <a:bodyPr/>
          <a:lstStyle/>
          <a:p>
            <a:r>
              <a:rPr lang="en-US" dirty="0" smtClean="0"/>
              <a:t>Method 6 - Reporting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4400" dirty="0" smtClean="0"/>
              <a:t>Lawson Security Reports</a:t>
            </a:r>
          </a:p>
          <a:p>
            <a:r>
              <a:rPr lang="en-US" sz="4400" dirty="0" smtClean="0"/>
              <a:t>Third party reporting solutions like LSF_IQ</a:t>
            </a:r>
          </a:p>
          <a:p>
            <a:r>
              <a:rPr lang="en-US" sz="4400" dirty="0" smtClean="0"/>
              <a:t>Home brewed reporting using LBI</a:t>
            </a:r>
          </a:p>
          <a:p>
            <a:endParaRPr lang="en-US" sz="4400" dirty="0" smtClean="0"/>
          </a:p>
          <a:p>
            <a:pPr marL="0" indent="0">
              <a:buFont typeface="Arial" pitchFamily="34" charset="0"/>
              <a:buNone/>
            </a:pPr>
            <a:endParaRPr lang="en-US" sz="4400" dirty="0" smtClean="0"/>
          </a:p>
          <a:p>
            <a:endParaRPr lang="en-US" sz="4400" dirty="0" smtClean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165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0"/>
            <a:ext cx="1331070" cy="15811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9"/>
          <a:stretch/>
        </p:blipFill>
        <p:spPr>
          <a:xfrm>
            <a:off x="533400" y="1143000"/>
            <a:ext cx="3762692" cy="14477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28864"/>
            <a:ext cx="2862673" cy="14429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717686"/>
            <a:ext cx="3376331" cy="20161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14" y="2381008"/>
            <a:ext cx="4553586" cy="17337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614" y="2723881"/>
            <a:ext cx="4553586" cy="19243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461" y="3308329"/>
            <a:ext cx="4520339" cy="20256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867" y="3578298"/>
            <a:ext cx="4581984" cy="21183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255859" y="5791200"/>
            <a:ext cx="298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38 Clicks!!</a:t>
            </a:r>
            <a:endParaRPr lang="en-US" sz="36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902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026" y="-685799"/>
            <a:ext cx="11315700" cy="7543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78403" y="1882914"/>
            <a:ext cx="584616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LSF</a:t>
            </a:r>
            <a:r>
              <a:rPr lang="en-US" sz="11500" baseline="400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IQ</a:t>
            </a:r>
            <a:endParaRPr lang="en-US" sz="13800" baseline="400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8324" y="3864114"/>
            <a:ext cx="80384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Reporting in the Cloud</a:t>
            </a:r>
            <a:endParaRPr lang="en-US" sz="4000" baseline="40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Clearing All the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 an </a:t>
            </a:r>
            <a:r>
              <a:rPr lang="en-US" dirty="0" err="1"/>
              <a:t>IOSCacheRefresh</a:t>
            </a:r>
            <a:endParaRPr lang="en-US" dirty="0"/>
          </a:p>
          <a:p>
            <a:r>
              <a:rPr lang="en-US" dirty="0"/>
              <a:t>Clear all your browsing history and restart the </a:t>
            </a:r>
            <a:r>
              <a:rPr lang="en-US" dirty="0" smtClean="0"/>
              <a:t>browser</a:t>
            </a:r>
          </a:p>
          <a:p>
            <a:r>
              <a:rPr lang="en-US" dirty="0" smtClean="0"/>
              <a:t>Clear Security Cache</a:t>
            </a:r>
          </a:p>
          <a:p>
            <a:r>
              <a:rPr lang="en-US" dirty="0" smtClean="0"/>
              <a:t>Reduce Caching Interval</a:t>
            </a:r>
          </a:p>
          <a:p>
            <a:r>
              <a:rPr lang="en-US" dirty="0" smtClean="0"/>
              <a:t>Wait up to 15 minutes</a:t>
            </a:r>
          </a:p>
          <a:p>
            <a:r>
              <a:rPr lang="en-US" dirty="0" smtClean="0"/>
              <a:t>Try it in LID</a:t>
            </a:r>
            <a:endParaRPr lang="en-US" dirty="0"/>
          </a:p>
        </p:txBody>
      </p:sp>
      <p:pic>
        <p:nvPicPr>
          <p:cNvPr id="8194" name="Picture 2" descr="http://its.virginia.edu/integratedsystem/gettingstarted/images/ie8cach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743200"/>
            <a:ext cx="286258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07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42975"/>
            <a:ext cx="6858000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88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on Lawson Security? (Aug 2015)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213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41776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Come </a:t>
            </a:r>
            <a:r>
              <a:rPr lang="en-US" dirty="0"/>
              <a:t>up with a good naming convention for roles and classes before you do anything else. These should make sense at a glance and be easy to classify and sorting them should also group them.</a:t>
            </a:r>
          </a:p>
        </p:txBody>
      </p:sp>
    </p:spTree>
    <p:extLst>
      <p:ext uri="{BB962C8B-B14F-4D97-AF65-F5344CB8AC3E}">
        <p14:creationId xmlns:p14="http://schemas.microsoft.com/office/powerpoint/2010/main" val="424492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www.nogalis.com/education</a:t>
            </a:r>
            <a:endParaRPr lang="en-US" sz="40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67000"/>
            <a:ext cx="535868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40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2774" name="TextBox 6"/>
          <p:cNvSpPr txBox="1">
            <a:spLocks noChangeArrowheads="1"/>
          </p:cNvSpPr>
          <p:nvPr/>
        </p:nvSpPr>
        <p:spPr bwMode="auto">
          <a:xfrm>
            <a:off x="2233613" y="4953000"/>
            <a:ext cx="4781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  <a:latin typeface="Palatino Linotype" pitchFamily="18" charset="0"/>
              </a:rPr>
              <a:t>www.nogalis.com/educatio</a:t>
            </a:r>
            <a:r>
              <a:rPr lang="en-US" altLang="en-US" dirty="0">
                <a:solidFill>
                  <a:schemeClr val="tx2"/>
                </a:solidFill>
                <a:latin typeface="Palatino Linotype" pitchFamily="18" charset="0"/>
              </a:rPr>
              <a:t>n</a:t>
            </a:r>
          </a:p>
        </p:txBody>
      </p:sp>
      <p:sp>
        <p:nvSpPr>
          <p:cNvPr id="32776" name="TextBox 9"/>
          <p:cNvSpPr txBox="1">
            <a:spLocks noChangeArrowheads="1"/>
          </p:cNvSpPr>
          <p:nvPr/>
        </p:nvSpPr>
        <p:spPr bwMode="auto">
          <a:xfrm>
            <a:off x="1198563" y="1905000"/>
            <a:ext cx="1035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chemeClr val="tx1"/>
                </a:solidFill>
                <a:latin typeface="Arial" charset="0"/>
              </a:rPr>
              <a:t>Aug</a:t>
            </a:r>
          </a:p>
        </p:txBody>
      </p:sp>
      <p:sp>
        <p:nvSpPr>
          <p:cNvPr id="32777" name="TextBox 10"/>
          <p:cNvSpPr txBox="1">
            <a:spLocks noChangeArrowheads="1"/>
          </p:cNvSpPr>
          <p:nvPr/>
        </p:nvSpPr>
        <p:spPr bwMode="auto">
          <a:xfrm>
            <a:off x="2166938" y="1985963"/>
            <a:ext cx="652462" cy="60483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bg1"/>
                </a:solidFill>
                <a:latin typeface="Palatino Linotype" pitchFamily="18" charset="0"/>
              </a:rPr>
              <a:t>19</a:t>
            </a:r>
            <a:endParaRPr lang="en-US" altLang="en-US" sz="3200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19200" y="1957388"/>
            <a:ext cx="1579563" cy="62388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/>
          </a:p>
        </p:txBody>
      </p:sp>
      <p:sp>
        <p:nvSpPr>
          <p:cNvPr id="32779" name="TextBox 12"/>
          <p:cNvSpPr txBox="1">
            <a:spLocks noChangeArrowheads="1"/>
          </p:cNvSpPr>
          <p:nvPr/>
        </p:nvSpPr>
        <p:spPr bwMode="auto">
          <a:xfrm>
            <a:off x="1198563" y="2828925"/>
            <a:ext cx="1035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chemeClr val="tx1"/>
                </a:solidFill>
                <a:latin typeface="Arial" charset="0"/>
              </a:rPr>
              <a:t>Aug</a:t>
            </a:r>
          </a:p>
        </p:txBody>
      </p:sp>
      <p:sp>
        <p:nvSpPr>
          <p:cNvPr id="32780" name="TextBox 13"/>
          <p:cNvSpPr txBox="1">
            <a:spLocks noChangeArrowheads="1"/>
          </p:cNvSpPr>
          <p:nvPr/>
        </p:nvSpPr>
        <p:spPr bwMode="auto">
          <a:xfrm>
            <a:off x="2189163" y="2900363"/>
            <a:ext cx="630237" cy="60483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bg1"/>
                </a:solidFill>
                <a:latin typeface="Palatino Linotype" pitchFamily="18" charset="0"/>
              </a:rPr>
              <a:t>27</a:t>
            </a:r>
            <a:endParaRPr lang="en-US" altLang="en-US" sz="3200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19200" y="2881313"/>
            <a:ext cx="1579563" cy="62388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/>
          </a:p>
        </p:txBody>
      </p:sp>
      <p:sp>
        <p:nvSpPr>
          <p:cNvPr id="32782" name="TextBox 15"/>
          <p:cNvSpPr txBox="1">
            <a:spLocks noChangeArrowheads="1"/>
          </p:cNvSpPr>
          <p:nvPr/>
        </p:nvSpPr>
        <p:spPr bwMode="auto">
          <a:xfrm>
            <a:off x="3124200" y="2070100"/>
            <a:ext cx="502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tx2"/>
                </a:solidFill>
                <a:latin typeface="Palatino Linotype" pitchFamily="18" charset="0"/>
              </a:rPr>
              <a:t>MWLUG – User Group</a:t>
            </a:r>
            <a:endParaRPr lang="en-US" altLang="en-US" sz="1800" dirty="0">
              <a:solidFill>
                <a:schemeClr val="tx2"/>
              </a:solidFill>
              <a:latin typeface="Palatino Linotype" pitchFamily="18" charset="0"/>
            </a:endParaRPr>
          </a:p>
        </p:txBody>
      </p:sp>
      <p:sp>
        <p:nvSpPr>
          <p:cNvPr id="32783" name="TextBox 16"/>
          <p:cNvSpPr txBox="1">
            <a:spLocks noChangeArrowheads="1"/>
          </p:cNvSpPr>
          <p:nvPr/>
        </p:nvSpPr>
        <p:spPr bwMode="auto">
          <a:xfrm>
            <a:off x="3124200" y="2994025"/>
            <a:ext cx="5029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  <a:latin typeface="Palatino Linotype" pitchFamily="18" charset="0"/>
              </a:rPr>
              <a:t>11 Performance Enhancers for your Lawson Environment </a:t>
            </a:r>
            <a:endParaRPr lang="en-US" altLang="en-US" sz="1800" dirty="0">
              <a:solidFill>
                <a:schemeClr val="tx2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7109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869455"/>
            <a:ext cx="5181599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stellar" pitchFamily="18" charset="0"/>
              </a:rPr>
              <a:t>Q/A</a:t>
            </a:r>
            <a:endParaRPr lang="en-US" sz="1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astellar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0910" y="4050268"/>
            <a:ext cx="2220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hlinkClick r:id="rId2"/>
              </a:rPr>
              <a:t>@nogalisinc</a:t>
            </a:r>
            <a:r>
              <a:rPr lang="en-US" sz="2800" b="1" dirty="0"/>
              <a:t> </a:t>
            </a:r>
            <a:endParaRPr lang="en-US" sz="2800" dirty="0"/>
          </a:p>
        </p:txBody>
      </p:sp>
      <p:pic>
        <p:nvPicPr>
          <p:cNvPr id="1026" name="Picture 2" descr="http://www.dailypress2.com/vagazette/images/twitter-bird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892" y="4267200"/>
            <a:ext cx="246708" cy="19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09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Today’s Audience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08800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398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LSF_IQ Clients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40305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112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ios.log </a:t>
            </a:r>
            <a:endParaRPr lang="en-US" sz="4400" dirty="0"/>
          </a:p>
          <a:p>
            <a:r>
              <a:rPr lang="en-US" sz="4400" dirty="0" smtClean="0"/>
              <a:t>lase_server_0_0.log         </a:t>
            </a:r>
            <a:endParaRPr lang="en-US" sz="4400" dirty="0"/>
          </a:p>
          <a:p>
            <a:r>
              <a:rPr lang="en-US" sz="4400" dirty="0"/>
              <a:t>security.log       </a:t>
            </a:r>
          </a:p>
          <a:p>
            <a:r>
              <a:rPr lang="en-US" sz="4400" dirty="0"/>
              <a:t>secadmin.log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1 – Log Files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43000" y="5486400"/>
            <a:ext cx="6741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All these files reside in $LAWDIR/system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684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ios.log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1"/>
            <a:ext cx="8305800" cy="2191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70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ios.log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041358"/>
            <a:ext cx="8991600" cy="3064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99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033463"/>
            <a:ext cx="786765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0011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galisTemplat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NogalisTemplate</Template>
  <TotalTime>1574</TotalTime>
  <Words>627</Words>
  <Application>Microsoft Office PowerPoint</Application>
  <PresentationFormat>On-screen Show (4:3)</PresentationFormat>
  <Paragraphs>133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NogalisTemplate</vt:lpstr>
      <vt:lpstr>Troubleshooting Lawson Security</vt:lpstr>
      <vt:lpstr>Are you on Lawson Security? (Feb 2014)</vt:lpstr>
      <vt:lpstr>Are you on Lawson Security? (Aug 2015)</vt:lpstr>
      <vt:lpstr>Today’s Audience</vt:lpstr>
      <vt:lpstr>LSF_IQ Clients</vt:lpstr>
      <vt:lpstr>Method 1 – Log Files</vt:lpstr>
      <vt:lpstr>ios.log</vt:lpstr>
      <vt:lpstr>ios.log</vt:lpstr>
      <vt:lpstr>PowerPoint Presentation</vt:lpstr>
      <vt:lpstr>Method 2 - Fiddler</vt:lpstr>
      <vt:lpstr>Fiddler</vt:lpstr>
      <vt:lpstr>Tips for using Fiddler</vt:lpstr>
      <vt:lpstr>Method 3 - JXplorer</vt:lpstr>
      <vt:lpstr>JXplorer</vt:lpstr>
      <vt:lpstr>Tips for using JXplorer</vt:lpstr>
      <vt:lpstr>Tips for using JXplorer</vt:lpstr>
      <vt:lpstr>Jxplorer Connection</vt:lpstr>
      <vt:lpstr>Method 4 - lsdump</vt:lpstr>
      <vt:lpstr>lsdump usage</vt:lpstr>
      <vt:lpstr>lsload usage</vt:lpstr>
      <vt:lpstr>Method 5 – ldifde and csvde</vt:lpstr>
      <vt:lpstr>ldifde usage</vt:lpstr>
      <vt:lpstr>Sample ldifde file</vt:lpstr>
      <vt:lpstr>Ldapsearch usage (UNIX)</vt:lpstr>
      <vt:lpstr>Method 6 - Reporting</vt:lpstr>
      <vt:lpstr>PowerPoint Presentation</vt:lpstr>
      <vt:lpstr>PowerPoint Presentation</vt:lpstr>
      <vt:lpstr>Clearing All the Cache</vt:lpstr>
      <vt:lpstr>PowerPoint Presentation</vt:lpstr>
      <vt:lpstr>Naming Convention</vt:lpstr>
      <vt:lpstr>Free Education</vt:lpstr>
      <vt:lpstr>Upcoming Events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Lawson Security</dc:title>
  <dc:creator>tan</dc:creator>
  <cp:lastModifiedBy>none</cp:lastModifiedBy>
  <cp:revision>89</cp:revision>
  <dcterms:created xsi:type="dcterms:W3CDTF">2013-04-25T01:53:46Z</dcterms:created>
  <dcterms:modified xsi:type="dcterms:W3CDTF">2015-08-24T21:09:51Z</dcterms:modified>
</cp:coreProperties>
</file>