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1" r:id="rId1"/>
  </p:sldMasterIdLst>
  <p:notesMasterIdLst>
    <p:notesMasterId r:id="rId15"/>
  </p:notesMasterIdLst>
  <p:sldIdLst>
    <p:sldId id="256" r:id="rId2"/>
    <p:sldId id="269" r:id="rId3"/>
    <p:sldId id="259" r:id="rId4"/>
    <p:sldId id="265" r:id="rId5"/>
    <p:sldId id="263" r:id="rId6"/>
    <p:sldId id="270" r:id="rId7"/>
    <p:sldId id="261" r:id="rId8"/>
    <p:sldId id="266" r:id="rId9"/>
    <p:sldId id="267" r:id="rId10"/>
    <p:sldId id="268" r:id="rId11"/>
    <p:sldId id="271" r:id="rId12"/>
    <p:sldId id="264" r:id="rId13"/>
    <p:sldId id="260" r:id="rId14"/>
  </p:sldIdLst>
  <p:sldSz cx="6858000" cy="51435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ACC"/>
    <a:srgbClr val="5EEC3C"/>
    <a:srgbClr val="1D3A00"/>
    <a:srgbClr val="6C1A00"/>
    <a:srgbClr val="003296"/>
    <a:srgbClr val="E39A39"/>
    <a:srgbClr val="FFC901"/>
    <a:srgbClr val="FE9202"/>
    <a:srgbClr val="FEA402"/>
    <a:srgbClr val="D68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0"/>
  </p:normalViewPr>
  <p:slideViewPr>
    <p:cSldViewPr>
      <p:cViewPr varScale="1">
        <p:scale>
          <a:sx n="108" d="100"/>
          <a:sy n="108" d="100"/>
        </p:scale>
        <p:origin x="1494" y="78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443D0-8AA5-4ECE-B11F-CCA957CC3EF1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E1938-E26E-462B-9484-11E30E175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52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02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457201"/>
            <a:ext cx="5829300" cy="32004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3714750"/>
            <a:ext cx="48006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738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24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79"/>
            <a:ext cx="154305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79"/>
            <a:ext cx="4514850" cy="43886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12D93CDC-1522-496A-B282-16BA9BC856C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38730" y="2326214"/>
            <a:ext cx="1097838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0856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89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1028701"/>
            <a:ext cx="5829300" cy="1878806"/>
          </a:xfrm>
        </p:spPr>
        <p:txBody>
          <a:bodyPr anchor="b"/>
          <a:lstStyle>
            <a:lvl1pPr algn="ctr" defTabSz="51435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7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051573"/>
            <a:ext cx="5829300" cy="848915"/>
          </a:xfrm>
        </p:spPr>
        <p:txBody>
          <a:bodyPr anchor="t"/>
          <a:lstStyle>
            <a:lvl1pPr marL="0" indent="0" algn="ctr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71850" y="2943226"/>
            <a:ext cx="63579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8" name="Oval 7"/>
          <p:cNvSpPr/>
          <p:nvPr/>
        </p:nvSpPr>
        <p:spPr>
          <a:xfrm>
            <a:off x="3521869" y="2943226"/>
            <a:ext cx="63579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9" name="Oval 8"/>
          <p:cNvSpPr/>
          <p:nvPr/>
        </p:nvSpPr>
        <p:spPr>
          <a:xfrm>
            <a:off x="3222546" y="2943226"/>
            <a:ext cx="63579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2199463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135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74320" y="1200150"/>
            <a:ext cx="3031236" cy="339471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94220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200150"/>
            <a:ext cx="3030141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1350" b="0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1" y="1200150"/>
            <a:ext cx="3031331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1350" b="0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342900" y="1659636"/>
            <a:ext cx="3031236" cy="29352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3504438" y="1659637"/>
            <a:ext cx="3031236" cy="29348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556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74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11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0316" y="200025"/>
            <a:ext cx="2256235" cy="1571625"/>
          </a:xfrm>
        </p:spPr>
        <p:txBody>
          <a:bodyPr anchor="b"/>
          <a:lstStyle>
            <a:lvl1pPr algn="ctr">
              <a:lnSpc>
                <a:spcPct val="100000"/>
              </a:lnSpc>
              <a:defRPr sz="1575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354" y="204789"/>
            <a:ext cx="3746897" cy="438983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30316" y="1828801"/>
            <a:ext cx="2256235" cy="2765822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23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171451"/>
            <a:ext cx="4283868" cy="671513"/>
          </a:xfrm>
        </p:spPr>
        <p:txBody>
          <a:bodyPr anchor="b"/>
          <a:lstStyle>
            <a:lvl1pPr algn="ctr">
              <a:lnSpc>
                <a:spcPct val="100000"/>
              </a:lnSpc>
              <a:defRPr sz="1575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1095" y="857251"/>
            <a:ext cx="4541043" cy="3405783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2" y="4357688"/>
            <a:ext cx="4283868" cy="400050"/>
          </a:xfrm>
        </p:spPr>
        <p:txBody>
          <a:bodyPr>
            <a:normAutofit/>
          </a:bodyPr>
          <a:lstStyle>
            <a:lvl1pPr marL="0" indent="0" algn="ctr"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40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6000">
              <a:schemeClr val="bg1">
                <a:tint val="80000"/>
                <a:satMod val="250000"/>
                <a:lumMod val="99000"/>
              </a:schemeClr>
            </a:gs>
            <a:gs pos="81000">
              <a:schemeClr val="bg1">
                <a:tint val="90000"/>
                <a:shade val="90000"/>
                <a:satMod val="200000"/>
              </a:schemeClr>
            </a:gs>
            <a:gs pos="92000">
              <a:schemeClr val="accent6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0"/>
            <a:ext cx="6172200" cy="1200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72512" y="4767263"/>
            <a:ext cx="1564481" cy="273844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675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3074F12-AA26-4AC8-9962-C36BB8F32554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4375" y="4767263"/>
            <a:ext cx="2135981" cy="273844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675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07460" y="4767263"/>
            <a:ext cx="421481" cy="273844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675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343320" y="4874539"/>
            <a:ext cx="63579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514350" rtl="0" eaLnBrk="1" latinLnBrk="0" hangingPunct="1"/>
            <a:endParaRPr lang="en-US" sz="1013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426839" y="4874539"/>
            <a:ext cx="63579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94" y="4711090"/>
            <a:ext cx="1323809" cy="39047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8FBFD95-ED25-49E8-BE79-07754A4B0570}"/>
              </a:ext>
            </a:extLst>
          </p:cNvPr>
          <p:cNvSpPr txBox="1"/>
          <p:nvPr userDrawn="1"/>
        </p:nvSpPr>
        <p:spPr>
          <a:xfrm>
            <a:off x="-6862" y="5213747"/>
            <a:ext cx="629221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05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27686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514350" rtl="0" eaLnBrk="1" latinLnBrk="0" hangingPunct="1">
        <a:lnSpc>
          <a:spcPts val="3263"/>
        </a:lnSpc>
        <a:spcBef>
          <a:spcPct val="0"/>
        </a:spcBef>
        <a:buNone/>
        <a:defRPr sz="3038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192881" indent="-192881" algn="l" defTabSz="514350" rtl="0" eaLnBrk="1" latinLnBrk="0" hangingPunct="1">
        <a:spcBef>
          <a:spcPct val="20000"/>
        </a:spcBef>
        <a:buFont typeface="Arial" pitchFamily="34" charset="0"/>
        <a:buChar char="•"/>
        <a:defRPr sz="135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417910" indent="-160735" algn="l" defTabSz="514350" rtl="0" eaLnBrk="1" latinLnBrk="0" hangingPunct="1">
        <a:spcBef>
          <a:spcPct val="20000"/>
        </a:spcBef>
        <a:buFont typeface="Courier New" pitchFamily="49" charset="0"/>
        <a:buChar char="o"/>
        <a:defRPr sz="9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6429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9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900113" indent="-128588" algn="l" defTabSz="514350" rtl="0" eaLnBrk="1" latinLnBrk="0" hangingPunct="1">
        <a:spcBef>
          <a:spcPct val="20000"/>
        </a:spcBef>
        <a:buFont typeface="Courier New" pitchFamily="49" charset="0"/>
        <a:buChar char="o"/>
        <a:defRPr sz="9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115728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9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Courier New" pitchFamily="49" charset="0"/>
        <a:buChar char="o"/>
        <a:defRPr sz="9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9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Courier New" pitchFamily="49" charset="0"/>
        <a:buChar char="o"/>
        <a:defRPr sz="9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9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nogalis.com/lmkcp/copier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/Nogali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5781" y="1999107"/>
            <a:ext cx="5829300" cy="669682"/>
          </a:xfrm>
        </p:spPr>
        <p:txBody>
          <a:bodyPr>
            <a:normAutofit fontScale="90000"/>
          </a:bodyPr>
          <a:lstStyle/>
          <a:p>
            <a:r>
              <a:rPr lang="en-US" dirty="0"/>
              <a:t>Landmark Data Copy 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Landmark Considerations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4899" y="1350110"/>
            <a:ext cx="5650085" cy="2747825"/>
          </a:xfrm>
        </p:spPr>
        <p:txBody>
          <a:bodyPr>
            <a:normAutofit/>
          </a:bodyPr>
          <a:lstStyle/>
          <a:p>
            <a:r>
              <a:rPr lang="en-US" sz="2000" dirty="0"/>
              <a:t>Trim your data down before starting</a:t>
            </a:r>
          </a:p>
          <a:p>
            <a:r>
              <a:rPr lang="en-US" sz="2000" dirty="0"/>
              <a:t>Backups</a:t>
            </a:r>
          </a:p>
          <a:p>
            <a:r>
              <a:rPr lang="en-US" sz="2000" dirty="0"/>
              <a:t>Federation</a:t>
            </a:r>
          </a:p>
          <a:p>
            <a:r>
              <a:rPr lang="en-US" sz="2000" dirty="0"/>
              <a:t>Testing</a:t>
            </a:r>
          </a:p>
          <a:p>
            <a:r>
              <a:rPr lang="en-US" sz="2000" dirty="0"/>
              <a:t>Run time</a:t>
            </a:r>
          </a:p>
          <a:p>
            <a:r>
              <a:rPr lang="en-US" sz="2000" dirty="0"/>
              <a:t>Memory</a:t>
            </a:r>
          </a:p>
          <a:p>
            <a:r>
              <a:rPr lang="en-US" sz="2000" dirty="0"/>
              <a:t>Copy tool</a:t>
            </a:r>
          </a:p>
        </p:txBody>
      </p:sp>
    </p:spTree>
    <p:extLst>
      <p:ext uri="{BB962C8B-B14F-4D97-AF65-F5344CB8AC3E}">
        <p14:creationId xmlns:p14="http://schemas.microsoft.com/office/powerpoint/2010/main" val="1366696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Landmark Considerations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559B676-30E7-42E8-8356-5ACC6605C5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8965"/>
            <a:ext cx="6858000" cy="144842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01B7684-E101-4552-9E2C-F59DDC6B13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40651"/>
            <a:ext cx="6858000" cy="148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913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Copy Tool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http://www.nogalis.com/lmkcp/copier.html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015" y="1655520"/>
            <a:ext cx="5191970" cy="27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901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8425" y="1540991"/>
            <a:ext cx="435209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dirty="0"/>
              <a:t>Questions?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0B6AF8-4CC0-41CB-87DB-82726FC55790}"/>
              </a:ext>
            </a:extLst>
          </p:cNvPr>
          <p:cNvSpPr txBox="1"/>
          <p:nvPr/>
        </p:nvSpPr>
        <p:spPr>
          <a:xfrm>
            <a:off x="1189865" y="2522510"/>
            <a:ext cx="435209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Visit our YouTube channel and comment on this video and we’ll respond within the comments.</a:t>
            </a:r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r>
              <a:rPr lang="en-US" dirty="0">
                <a:hlinkClick r:id="rId3"/>
              </a:rPr>
              <a:t>YouTube.com/c/Nogalis</a:t>
            </a:r>
            <a:endParaRPr lang="en-US" dirty="0"/>
          </a:p>
        </p:txBody>
      </p:sp>
      <p:pic>
        <p:nvPicPr>
          <p:cNvPr id="1026" name="Picture 2" descr="Image result for youtube logo png">
            <a:extLst>
              <a:ext uri="{FF2B5EF4-FFF2-40B4-BE49-F238E27FC236}">
                <a16:creationId xmlns:a16="http://schemas.microsoft.com/office/drawing/2014/main" id="{BAD3E5C7-F247-4E2C-8519-A9DDE3C28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679" y="2915336"/>
            <a:ext cx="809584" cy="449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612678B-44FE-4341-A970-2DCF97FCED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0664"/>
            <a:ext cx="6858000" cy="310693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61740AD-2383-4795-9529-E2E0767B32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19045"/>
            <a:ext cx="6858000" cy="1895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835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a Landmark Data Copy?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Copies application data from one environment to another</a:t>
            </a:r>
          </a:p>
          <a:p>
            <a:pPr lvl="1"/>
            <a:r>
              <a:rPr lang="en-US" sz="1100" dirty="0"/>
              <a:t>Application data</a:t>
            </a:r>
          </a:p>
          <a:p>
            <a:pPr lvl="1"/>
            <a:r>
              <a:rPr lang="en-US" sz="1100" dirty="0"/>
              <a:t>Security</a:t>
            </a:r>
          </a:p>
          <a:p>
            <a:pPr lvl="1"/>
            <a:r>
              <a:rPr lang="en-US" sz="1100" dirty="0"/>
              <a:t>User data</a:t>
            </a:r>
          </a:p>
          <a:p>
            <a:r>
              <a:rPr lang="en-US" sz="1800" dirty="0"/>
              <a:t>Refresh test from production</a:t>
            </a:r>
          </a:p>
          <a:p>
            <a:r>
              <a:rPr lang="en-US" sz="1800" dirty="0"/>
              <a:t>Upgrade to newer version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Can’t I just copy like LSF?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LSF Productline Copy</a:t>
            </a:r>
          </a:p>
          <a:p>
            <a:pPr lvl="1"/>
            <a:r>
              <a:rPr lang="en-US" sz="1800" dirty="0"/>
              <a:t>Source files</a:t>
            </a:r>
          </a:p>
          <a:p>
            <a:pPr lvl="1"/>
            <a:r>
              <a:rPr lang="en-US" sz="1800" dirty="0"/>
              <a:t>Metadata</a:t>
            </a:r>
          </a:p>
          <a:p>
            <a:pPr lvl="1"/>
            <a:r>
              <a:rPr lang="en-US" sz="1800" dirty="0"/>
              <a:t>Configuration files</a:t>
            </a:r>
          </a:p>
          <a:p>
            <a:pPr lvl="1"/>
            <a:r>
              <a:rPr lang="en-US" sz="1800" dirty="0"/>
              <a:t>Database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830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Landmark Prerequisites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42900" y="1350110"/>
            <a:ext cx="6140200" cy="2747825"/>
          </a:xfrm>
        </p:spPr>
        <p:txBody>
          <a:bodyPr>
            <a:normAutofit/>
          </a:bodyPr>
          <a:lstStyle/>
          <a:p>
            <a:r>
              <a:rPr lang="en-US" sz="2000" dirty="0"/>
              <a:t>Source &amp; Target Require Same Versions</a:t>
            </a:r>
          </a:p>
          <a:p>
            <a:pPr lvl="1"/>
            <a:r>
              <a:rPr lang="en-US" sz="1400" dirty="0"/>
              <a:t>Operating system</a:t>
            </a:r>
          </a:p>
          <a:p>
            <a:pPr lvl="1"/>
            <a:r>
              <a:rPr lang="en-US" sz="1400" dirty="0"/>
              <a:t>Landmark environments</a:t>
            </a:r>
          </a:p>
          <a:p>
            <a:pPr lvl="1"/>
            <a:r>
              <a:rPr lang="en-US" sz="1400" dirty="0"/>
              <a:t>Landmark applications</a:t>
            </a:r>
          </a:p>
          <a:p>
            <a:pPr lvl="1"/>
            <a:r>
              <a:rPr lang="en-US" sz="1400" dirty="0"/>
              <a:t>HTTP Protocol</a:t>
            </a:r>
          </a:p>
          <a:p>
            <a:pPr lvl="1"/>
            <a:r>
              <a:rPr lang="en-US" sz="1400" dirty="0"/>
              <a:t>LSF environments</a:t>
            </a:r>
          </a:p>
          <a:p>
            <a:pPr lvl="1"/>
            <a:r>
              <a:rPr lang="en-US" sz="1400" dirty="0"/>
              <a:t>Applications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19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3F279-7E71-458D-B06B-C50D32AED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87D3B-16E3-45D8-B2B8-F0D183FAA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b="1" dirty="0"/>
              <a:t>Standalone Scenario </a:t>
            </a:r>
            <a:r>
              <a:rPr lang="en-US" sz="1600" dirty="0"/>
              <a:t>– Where there is no connection to LSF (An LTM productline for example that is not connected to LSF)</a:t>
            </a:r>
          </a:p>
          <a:p>
            <a:r>
              <a:rPr lang="en-US" sz="1600" b="1" dirty="0"/>
              <a:t>Connected Scenario </a:t>
            </a:r>
            <a:r>
              <a:rPr lang="en-US" sz="1600" dirty="0"/>
              <a:t>– Connection to an LSF exists but not federated (Example: Supply chain)</a:t>
            </a:r>
          </a:p>
          <a:p>
            <a:r>
              <a:rPr lang="en-US" sz="1600" b="1" dirty="0"/>
              <a:t>Federated Scenario </a:t>
            </a:r>
            <a:r>
              <a:rPr lang="en-US" sz="1600" dirty="0"/>
              <a:t>– Connection to an LSF exists as a result of ISS federation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323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Standalone Copy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Landmark Data Copy (standalone)</a:t>
            </a:r>
          </a:p>
          <a:p>
            <a:pPr lvl="1"/>
            <a:r>
              <a:rPr lang="en-US" sz="1400" dirty="0"/>
              <a:t>Verify database, actors, identities</a:t>
            </a:r>
          </a:p>
          <a:p>
            <a:pPr lvl="1"/>
            <a:r>
              <a:rPr lang="en-US" sz="1400" dirty="0"/>
              <a:t>Sync encryption keys</a:t>
            </a:r>
          </a:p>
          <a:p>
            <a:pPr lvl="1"/>
            <a:r>
              <a:rPr lang="en-US" sz="1400" dirty="0"/>
              <a:t>Export data &amp; identities</a:t>
            </a:r>
          </a:p>
          <a:p>
            <a:pPr lvl="1"/>
            <a:r>
              <a:rPr lang="en-US" sz="1400" dirty="0"/>
              <a:t>Import data</a:t>
            </a:r>
          </a:p>
          <a:p>
            <a:pPr lvl="1"/>
            <a:r>
              <a:rPr lang="en-US" sz="1400" dirty="0"/>
              <a:t>Load identities, assignments</a:t>
            </a:r>
          </a:p>
          <a:p>
            <a:pPr lvl="1"/>
            <a:r>
              <a:rPr lang="en-US" sz="1400" dirty="0"/>
              <a:t>Verify system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744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Connected Copy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Landmark Data Copy (CONNECTED)</a:t>
            </a:r>
          </a:p>
          <a:p>
            <a:pPr lvl="1"/>
            <a:r>
              <a:rPr lang="en-US" sz="1400" dirty="0"/>
              <a:t>Verify database, actors, identities</a:t>
            </a:r>
          </a:p>
          <a:p>
            <a:pPr lvl="1"/>
            <a:r>
              <a:rPr lang="en-US" sz="1400" dirty="0"/>
              <a:t>LSF productline copy (apps not gen)</a:t>
            </a:r>
          </a:p>
          <a:p>
            <a:pPr lvl="1"/>
            <a:r>
              <a:rPr lang="en-US" sz="1400" dirty="0"/>
              <a:t>Sync encryption keys</a:t>
            </a:r>
          </a:p>
          <a:p>
            <a:pPr lvl="1"/>
            <a:r>
              <a:rPr lang="en-US" sz="1400" dirty="0"/>
              <a:t>Export data &amp; identities</a:t>
            </a:r>
          </a:p>
          <a:p>
            <a:pPr lvl="1"/>
            <a:r>
              <a:rPr lang="en-US" sz="1400" dirty="0"/>
              <a:t>Import data</a:t>
            </a:r>
          </a:p>
          <a:p>
            <a:pPr lvl="1"/>
            <a:r>
              <a:rPr lang="en-US" sz="1400" dirty="0"/>
              <a:t>Load identities, assignments</a:t>
            </a:r>
          </a:p>
          <a:p>
            <a:pPr lvl="1"/>
            <a:r>
              <a:rPr lang="en-US" sz="1400" dirty="0"/>
              <a:t>Manually setup LSF users (or use LSFIQ)</a:t>
            </a:r>
          </a:p>
          <a:p>
            <a:pPr lvl="1"/>
            <a:r>
              <a:rPr lang="en-US" sz="1400" dirty="0"/>
              <a:t>Verify system</a:t>
            </a:r>
          </a:p>
          <a:p>
            <a:r>
              <a:rPr lang="en-US" dirty="0"/>
              <a:t>NOTE: Destination </a:t>
            </a:r>
            <a:r>
              <a:rPr lang="en-US" dirty="0" err="1"/>
              <a:t>envs</a:t>
            </a:r>
            <a:r>
              <a:rPr lang="en-US" dirty="0"/>
              <a:t> remain connected because Services and Endpoints are NOT overwritten</a:t>
            </a:r>
          </a:p>
          <a:p>
            <a:r>
              <a:rPr lang="en-US" dirty="0"/>
              <a:t>Landmark has primary authentication</a:t>
            </a:r>
          </a:p>
        </p:txBody>
      </p:sp>
    </p:spTree>
    <p:extLst>
      <p:ext uri="{BB962C8B-B14F-4D97-AF65-F5344CB8AC3E}">
        <p14:creationId xmlns:p14="http://schemas.microsoft.com/office/powerpoint/2010/main" val="2109280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Federated Copy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Landmark Data Copy (Federated)</a:t>
            </a:r>
          </a:p>
          <a:p>
            <a:pPr lvl="1"/>
            <a:r>
              <a:rPr lang="en-US" sz="1400" dirty="0"/>
              <a:t>Verify database, actors, identities</a:t>
            </a:r>
          </a:p>
          <a:p>
            <a:pPr lvl="1"/>
            <a:r>
              <a:rPr lang="en-US" sz="1400" dirty="0"/>
              <a:t>LSF productline copy (apps not gen)</a:t>
            </a:r>
          </a:p>
          <a:p>
            <a:pPr lvl="1"/>
            <a:r>
              <a:rPr lang="en-US" sz="1400" dirty="0"/>
              <a:t>Sync encryption keys</a:t>
            </a:r>
          </a:p>
          <a:p>
            <a:pPr lvl="1"/>
            <a:r>
              <a:rPr lang="en-US" sz="1400" dirty="0"/>
              <a:t>Export data &amp; identities</a:t>
            </a:r>
          </a:p>
          <a:p>
            <a:pPr lvl="1"/>
            <a:r>
              <a:rPr lang="en-US" sz="1400" dirty="0"/>
              <a:t>Import data</a:t>
            </a:r>
          </a:p>
          <a:p>
            <a:pPr lvl="1"/>
            <a:r>
              <a:rPr lang="en-US" sz="1400" dirty="0"/>
              <a:t>Load identities, assignments</a:t>
            </a:r>
          </a:p>
          <a:p>
            <a:pPr lvl="1"/>
            <a:r>
              <a:rPr lang="en-US" sz="1400" dirty="0"/>
              <a:t>Manually setup LSF users (or use LSFIQ)</a:t>
            </a:r>
          </a:p>
          <a:p>
            <a:pPr lvl="1"/>
            <a:r>
              <a:rPr lang="en-US" sz="1400" dirty="0"/>
              <a:t>Verify system</a:t>
            </a:r>
          </a:p>
          <a:p>
            <a:r>
              <a:rPr lang="en-US" sz="1400" dirty="0"/>
              <a:t>NOTE: Destination </a:t>
            </a:r>
            <a:r>
              <a:rPr lang="en-US" sz="1400" dirty="0" err="1"/>
              <a:t>envs</a:t>
            </a:r>
            <a:r>
              <a:rPr lang="en-US" sz="1400" dirty="0"/>
              <a:t> remain federated because ISS configuration is not overwritten</a:t>
            </a:r>
          </a:p>
          <a:p>
            <a:r>
              <a:rPr lang="en-US" dirty="0"/>
              <a:t>LSF has primary authentication</a:t>
            </a:r>
            <a:endParaRPr lang="en-US" sz="1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3912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ogalisTemplat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NogalisTemplate</Template>
  <TotalTime>0</TotalTime>
  <Words>334</Words>
  <Application>Microsoft Office PowerPoint</Application>
  <PresentationFormat>Custom</PresentationFormat>
  <Paragraphs>76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Courier New</vt:lpstr>
      <vt:lpstr>Palatino Linotype</vt:lpstr>
      <vt:lpstr>NogalisTemplate</vt:lpstr>
      <vt:lpstr>Landmark Data Copy </vt:lpstr>
      <vt:lpstr>PowerPoint Presentation</vt:lpstr>
      <vt:lpstr>What is a Landmark Data Copy?</vt:lpstr>
      <vt:lpstr>Can’t I just copy like LSF?</vt:lpstr>
      <vt:lpstr>Landmark Prerequisites</vt:lpstr>
      <vt:lpstr>Scenarios</vt:lpstr>
      <vt:lpstr>Standalone Copy</vt:lpstr>
      <vt:lpstr>Connected Copy</vt:lpstr>
      <vt:lpstr>Federated Copy</vt:lpstr>
      <vt:lpstr>Landmark Considerations</vt:lpstr>
      <vt:lpstr>Landmark Considerations</vt:lpstr>
      <vt:lpstr>Copy Tool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2017-07-12T15:33:23Z</dcterms:created>
  <dcterms:modified xsi:type="dcterms:W3CDTF">2017-10-26T19:16:43Z</dcterms:modified>
</cp:coreProperties>
</file>