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53" r:id="rId3"/>
    <p:sldId id="314" r:id="rId4"/>
    <p:sldId id="356" r:id="rId5"/>
    <p:sldId id="357" r:id="rId6"/>
    <p:sldId id="358" r:id="rId7"/>
    <p:sldId id="373" r:id="rId8"/>
    <p:sldId id="361" r:id="rId9"/>
    <p:sldId id="367" r:id="rId10"/>
    <p:sldId id="368" r:id="rId11"/>
    <p:sldId id="369" r:id="rId12"/>
    <p:sldId id="370" r:id="rId13"/>
    <p:sldId id="371" r:id="rId14"/>
    <p:sldId id="374" r:id="rId15"/>
    <p:sldId id="376" r:id="rId16"/>
    <p:sldId id="377" r:id="rId17"/>
    <p:sldId id="378" r:id="rId18"/>
    <p:sldId id="379" r:id="rId19"/>
    <p:sldId id="380" r:id="rId20"/>
    <p:sldId id="381" r:id="rId21"/>
    <p:sldId id="303" r:id="rId22"/>
    <p:sldId id="312" r:id="rId23"/>
    <p:sldId id="3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87A"/>
    <a:srgbClr val="003399"/>
    <a:srgbClr val="284A7E"/>
    <a:srgbClr val="28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68070" autoAdjust="0"/>
  </p:normalViewPr>
  <p:slideViewPr>
    <p:cSldViewPr>
      <p:cViewPr varScale="1">
        <p:scale>
          <a:sx n="59" d="100"/>
          <a:sy n="59" d="100"/>
        </p:scale>
        <p:origin x="21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B58A-E83F-45B5-BC1F-EB8E067EE180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6D2E-B50D-4AFD-9004-85B5B01C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what is Big Data?</a:t>
            </a:r>
          </a:p>
          <a:p>
            <a:endParaRPr lang="en-US" dirty="0"/>
          </a:p>
          <a:p>
            <a:r>
              <a:rPr lang="en-US" dirty="0"/>
              <a:t>The Original Source</a:t>
            </a:r>
          </a:p>
          <a:p>
            <a:pPr marL="457200" lvl="1" indent="0">
              <a:buNone/>
            </a:pPr>
            <a:r>
              <a:rPr lang="en-US" i="1" dirty="0"/>
              <a:t>“Data sets are generally quite large, taxing the capacities of main memory, local disk, and even remote disk. We call this the problem of </a:t>
            </a:r>
            <a:r>
              <a:rPr lang="en-US" b="1" i="1" dirty="0"/>
              <a:t>big data</a:t>
            </a:r>
            <a:r>
              <a:rPr lang="en-US" i="1" dirty="0"/>
              <a:t>. When data sets do not fit in main memory (in core), or when they do not fit even on local disk, the most common solution is to acquire more resources.”</a:t>
            </a:r>
            <a:r>
              <a:rPr lang="en-US" dirty="0"/>
              <a:t> - </a:t>
            </a:r>
            <a:r>
              <a:rPr lang="en-US" i="1" dirty="0"/>
              <a:t>NASA Scientists in 1997</a:t>
            </a:r>
            <a:endParaRPr lang="en-US" dirty="0"/>
          </a:p>
          <a:p>
            <a:r>
              <a:rPr lang="en-US" dirty="0"/>
              <a:t>Big Data Gets Bigger</a:t>
            </a:r>
          </a:p>
          <a:p>
            <a:pPr marL="457200" lvl="1" indent="0">
              <a:buNone/>
            </a:pPr>
            <a:r>
              <a:rPr lang="en-US" dirty="0"/>
              <a:t>“An all-encompassing term for any collection of data sets so large and complex that it becomes difficult to process using on-hand data management tools or traditional data processing applications.” - </a:t>
            </a:r>
            <a:r>
              <a:rPr lang="en-US" i="1" dirty="0"/>
              <a:t>Wikipedia 2014</a:t>
            </a:r>
            <a:endParaRPr lang="en-US" dirty="0"/>
          </a:p>
          <a:p>
            <a:r>
              <a:rPr lang="en-US" dirty="0"/>
              <a:t>Big Data Now Assumes a Purpose</a:t>
            </a:r>
          </a:p>
          <a:p>
            <a:pPr marL="457200" lvl="1" indent="0">
              <a:buNone/>
            </a:pPr>
            <a:r>
              <a:rPr lang="en-US" dirty="0"/>
              <a:t>“The ability of society to harness information in novel ways to produce useful insights or goods and services of significant value” and “…things one can do at a large scale that cannot be done at a smaller one, to extract new insights or create new forms of value.” - </a:t>
            </a:r>
            <a:r>
              <a:rPr lang="en-US" i="1" dirty="0"/>
              <a:t>Mayer-</a:t>
            </a:r>
            <a:r>
              <a:rPr lang="en-US" i="1" dirty="0" err="1"/>
              <a:t>Schönberger</a:t>
            </a:r>
            <a:r>
              <a:rPr lang="en-US" i="1" dirty="0"/>
              <a:t> and </a:t>
            </a:r>
            <a:r>
              <a:rPr lang="en-US" i="1" dirty="0" err="1"/>
              <a:t>Cukier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Talk through this as a high-level methodology, and end by leading into the more specific framework of the vision 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baseline="0" dirty="0"/>
              <a:t>So How Big is Big Data?</a:t>
            </a:r>
          </a:p>
          <a:p>
            <a:pPr>
              <a:spcBef>
                <a:spcPts val="0"/>
              </a:spcBef>
            </a:pPr>
            <a:endParaRPr lang="en-US" baseline="0" dirty="0"/>
          </a:p>
          <a:p>
            <a:pPr>
              <a:spcBef>
                <a:spcPts val="0"/>
              </a:spcBef>
            </a:pPr>
            <a:endParaRPr lang="en-US" baseline="0" dirty="0"/>
          </a:p>
          <a:p>
            <a:pPr>
              <a:spcBef>
                <a:spcPts val="0"/>
              </a:spcBef>
            </a:pPr>
            <a:r>
              <a:rPr lang="en-US" baseline="0" dirty="0"/>
              <a:t>Luckily we are in the middle of a data explosion that will greatly disrupt the Healthcare industry.</a:t>
            </a:r>
          </a:p>
          <a:p>
            <a:pPr>
              <a:spcBef>
                <a:spcPts val="0"/>
              </a:spcBef>
            </a:pPr>
            <a:endParaRPr lang="en-US" baseline="0" dirty="0"/>
          </a:p>
          <a:p>
            <a:pPr>
              <a:spcBef>
                <a:spcPts val="0"/>
              </a:spcBef>
            </a:pPr>
            <a:r>
              <a:rPr lang="en-US" baseline="0" dirty="0"/>
              <a:t>Over the next 8 years, we will be become a planet with 163 Zettabytes of data produced per year </a:t>
            </a:r>
          </a:p>
          <a:p>
            <a:pPr>
              <a:spcBef>
                <a:spcPts val="0"/>
              </a:spcBef>
            </a:pPr>
            <a:r>
              <a:rPr lang="en-US" baseline="0" dirty="0"/>
              <a:t>connecting 8 Billion people to 75 Billion devices every 18 seconds.</a:t>
            </a:r>
          </a:p>
          <a:p>
            <a:pPr>
              <a:spcBef>
                <a:spcPts val="0"/>
              </a:spcBef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According to Forbes,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to 20% of the data will be critical to our lives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happening with Big Data in Healthcare?</a:t>
            </a:r>
          </a:p>
          <a:p>
            <a:endParaRPr lang="en-US" dirty="0"/>
          </a:p>
          <a:p>
            <a:r>
              <a:rPr lang="en-US" dirty="0"/>
              <a:t>In Healthcare</a:t>
            </a:r>
            <a:r>
              <a:rPr lang="en-US" baseline="0" dirty="0"/>
              <a:t> &amp; Life Sciences we are seeing Digital Transformation opportunities become prioritized across a handful of areas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Cyber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Mobilty</a:t>
            </a:r>
            <a:r>
              <a:rPr lang="en-US" baseline="0" dirty="0"/>
              <a:t> &amp; Cloud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Telemedicine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Wearables </a:t>
            </a:r>
          </a:p>
          <a:p>
            <a:endParaRPr lang="en-US" baseline="0" dirty="0"/>
          </a:p>
          <a:p>
            <a:r>
              <a:rPr lang="en-US" baseline="0" dirty="0"/>
              <a:t>While other </a:t>
            </a:r>
            <a:r>
              <a:rPr lang="en-US" baseline="0" dirty="0" err="1"/>
              <a:t>oppurtunities</a:t>
            </a:r>
            <a:r>
              <a:rPr lang="en-US" baseline="0" dirty="0"/>
              <a:t> are quickly emerging around: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Artificial</a:t>
            </a:r>
            <a:r>
              <a:rPr lang="en-US" baseline="0" dirty="0"/>
              <a:t>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Blockchain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Internet of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Machine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3399"/>
                </a:solidFill>
                <a:cs typeface="Arial"/>
              </a:rPr>
              <a:t>90% of CEOs believe the digital economy will effect their industry, but less than 15% are executing on a Digital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Given Most Organizations</a:t>
            </a:r>
            <a:r>
              <a:rPr lang="en-US" sz="1200" baseline="0" dirty="0"/>
              <a:t> still co-mingle the terms Business Intelligence and Data Science I would like to spend a moment to differentiate these two types of analytics. </a:t>
            </a:r>
          </a:p>
          <a:p>
            <a:endParaRPr lang="en-US" sz="1200" baseline="0" dirty="0"/>
          </a:p>
          <a:p>
            <a:r>
              <a:rPr lang="en-US" sz="1200" baseline="0" dirty="0"/>
              <a:t>Business Intelligence typically deals with structured and transformed data sets to produce standardized reports to known questions. Essentially you are Reporting on what happened in the business.</a:t>
            </a:r>
          </a:p>
          <a:p>
            <a:endParaRPr lang="en-US" baseline="0" dirty="0"/>
          </a:p>
          <a:p>
            <a:r>
              <a:rPr lang="en-US" dirty="0"/>
              <a:t>Data Science typically deals with all types of data to do ad hoc analysis, and </a:t>
            </a:r>
            <a:r>
              <a:rPr lang="en-US" dirty="0" err="1"/>
              <a:t>creaates</a:t>
            </a:r>
            <a:r>
              <a:rPr lang="en-US" baseline="0" dirty="0"/>
              <a:t> models to assess what is happening and to predict and forecast what is likely to happen.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quick Step Through of the process for 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Consider</a:t>
            </a:r>
            <a:r>
              <a:rPr lang="en-US" baseline="0" dirty="0"/>
              <a:t> this scenario This report shows the </a:t>
            </a:r>
            <a:r>
              <a:rPr lang="en-US" sz="12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Number and Severity of Fatal Traffic Accidents Over Past 6 Months near South Bay in Northern California.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 the value of the previous report with this</a:t>
            </a:r>
            <a:r>
              <a:rPr lang="en-US" baseline="0" dirty="0"/>
              <a:t> report which anticipates where accident responders should locate themselves based on a prediction of where accidents will likely occur at a given 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Finally,</a:t>
            </a:r>
            <a:r>
              <a:rPr lang="en-US" baseline="0" dirty="0"/>
              <a:t> by understanding where and when accidents are likely to occur you can make changes to how you manage traffic flow to help reduce accidents in the first place.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Show this and talk through it – then pop the survey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6D2E-B50D-4AFD-9004-85B5B01C19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2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6281452"/>
            <a:ext cx="176507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3.wdp"/><Relationship Id="rId2" Type="http://schemas.openxmlformats.org/officeDocument/2006/relationships/image" Target="../media/image1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twitter.com/nogalisinc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effectLst/>
              </a:rPr>
              <a:t>Getting more enterprise value out of your Lawson 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344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2">
            <a:extLst>
              <a:ext uri="{FF2B5EF4-FFF2-40B4-BE49-F238E27FC236}">
                <a16:creationId xmlns:a16="http://schemas.microsoft.com/office/drawing/2014/main" id="{E81035B5-4010-4027-82C1-C14EF13E6866}"/>
              </a:ext>
            </a:extLst>
          </p:cNvPr>
          <p:cNvSpPr/>
          <p:nvPr/>
        </p:nvSpPr>
        <p:spPr>
          <a:xfrm>
            <a:off x="3845443" y="2666079"/>
            <a:ext cx="846874" cy="667489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967109 w 967109"/>
              <a:gd name="connsiteY0" fmla="*/ 0 h 933302"/>
              <a:gd name="connsiteX1" fmla="*/ 443023 w 967109"/>
              <a:gd name="connsiteY1" fmla="*/ 0 h 933302"/>
              <a:gd name="connsiteX2" fmla="*/ 443023 w 967109"/>
              <a:gd name="connsiteY2" fmla="*/ 927395 h 933302"/>
              <a:gd name="connsiteX3" fmla="*/ 0 w 967109"/>
              <a:gd name="connsiteY3" fmla="*/ 933302 h 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9" h="933302">
                <a:moveTo>
                  <a:pt x="967109" y="0"/>
                </a:moveTo>
                <a:lnTo>
                  <a:pt x="443023" y="0"/>
                </a:lnTo>
                <a:lnTo>
                  <a:pt x="443023" y="927395"/>
                </a:lnTo>
                <a:lnTo>
                  <a:pt x="0" y="933302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Freeform 58">
            <a:extLst>
              <a:ext uri="{FF2B5EF4-FFF2-40B4-BE49-F238E27FC236}">
                <a16:creationId xmlns:a16="http://schemas.microsoft.com/office/drawing/2014/main" id="{6A65B5C7-2110-47EF-906C-AB59977D9E64}"/>
              </a:ext>
            </a:extLst>
          </p:cNvPr>
          <p:cNvSpPr/>
          <p:nvPr/>
        </p:nvSpPr>
        <p:spPr>
          <a:xfrm>
            <a:off x="3845443" y="3692772"/>
            <a:ext cx="846874" cy="895622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967109 w 967109"/>
              <a:gd name="connsiteY0" fmla="*/ 0 h 933302"/>
              <a:gd name="connsiteX1" fmla="*/ 443023 w 967109"/>
              <a:gd name="connsiteY1" fmla="*/ 0 h 933302"/>
              <a:gd name="connsiteX2" fmla="*/ 443023 w 967109"/>
              <a:gd name="connsiteY2" fmla="*/ 927395 h 933302"/>
              <a:gd name="connsiteX3" fmla="*/ 0 w 967109"/>
              <a:gd name="connsiteY3" fmla="*/ 933302 h 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9" h="933302">
                <a:moveTo>
                  <a:pt x="967109" y="0"/>
                </a:moveTo>
                <a:lnTo>
                  <a:pt x="443023" y="0"/>
                </a:lnTo>
                <a:lnTo>
                  <a:pt x="443023" y="927395"/>
                </a:lnTo>
                <a:lnTo>
                  <a:pt x="0" y="933302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Freeform 61">
            <a:extLst>
              <a:ext uri="{FF2B5EF4-FFF2-40B4-BE49-F238E27FC236}">
                <a16:creationId xmlns:a16="http://schemas.microsoft.com/office/drawing/2014/main" id="{485F46D5-1EAD-4114-934B-4EC0457645B0}"/>
              </a:ext>
            </a:extLst>
          </p:cNvPr>
          <p:cNvSpPr/>
          <p:nvPr/>
        </p:nvSpPr>
        <p:spPr>
          <a:xfrm>
            <a:off x="3845443" y="4724753"/>
            <a:ext cx="846874" cy="481264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967109 w 967109"/>
              <a:gd name="connsiteY0" fmla="*/ 0 h 933302"/>
              <a:gd name="connsiteX1" fmla="*/ 443023 w 967109"/>
              <a:gd name="connsiteY1" fmla="*/ 0 h 933302"/>
              <a:gd name="connsiteX2" fmla="*/ 443023 w 967109"/>
              <a:gd name="connsiteY2" fmla="*/ 927395 h 933302"/>
              <a:gd name="connsiteX3" fmla="*/ 0 w 967109"/>
              <a:gd name="connsiteY3" fmla="*/ 933302 h 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9" h="933302">
                <a:moveTo>
                  <a:pt x="967109" y="0"/>
                </a:moveTo>
                <a:lnTo>
                  <a:pt x="443023" y="0"/>
                </a:lnTo>
                <a:lnTo>
                  <a:pt x="443023" y="927395"/>
                </a:lnTo>
                <a:lnTo>
                  <a:pt x="0" y="933302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Freeform 63">
            <a:extLst>
              <a:ext uri="{FF2B5EF4-FFF2-40B4-BE49-F238E27FC236}">
                <a16:creationId xmlns:a16="http://schemas.microsoft.com/office/drawing/2014/main" id="{D7E36D94-71F1-4D85-9FF1-E69E0151A051}"/>
              </a:ext>
            </a:extLst>
          </p:cNvPr>
          <p:cNvSpPr/>
          <p:nvPr/>
        </p:nvSpPr>
        <p:spPr>
          <a:xfrm>
            <a:off x="3845443" y="5711342"/>
            <a:ext cx="846874" cy="120316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967109 w 967109"/>
              <a:gd name="connsiteY0" fmla="*/ 0 h 933302"/>
              <a:gd name="connsiteX1" fmla="*/ 443023 w 967109"/>
              <a:gd name="connsiteY1" fmla="*/ 0 h 933302"/>
              <a:gd name="connsiteX2" fmla="*/ 443023 w 967109"/>
              <a:gd name="connsiteY2" fmla="*/ 927395 h 933302"/>
              <a:gd name="connsiteX3" fmla="*/ 0 w 967109"/>
              <a:gd name="connsiteY3" fmla="*/ 933302 h 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9" h="933302">
                <a:moveTo>
                  <a:pt x="967109" y="0"/>
                </a:moveTo>
                <a:lnTo>
                  <a:pt x="443023" y="0"/>
                </a:lnTo>
                <a:lnTo>
                  <a:pt x="443023" y="927395"/>
                </a:lnTo>
                <a:lnTo>
                  <a:pt x="0" y="933302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43640-58C1-4A25-8F80-C144CBCF4D24}"/>
              </a:ext>
            </a:extLst>
          </p:cNvPr>
          <p:cNvSpPr/>
          <p:nvPr/>
        </p:nvSpPr>
        <p:spPr>
          <a:xfrm>
            <a:off x="4572003" y="2198121"/>
            <a:ext cx="4146885" cy="943477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65025-213F-4FAE-BB84-9B5ADF9C31A2}"/>
              </a:ext>
            </a:extLst>
          </p:cNvPr>
          <p:cNvSpPr/>
          <p:nvPr/>
        </p:nvSpPr>
        <p:spPr>
          <a:xfrm>
            <a:off x="4572003" y="3219468"/>
            <a:ext cx="4146885" cy="943477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3306A-8E10-4647-8CAA-D7E4C8491E5B}"/>
              </a:ext>
            </a:extLst>
          </p:cNvPr>
          <p:cNvSpPr/>
          <p:nvPr/>
        </p:nvSpPr>
        <p:spPr>
          <a:xfrm>
            <a:off x="4572003" y="4240815"/>
            <a:ext cx="4146885" cy="943477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6FA7A-9DB0-4722-AF3C-C6E178CF3A13}"/>
              </a:ext>
            </a:extLst>
          </p:cNvPr>
          <p:cNvSpPr/>
          <p:nvPr/>
        </p:nvSpPr>
        <p:spPr>
          <a:xfrm>
            <a:off x="4572003" y="5262163"/>
            <a:ext cx="4146885" cy="943477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02F5F-3A8C-4B73-88D8-B71D40D3BDE5}"/>
              </a:ext>
            </a:extLst>
          </p:cNvPr>
          <p:cNvSpPr txBox="1"/>
          <p:nvPr/>
        </p:nvSpPr>
        <p:spPr>
          <a:xfrm rot="16200000">
            <a:off x="2937" y="4654834"/>
            <a:ext cx="849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4444"/>
                </a:solidFill>
                <a:cs typeface="Arial"/>
              </a:rPr>
              <a:t>REPEAT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D9C644-47E9-479D-9FBC-85C8310237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654" y="5366991"/>
            <a:ext cx="1193701" cy="73603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2E9919-F240-4266-A7B9-FA6B75CD35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20" y="5416763"/>
            <a:ext cx="1579221" cy="663793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FB1A7E-EC08-47AA-82FC-E5CA95E175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135" y="5354137"/>
            <a:ext cx="1255234" cy="54873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9F5516-317C-498C-983F-B312CB7C9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654" y="4293074"/>
            <a:ext cx="1204425" cy="6888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D9F74-FB4A-4A49-874C-7B0CFB75DD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169" y="4471674"/>
            <a:ext cx="1391608" cy="57956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D532BE-5222-47B6-BFAC-0C692B65E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972" y="4286338"/>
            <a:ext cx="1900457" cy="59826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CA7F4-FB02-42C1-A476-7099FA7384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713" y="3309925"/>
            <a:ext cx="1182910" cy="61700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0C4189-3C52-4495-92DF-6835582202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654" y="3354746"/>
            <a:ext cx="1053775" cy="54298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01165B-3891-4194-A5FD-82540DEE7BE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680" y="3425817"/>
            <a:ext cx="990330" cy="57314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9E277D-744B-47B0-A085-095D2A3E2C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555" y="3374340"/>
            <a:ext cx="856116" cy="59687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8E069933-97B6-4612-86A8-09821143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6" y="958494"/>
            <a:ext cx="7955280" cy="472577"/>
          </a:xfrm>
        </p:spPr>
        <p:txBody>
          <a:bodyPr/>
          <a:lstStyle/>
          <a:p>
            <a:r>
              <a:rPr lang="en-US" sz="4400" dirty="0"/>
              <a:t>Data Science (Predictive / Prescriptive) Process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FEAC06-11C3-42CB-AB2B-5342748F8E1A}"/>
              </a:ext>
            </a:extLst>
          </p:cNvPr>
          <p:cNvSpPr txBox="1"/>
          <p:nvPr/>
        </p:nvSpPr>
        <p:spPr>
          <a:xfrm>
            <a:off x="934038" y="2518764"/>
            <a:ext cx="2926080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1: 	</a:t>
            </a:r>
            <a:r>
              <a:rPr lang="en-US" b="0" dirty="0">
                <a:solidFill>
                  <a:srgbClr val="FFFFFF"/>
                </a:solidFill>
              </a:rPr>
              <a:t>Define </a:t>
            </a:r>
            <a:r>
              <a:rPr lang="en-US" b="0" i="1" dirty="0">
                <a:solidFill>
                  <a:srgbClr val="FFFFFF"/>
                </a:solidFill>
              </a:rPr>
              <a:t>Hypothesis</a:t>
            </a:r>
            <a:r>
              <a:rPr lang="en-US" b="0" dirty="0">
                <a:solidFill>
                  <a:srgbClr val="FFFFFF"/>
                </a:solidFill>
              </a:rPr>
              <a:t> to test or Prediction to be made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9BA04-8687-467F-AFC9-E705873D0A52}"/>
              </a:ext>
            </a:extLst>
          </p:cNvPr>
          <p:cNvSpPr txBox="1"/>
          <p:nvPr/>
        </p:nvSpPr>
        <p:spPr>
          <a:xfrm>
            <a:off x="934038" y="3774720"/>
            <a:ext cx="2926080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3: 	</a:t>
            </a:r>
            <a:r>
              <a:rPr lang="en-US" b="0" dirty="0">
                <a:solidFill>
                  <a:srgbClr val="FFFFFF"/>
                </a:solidFill>
              </a:rPr>
              <a:t>Prepare data; Build schema </a:t>
            </a:r>
            <a:br>
              <a:rPr lang="en-US" b="0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(schema-on-query)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F23201-0D74-4552-95CA-4294B387D1B7}"/>
              </a:ext>
            </a:extLst>
          </p:cNvPr>
          <p:cNvSpPr txBox="1"/>
          <p:nvPr/>
        </p:nvSpPr>
        <p:spPr>
          <a:xfrm>
            <a:off x="934038" y="4402698"/>
            <a:ext cx="2926080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4: 	</a:t>
            </a:r>
            <a:r>
              <a:rPr lang="en-US" b="0" dirty="0">
                <a:solidFill>
                  <a:srgbClr val="FFFFFF"/>
                </a:solidFill>
              </a:rPr>
              <a:t>Visualize the data </a:t>
            </a:r>
            <a:br>
              <a:rPr lang="en-US" b="0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(Tableau, </a:t>
            </a:r>
            <a:r>
              <a:rPr lang="en-US" b="0" dirty="0" err="1">
                <a:solidFill>
                  <a:srgbClr val="FFFFFF"/>
                </a:solidFill>
              </a:rPr>
              <a:t>Spotfire</a:t>
            </a:r>
            <a:r>
              <a:rPr lang="en-US" b="0" dirty="0">
                <a:solidFill>
                  <a:srgbClr val="FFFFFF"/>
                </a:solidFill>
              </a:rPr>
              <a:t>, ggplot2,…)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BF6A7-332E-461A-A748-44A266276436}"/>
              </a:ext>
            </a:extLst>
          </p:cNvPr>
          <p:cNvSpPr txBox="1"/>
          <p:nvPr/>
        </p:nvSpPr>
        <p:spPr>
          <a:xfrm>
            <a:off x="934038" y="5030676"/>
            <a:ext cx="2926080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5: 	</a:t>
            </a:r>
            <a:r>
              <a:rPr lang="en-US" b="0" dirty="0">
                <a:solidFill>
                  <a:srgbClr val="FFFFFF"/>
                </a:solidFill>
              </a:rPr>
              <a:t>Build analytic models </a:t>
            </a:r>
            <a:br>
              <a:rPr lang="en-US" b="0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(SAS, R, MADlib, Mahout,…)</a:t>
            </a:r>
          </a:p>
        </p:txBody>
      </p:sp>
      <p:sp>
        <p:nvSpPr>
          <p:cNvPr id="26" name="Down Arrow 33">
            <a:extLst>
              <a:ext uri="{FF2B5EF4-FFF2-40B4-BE49-F238E27FC236}">
                <a16:creationId xmlns:a16="http://schemas.microsoft.com/office/drawing/2014/main" id="{589E573D-2146-4386-B067-9A8547DC57EE}"/>
              </a:ext>
            </a:extLst>
          </p:cNvPr>
          <p:cNvSpPr/>
          <p:nvPr/>
        </p:nvSpPr>
        <p:spPr>
          <a:xfrm>
            <a:off x="2130378" y="2895191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A79657-BEE9-49AC-A159-E3011D428100}"/>
              </a:ext>
            </a:extLst>
          </p:cNvPr>
          <p:cNvSpPr txBox="1"/>
          <p:nvPr/>
        </p:nvSpPr>
        <p:spPr>
          <a:xfrm>
            <a:off x="934038" y="3146742"/>
            <a:ext cx="2926080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2: 	</a:t>
            </a:r>
            <a:r>
              <a:rPr lang="en-US" b="0" dirty="0">
                <a:solidFill>
                  <a:srgbClr val="FFFFFF"/>
                </a:solidFill>
              </a:rPr>
              <a:t>Gather data…and more data </a:t>
            </a:r>
            <a:br>
              <a:rPr lang="en-US" b="0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(Data Lake: SQL + Hadoop)</a:t>
            </a:r>
          </a:p>
        </p:txBody>
      </p:sp>
      <p:sp>
        <p:nvSpPr>
          <p:cNvPr id="28" name="Down Arrow 68">
            <a:extLst>
              <a:ext uri="{FF2B5EF4-FFF2-40B4-BE49-F238E27FC236}">
                <a16:creationId xmlns:a16="http://schemas.microsoft.com/office/drawing/2014/main" id="{E2C8D36A-48E7-48CA-8875-33F34CF36CCF}"/>
              </a:ext>
            </a:extLst>
          </p:cNvPr>
          <p:cNvSpPr/>
          <p:nvPr/>
        </p:nvSpPr>
        <p:spPr>
          <a:xfrm>
            <a:off x="2130378" y="3528152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29" name="Down Arrow 69">
            <a:extLst>
              <a:ext uri="{FF2B5EF4-FFF2-40B4-BE49-F238E27FC236}">
                <a16:creationId xmlns:a16="http://schemas.microsoft.com/office/drawing/2014/main" id="{E3AD925F-6F9F-4834-A6FB-27580839928C}"/>
              </a:ext>
            </a:extLst>
          </p:cNvPr>
          <p:cNvSpPr/>
          <p:nvPr/>
        </p:nvSpPr>
        <p:spPr>
          <a:xfrm>
            <a:off x="2130378" y="4152491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30" name="Down Arrow 70">
            <a:extLst>
              <a:ext uri="{FF2B5EF4-FFF2-40B4-BE49-F238E27FC236}">
                <a16:creationId xmlns:a16="http://schemas.microsoft.com/office/drawing/2014/main" id="{95CD7D9A-47FD-4926-8FB7-DD0045DBBFE7}"/>
              </a:ext>
            </a:extLst>
          </p:cNvPr>
          <p:cNvSpPr/>
          <p:nvPr/>
        </p:nvSpPr>
        <p:spPr>
          <a:xfrm>
            <a:off x="2130378" y="4785452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31" name="Down Arrow 77">
            <a:extLst>
              <a:ext uri="{FF2B5EF4-FFF2-40B4-BE49-F238E27FC236}">
                <a16:creationId xmlns:a16="http://schemas.microsoft.com/office/drawing/2014/main" id="{2F730567-4F6C-4C4B-AEC6-AA424C5894CC}"/>
              </a:ext>
            </a:extLst>
          </p:cNvPr>
          <p:cNvSpPr/>
          <p:nvPr/>
        </p:nvSpPr>
        <p:spPr>
          <a:xfrm>
            <a:off x="2130378" y="5410742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C9BD29A3-2AB8-4166-9484-6079457C68FE}"/>
              </a:ext>
            </a:extLst>
          </p:cNvPr>
          <p:cNvSpPr/>
          <p:nvPr/>
        </p:nvSpPr>
        <p:spPr>
          <a:xfrm>
            <a:off x="571500" y="3338267"/>
            <a:ext cx="1822076" cy="2910133"/>
          </a:xfrm>
          <a:custGeom>
            <a:avLst/>
            <a:gdLst>
              <a:gd name="connsiteX0" fmla="*/ 1855694 w 1855694"/>
              <a:gd name="connsiteY0" fmla="*/ 3368488 h 3637429"/>
              <a:gd name="connsiteX1" fmla="*/ 1855694 w 1855694"/>
              <a:gd name="connsiteY1" fmla="*/ 3637429 h 3637429"/>
              <a:gd name="connsiteX2" fmla="*/ 0 w 1855694"/>
              <a:gd name="connsiteY2" fmla="*/ 3637429 h 3637429"/>
              <a:gd name="connsiteX3" fmla="*/ 0 w 1855694"/>
              <a:gd name="connsiteY3" fmla="*/ 0 h 3637429"/>
              <a:gd name="connsiteX4" fmla="*/ 389965 w 1855694"/>
              <a:gd name="connsiteY4" fmla="*/ 0 h 36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694" h="3637429">
                <a:moveTo>
                  <a:pt x="1855694" y="3368488"/>
                </a:moveTo>
                <a:lnTo>
                  <a:pt x="1855694" y="3637429"/>
                </a:lnTo>
                <a:lnTo>
                  <a:pt x="0" y="3637429"/>
                </a:lnTo>
                <a:lnTo>
                  <a:pt x="0" y="0"/>
                </a:lnTo>
                <a:lnTo>
                  <a:pt x="389965" y="0"/>
                </a:lnTo>
              </a:path>
            </a:pathLst>
          </a:custGeom>
          <a:noFill/>
          <a:ln w="50800" cmpd="sng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DBD79F-8C37-47E9-B01B-86DC541A1F0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674" y="2473874"/>
            <a:ext cx="634690" cy="6346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07DCD7-1FFA-41DC-9A76-A1ED6D920B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362" y="2509620"/>
            <a:ext cx="508230" cy="5633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B3F1754-FF00-4EF1-9A02-53567C1CA3AC}"/>
              </a:ext>
            </a:extLst>
          </p:cNvPr>
          <p:cNvSpPr txBox="1"/>
          <p:nvPr/>
        </p:nvSpPr>
        <p:spPr>
          <a:xfrm>
            <a:off x="4755812" y="2320166"/>
            <a:ext cx="566634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Historical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F9CAD-1408-4DC3-AE1B-E9EF9EAA71B5}"/>
              </a:ext>
            </a:extLst>
          </p:cNvPr>
          <p:cNvSpPr txBox="1"/>
          <p:nvPr/>
        </p:nvSpPr>
        <p:spPr>
          <a:xfrm>
            <a:off x="6729019" y="2197056"/>
            <a:ext cx="49010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Google Trends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E9ACD-D82C-4453-B086-BB22C4AE3DDD}"/>
              </a:ext>
            </a:extLst>
          </p:cNvPr>
          <p:cNvSpPr txBox="1"/>
          <p:nvPr/>
        </p:nvSpPr>
        <p:spPr>
          <a:xfrm>
            <a:off x="7291459" y="2197056"/>
            <a:ext cx="5887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Physician</a:t>
            </a:r>
            <a:br>
              <a:rPr lang="en-US" sz="800" dirty="0">
                <a:solidFill>
                  <a:schemeClr val="bg1"/>
                </a:solidFill>
                <a:cs typeface="Arial"/>
              </a:rPr>
            </a:br>
            <a:r>
              <a:rPr lang="en-US" sz="800" dirty="0">
                <a:solidFill>
                  <a:schemeClr val="bg1"/>
                </a:solidFill>
                <a:cs typeface="Arial"/>
              </a:rPr>
              <a:t>Notes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B9116A-9A0D-4D74-9670-7E89F50F79B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816" y="2533794"/>
            <a:ext cx="468386" cy="56539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707D278-1C8B-41EE-838D-381C75B22739}"/>
              </a:ext>
            </a:extLst>
          </p:cNvPr>
          <p:cNvSpPr txBox="1"/>
          <p:nvPr/>
        </p:nvSpPr>
        <p:spPr>
          <a:xfrm>
            <a:off x="7971079" y="2197056"/>
            <a:ext cx="58386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Local Events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55E275-8AD8-4474-964B-F23B52001E6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662" y="2473874"/>
            <a:ext cx="634690" cy="6346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C80575B-E47F-4DD2-8025-8D96B7A6D90A}"/>
              </a:ext>
            </a:extLst>
          </p:cNvPr>
          <p:cNvSpPr txBox="1"/>
          <p:nvPr/>
        </p:nvSpPr>
        <p:spPr>
          <a:xfrm>
            <a:off x="5412388" y="2197056"/>
            <a:ext cx="53027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Weather Forecast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D78EB9-BF57-4E39-9EC5-B05E9C9A5D1F}"/>
              </a:ext>
            </a:extLst>
          </p:cNvPr>
          <p:cNvSpPr txBox="1"/>
          <p:nvPr/>
        </p:nvSpPr>
        <p:spPr>
          <a:xfrm>
            <a:off x="6124872" y="2320166"/>
            <a:ext cx="421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cs typeface="Arial"/>
              </a:rPr>
              <a:t>CDC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11F32D-3C21-4B7C-B870-C4B0E704089E}"/>
              </a:ext>
            </a:extLst>
          </p:cNvPr>
          <p:cNvGrpSpPr/>
          <p:nvPr/>
        </p:nvGrpSpPr>
        <p:grpSpPr>
          <a:xfrm>
            <a:off x="4787330" y="2516207"/>
            <a:ext cx="506265" cy="523084"/>
            <a:chOff x="8383735" y="1058643"/>
            <a:chExt cx="506265" cy="523084"/>
          </a:xfrm>
        </p:grpSpPr>
        <p:sp>
          <p:nvSpPr>
            <p:cNvPr id="44" name="Can 54">
              <a:extLst>
                <a:ext uri="{FF2B5EF4-FFF2-40B4-BE49-F238E27FC236}">
                  <a16:creationId xmlns:a16="http://schemas.microsoft.com/office/drawing/2014/main" id="{6E5FC053-D387-44EB-8980-F37E97646EA6}"/>
                </a:ext>
              </a:extLst>
            </p:cNvPr>
            <p:cNvSpPr/>
            <p:nvPr/>
          </p:nvSpPr>
          <p:spPr>
            <a:xfrm>
              <a:off x="8383735" y="1364598"/>
              <a:ext cx="506265" cy="217129"/>
            </a:xfrm>
            <a:prstGeom prst="can">
              <a:avLst>
                <a:gd name="adj" fmla="val 43611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FFFFFF"/>
                  </a:solidFill>
                  <a:cs typeface="Arial"/>
                </a:rPr>
                <a:t>Lawson</a:t>
              </a:r>
            </a:p>
          </p:txBody>
        </p:sp>
        <p:sp>
          <p:nvSpPr>
            <p:cNvPr id="45" name="Can 57">
              <a:extLst>
                <a:ext uri="{FF2B5EF4-FFF2-40B4-BE49-F238E27FC236}">
                  <a16:creationId xmlns:a16="http://schemas.microsoft.com/office/drawing/2014/main" id="{D49D2997-D0DA-49BC-A2E1-885F257BAE08}"/>
                </a:ext>
              </a:extLst>
            </p:cNvPr>
            <p:cNvSpPr/>
            <p:nvPr/>
          </p:nvSpPr>
          <p:spPr>
            <a:xfrm>
              <a:off x="8383735" y="1208735"/>
              <a:ext cx="506265" cy="217129"/>
            </a:xfrm>
            <a:prstGeom prst="can">
              <a:avLst>
                <a:gd name="adj" fmla="val 43611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FFFFFF"/>
                  </a:solidFill>
                  <a:cs typeface="Arial"/>
                </a:rPr>
                <a:t>Epic</a:t>
              </a:r>
            </a:p>
          </p:txBody>
        </p:sp>
        <p:sp>
          <p:nvSpPr>
            <p:cNvPr id="46" name="Can 59">
              <a:extLst>
                <a:ext uri="{FF2B5EF4-FFF2-40B4-BE49-F238E27FC236}">
                  <a16:creationId xmlns:a16="http://schemas.microsoft.com/office/drawing/2014/main" id="{8B00D128-42F0-4951-8502-6236EF01A99C}"/>
                </a:ext>
              </a:extLst>
            </p:cNvPr>
            <p:cNvSpPr/>
            <p:nvPr/>
          </p:nvSpPr>
          <p:spPr>
            <a:xfrm>
              <a:off x="8383735" y="1058643"/>
              <a:ext cx="506265" cy="217129"/>
            </a:xfrm>
            <a:prstGeom prst="can">
              <a:avLst>
                <a:gd name="adj" fmla="val 43611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err="1">
                  <a:solidFill>
                    <a:srgbClr val="FFFFFF"/>
                  </a:solidFill>
                  <a:cs typeface="Arial"/>
                </a:rPr>
                <a:t>Kronos</a:t>
              </a:r>
              <a:endParaRPr lang="en-US" sz="70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B64708-6917-4C32-B16A-AF115B1DD045}"/>
              </a:ext>
            </a:extLst>
          </p:cNvPr>
          <p:cNvGrpSpPr/>
          <p:nvPr/>
        </p:nvGrpSpPr>
        <p:grpSpPr>
          <a:xfrm>
            <a:off x="7401657" y="2534258"/>
            <a:ext cx="431800" cy="571501"/>
            <a:chOff x="8382000" y="1136650"/>
            <a:chExt cx="431800" cy="571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70E986D-BEBA-4184-BB50-B9C10EC9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0" y="1136650"/>
              <a:ext cx="342900" cy="5048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162B884-1AB4-4483-A87A-401E49CF5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0900" y="1203325"/>
              <a:ext cx="342900" cy="504826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44E93A9-04FA-4925-B891-01C62E447058}"/>
              </a:ext>
            </a:extLst>
          </p:cNvPr>
          <p:cNvSpPr txBox="1"/>
          <p:nvPr/>
        </p:nvSpPr>
        <p:spPr>
          <a:xfrm>
            <a:off x="934040" y="5658652"/>
            <a:ext cx="2924735" cy="384048"/>
          </a:xfrm>
          <a:prstGeom prst="rect">
            <a:avLst/>
          </a:prstGeom>
          <a:solidFill>
            <a:srgbClr val="26487A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>
            <a:defPPr>
              <a:defRPr lang="en-US"/>
            </a:defPPr>
            <a:lvl1pPr marL="571500" indent="-571500">
              <a:defRPr sz="105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Step 6: 	</a:t>
            </a:r>
            <a:r>
              <a:rPr lang="en-US" b="0" dirty="0">
                <a:solidFill>
                  <a:srgbClr val="FFFFFF"/>
                </a:solidFill>
              </a:rPr>
              <a:t>Evaluate model “goodness of fit” (coefficients, confidence levels)</a:t>
            </a:r>
          </a:p>
        </p:txBody>
      </p:sp>
    </p:spTree>
    <p:extLst>
      <p:ext uri="{BB962C8B-B14F-4D97-AF65-F5344CB8AC3E}">
        <p14:creationId xmlns:p14="http://schemas.microsoft.com/office/powerpoint/2010/main" val="24552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E2A0C-A7B2-48B1-AF8F-3618E6BAB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372"/>
            <a:ext cx="8299840" cy="49178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0D58C4-D237-4F25-8BF0-BFC3164E56FA}"/>
              </a:ext>
            </a:extLst>
          </p:cNvPr>
          <p:cNvSpPr txBox="1">
            <a:spLocks/>
          </p:cNvSpPr>
          <p:nvPr/>
        </p:nvSpPr>
        <p:spPr bwMode="gray">
          <a:xfrm>
            <a:off x="0" y="685800"/>
            <a:ext cx="9144000" cy="7827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60325"/>
            <a:r>
              <a:rPr lang="en-US" sz="28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Number and Severity of Fatal Traffic Accidents Over Past 6 Months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518D86-4603-40FA-A9CE-1D3EC1AA2DD3}"/>
              </a:ext>
            </a:extLst>
          </p:cNvPr>
          <p:cNvGrpSpPr/>
          <p:nvPr/>
        </p:nvGrpSpPr>
        <p:grpSpPr>
          <a:xfrm>
            <a:off x="7086600" y="1447800"/>
            <a:ext cx="2057400" cy="1907977"/>
            <a:chOff x="7086600" y="2187773"/>
            <a:chExt cx="2057400" cy="19079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246970-16A8-499F-B491-3B64839CB4DA}"/>
                </a:ext>
              </a:extLst>
            </p:cNvPr>
            <p:cNvSpPr/>
            <p:nvPr/>
          </p:nvSpPr>
          <p:spPr>
            <a:xfrm>
              <a:off x="7086600" y="2190750"/>
              <a:ext cx="1981200" cy="1905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9321E9-5295-4453-8158-FACD6F7406C0}"/>
                </a:ext>
              </a:extLst>
            </p:cNvPr>
            <p:cNvSpPr txBox="1"/>
            <p:nvPr/>
          </p:nvSpPr>
          <p:spPr>
            <a:xfrm>
              <a:off x="7391400" y="2187773"/>
              <a:ext cx="1433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4D4D4D"/>
                  </a:solidFill>
                  <a:latin typeface="Verdana"/>
                </a:rPr>
                <a:t>Legend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CD1EA-45BB-43DA-982C-9B95AB969DE0}"/>
                </a:ext>
              </a:extLst>
            </p:cNvPr>
            <p:cNvSpPr txBox="1"/>
            <p:nvPr/>
          </p:nvSpPr>
          <p:spPr>
            <a:xfrm>
              <a:off x="8001000" y="241935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Color = Severity (dark most severe)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A33D71-33D2-4215-B11C-F1418C2A9AC1}"/>
                </a:ext>
              </a:extLst>
            </p:cNvPr>
            <p:cNvSpPr txBox="1"/>
            <p:nvPr/>
          </p:nvSpPr>
          <p:spPr>
            <a:xfrm>
              <a:off x="7937662" y="344941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Size = Number of fatalities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0A66A9-FDE8-4CA7-B0D0-AF2FC1903C3F}"/>
                </a:ext>
              </a:extLst>
            </p:cNvPr>
            <p:cNvSpPr/>
            <p:nvPr/>
          </p:nvSpPr>
          <p:spPr>
            <a:xfrm>
              <a:off x="7162800" y="2647950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21C0C4-54C0-427F-AB10-96E9B8ACF60F}"/>
                </a:ext>
              </a:extLst>
            </p:cNvPr>
            <p:cNvSpPr/>
            <p:nvPr/>
          </p:nvSpPr>
          <p:spPr>
            <a:xfrm>
              <a:off x="7507305" y="264795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D2646C-9F52-42AB-8912-69D9E8525C04}"/>
                </a:ext>
              </a:extLst>
            </p:cNvPr>
            <p:cNvSpPr/>
            <p:nvPr/>
          </p:nvSpPr>
          <p:spPr>
            <a:xfrm>
              <a:off x="7162291" y="3562350"/>
              <a:ext cx="304800" cy="304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FFB923-6E4E-4DEF-A468-2948A958A114}"/>
                </a:ext>
              </a:extLst>
            </p:cNvPr>
            <p:cNvSpPr/>
            <p:nvPr/>
          </p:nvSpPr>
          <p:spPr>
            <a:xfrm>
              <a:off x="7391400" y="3409441"/>
              <a:ext cx="533909" cy="5339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74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9E131-8818-4FF8-843E-D5096D484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9447"/>
            <a:ext cx="7327680" cy="46398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07B085-D45A-4427-991A-DDD6EF97FB80}"/>
              </a:ext>
            </a:extLst>
          </p:cNvPr>
          <p:cNvSpPr txBox="1">
            <a:spLocks/>
          </p:cNvSpPr>
          <p:nvPr/>
        </p:nvSpPr>
        <p:spPr bwMode="gray">
          <a:xfrm>
            <a:off x="0" y="838200"/>
            <a:ext cx="9144000" cy="7827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60325"/>
            <a:r>
              <a:rPr lang="en-US" sz="28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Predicted Number and Severity of Fatal Traffic Accidents Over Next 2 Weeks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F55DD7-34FE-40BE-B469-21E02DFEFD1E}"/>
              </a:ext>
            </a:extLst>
          </p:cNvPr>
          <p:cNvGrpSpPr/>
          <p:nvPr/>
        </p:nvGrpSpPr>
        <p:grpSpPr>
          <a:xfrm>
            <a:off x="5109044" y="3318525"/>
            <a:ext cx="609600" cy="609600"/>
            <a:chOff x="6023444" y="2571750"/>
            <a:chExt cx="609600" cy="609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4FE739-374B-485F-A984-308FE29CACEF}"/>
                </a:ext>
              </a:extLst>
            </p:cNvPr>
            <p:cNvSpPr/>
            <p:nvPr/>
          </p:nvSpPr>
          <p:spPr>
            <a:xfrm>
              <a:off x="6023444" y="2571750"/>
              <a:ext cx="609600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8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985D3-CF7E-4CF5-B97F-7636FA4DA014}"/>
                </a:ext>
              </a:extLst>
            </p:cNvPr>
            <p:cNvSpPr txBox="1"/>
            <p:nvPr/>
          </p:nvSpPr>
          <p:spPr>
            <a:xfrm>
              <a:off x="6042494" y="27457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82%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2D72AC-9A84-48ED-BDCE-6B1AD450D4D7}"/>
              </a:ext>
            </a:extLst>
          </p:cNvPr>
          <p:cNvGrpSpPr/>
          <p:nvPr/>
        </p:nvGrpSpPr>
        <p:grpSpPr>
          <a:xfrm>
            <a:off x="4876800" y="2937525"/>
            <a:ext cx="571500" cy="457200"/>
            <a:chOff x="5791200" y="2233908"/>
            <a:chExt cx="571500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476D55-9D59-49AF-97F1-2ECA2EFDF729}"/>
                </a:ext>
              </a:extLst>
            </p:cNvPr>
            <p:cNvSpPr/>
            <p:nvPr/>
          </p:nvSpPr>
          <p:spPr>
            <a:xfrm>
              <a:off x="5848350" y="2233908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2DAD41-8047-41A2-9647-602D21E25F4B}"/>
                </a:ext>
              </a:extLst>
            </p:cNvPr>
            <p:cNvSpPr txBox="1"/>
            <p:nvPr/>
          </p:nvSpPr>
          <p:spPr>
            <a:xfrm>
              <a:off x="5791200" y="23317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45%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001889-7C4B-4007-AF00-E65529AFCE7F}"/>
              </a:ext>
            </a:extLst>
          </p:cNvPr>
          <p:cNvGrpSpPr/>
          <p:nvPr/>
        </p:nvGrpSpPr>
        <p:grpSpPr>
          <a:xfrm>
            <a:off x="4793955" y="3209283"/>
            <a:ext cx="571500" cy="457200"/>
            <a:chOff x="5708355" y="2462508"/>
            <a:chExt cx="571500" cy="4572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2EC254-8771-463D-B199-17B54A21C6D1}"/>
                </a:ext>
              </a:extLst>
            </p:cNvPr>
            <p:cNvSpPr/>
            <p:nvPr/>
          </p:nvSpPr>
          <p:spPr>
            <a:xfrm>
              <a:off x="5765505" y="2462508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551B53-F3CC-4FE0-8260-E1F644552BB1}"/>
                </a:ext>
              </a:extLst>
            </p:cNvPr>
            <p:cNvSpPr txBox="1"/>
            <p:nvPr/>
          </p:nvSpPr>
          <p:spPr>
            <a:xfrm>
              <a:off x="5708355" y="25603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71%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620A30-3CF5-48CB-AA02-767B09A12798}"/>
              </a:ext>
            </a:extLst>
          </p:cNvPr>
          <p:cNvGrpSpPr/>
          <p:nvPr/>
        </p:nvGrpSpPr>
        <p:grpSpPr>
          <a:xfrm>
            <a:off x="5029200" y="4232925"/>
            <a:ext cx="571500" cy="457200"/>
            <a:chOff x="5943600" y="3486150"/>
            <a:chExt cx="571500" cy="45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C769C5-AE76-460E-93F2-789BE8377464}"/>
                </a:ext>
              </a:extLst>
            </p:cNvPr>
            <p:cNvSpPr/>
            <p:nvPr/>
          </p:nvSpPr>
          <p:spPr>
            <a:xfrm>
              <a:off x="6000750" y="348615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08A538-3CC2-4630-863C-7A6E75362ED3}"/>
                </a:ext>
              </a:extLst>
            </p:cNvPr>
            <p:cNvSpPr txBox="1"/>
            <p:nvPr/>
          </p:nvSpPr>
          <p:spPr>
            <a:xfrm>
              <a:off x="5943600" y="35839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62%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F1080C-2BCC-4588-9BBF-13AB8FAD7151}"/>
              </a:ext>
            </a:extLst>
          </p:cNvPr>
          <p:cNvGrpSpPr/>
          <p:nvPr/>
        </p:nvGrpSpPr>
        <p:grpSpPr>
          <a:xfrm>
            <a:off x="4724400" y="4278576"/>
            <a:ext cx="571500" cy="381000"/>
            <a:chOff x="5638800" y="3531801"/>
            <a:chExt cx="571500" cy="381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DC4CBC-A15E-434C-9C3F-F4C5189CD136}"/>
                </a:ext>
              </a:extLst>
            </p:cNvPr>
            <p:cNvSpPr/>
            <p:nvPr/>
          </p:nvSpPr>
          <p:spPr>
            <a:xfrm>
              <a:off x="5734050" y="3531801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0C980D-54D0-45C0-B21A-6215F980589F}"/>
                </a:ext>
              </a:extLst>
            </p:cNvPr>
            <p:cNvSpPr txBox="1"/>
            <p:nvPr/>
          </p:nvSpPr>
          <p:spPr>
            <a:xfrm>
              <a:off x="5638800" y="3591496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38%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15EBC5-C38E-4BD8-B04F-101FB63F06C9}"/>
              </a:ext>
            </a:extLst>
          </p:cNvPr>
          <p:cNvGrpSpPr/>
          <p:nvPr/>
        </p:nvGrpSpPr>
        <p:grpSpPr>
          <a:xfrm>
            <a:off x="4762500" y="5109225"/>
            <a:ext cx="571500" cy="381000"/>
            <a:chOff x="5676900" y="4362450"/>
            <a:chExt cx="571500" cy="381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57B1FB-0C04-43FC-B2AA-B7A35D0A414E}"/>
                </a:ext>
              </a:extLst>
            </p:cNvPr>
            <p:cNvSpPr/>
            <p:nvPr/>
          </p:nvSpPr>
          <p:spPr>
            <a:xfrm>
              <a:off x="5772150" y="436245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60DC1A-09CA-494D-A860-C255272591B0}"/>
                </a:ext>
              </a:extLst>
            </p:cNvPr>
            <p:cNvSpPr txBox="1"/>
            <p:nvPr/>
          </p:nvSpPr>
          <p:spPr>
            <a:xfrm>
              <a:off x="5676900" y="44221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35%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DD13B5-1432-4EEA-98B9-96FB45B8A4E8}"/>
              </a:ext>
            </a:extLst>
          </p:cNvPr>
          <p:cNvGrpSpPr/>
          <p:nvPr/>
        </p:nvGrpSpPr>
        <p:grpSpPr>
          <a:xfrm>
            <a:off x="5943600" y="5116845"/>
            <a:ext cx="685800" cy="411480"/>
            <a:chOff x="6934200" y="4400550"/>
            <a:chExt cx="571500" cy="3429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7871-A20A-4FCC-9B6E-FF88C7A3B42C}"/>
                </a:ext>
              </a:extLst>
            </p:cNvPr>
            <p:cNvSpPr/>
            <p:nvPr/>
          </p:nvSpPr>
          <p:spPr>
            <a:xfrm>
              <a:off x="7048500" y="4400550"/>
              <a:ext cx="342900" cy="3429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9B9C51-2F73-46B5-A5C9-1A91316DA6EE}"/>
                </a:ext>
              </a:extLst>
            </p:cNvPr>
            <p:cNvSpPr txBox="1"/>
            <p:nvPr/>
          </p:nvSpPr>
          <p:spPr>
            <a:xfrm>
              <a:off x="6934200" y="444119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65%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37635A-090B-4C1D-8EEF-74DA1D1F6641}"/>
              </a:ext>
            </a:extLst>
          </p:cNvPr>
          <p:cNvGrpSpPr/>
          <p:nvPr/>
        </p:nvGrpSpPr>
        <p:grpSpPr>
          <a:xfrm>
            <a:off x="3390900" y="3773833"/>
            <a:ext cx="571500" cy="308584"/>
            <a:chOff x="4305300" y="3027058"/>
            <a:chExt cx="571500" cy="3085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ACFCE5-8E1F-4549-BF4B-2FBC3B29B304}"/>
                </a:ext>
              </a:extLst>
            </p:cNvPr>
            <p:cNvSpPr/>
            <p:nvPr/>
          </p:nvSpPr>
          <p:spPr>
            <a:xfrm>
              <a:off x="4436758" y="3027058"/>
              <a:ext cx="308584" cy="3085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E0E134-21A6-46BC-A543-000D315A42EA}"/>
                </a:ext>
              </a:extLst>
            </p:cNvPr>
            <p:cNvSpPr txBox="1"/>
            <p:nvPr/>
          </p:nvSpPr>
          <p:spPr>
            <a:xfrm>
              <a:off x="4305300" y="30505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050" dirty="0">
                  <a:solidFill>
                    <a:srgbClr val="000000"/>
                  </a:solidFill>
                  <a:latin typeface="Verdana"/>
                </a:rPr>
                <a:t>30%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BE6736-9AAE-47C6-91FC-10E1988483BE}"/>
              </a:ext>
            </a:extLst>
          </p:cNvPr>
          <p:cNvGrpSpPr/>
          <p:nvPr/>
        </p:nvGrpSpPr>
        <p:grpSpPr>
          <a:xfrm>
            <a:off x="7086600" y="1565925"/>
            <a:ext cx="2057400" cy="2666999"/>
            <a:chOff x="7086600" y="819150"/>
            <a:chExt cx="2057400" cy="2666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273CA0-5542-4E9A-A0B9-057A60FF331D}"/>
                </a:ext>
              </a:extLst>
            </p:cNvPr>
            <p:cNvSpPr/>
            <p:nvPr/>
          </p:nvSpPr>
          <p:spPr>
            <a:xfrm>
              <a:off x="7086600" y="822126"/>
              <a:ext cx="1981200" cy="26640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0845F3-7774-4607-9C48-6DB10A6EDF19}"/>
                </a:ext>
              </a:extLst>
            </p:cNvPr>
            <p:cNvSpPr txBox="1"/>
            <p:nvPr/>
          </p:nvSpPr>
          <p:spPr>
            <a:xfrm>
              <a:off x="7391400" y="819150"/>
              <a:ext cx="1433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4D4D4D"/>
                  </a:solidFill>
                  <a:latin typeface="Verdana"/>
                </a:rPr>
                <a:t>Legend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3CC0F1-A88D-44BA-AAFF-7CAA853C4124}"/>
                </a:ext>
              </a:extLst>
            </p:cNvPr>
            <p:cNvSpPr txBox="1"/>
            <p:nvPr/>
          </p:nvSpPr>
          <p:spPr>
            <a:xfrm>
              <a:off x="8001000" y="1050727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Color = Crash severity (dark most severe)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FCE4B7-9E68-4841-911B-D939F6CE2CBC}"/>
                </a:ext>
              </a:extLst>
            </p:cNvPr>
            <p:cNvSpPr txBox="1"/>
            <p:nvPr/>
          </p:nvSpPr>
          <p:spPr>
            <a:xfrm>
              <a:off x="7937662" y="203835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Size = Number of fatalities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4DC057-250B-4189-B125-6D0BD4432A3F}"/>
                </a:ext>
              </a:extLst>
            </p:cNvPr>
            <p:cNvSpPr/>
            <p:nvPr/>
          </p:nvSpPr>
          <p:spPr>
            <a:xfrm>
              <a:off x="7162800" y="1279327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51608E-CA61-4149-AC6C-A9137318FE2B}"/>
                </a:ext>
              </a:extLst>
            </p:cNvPr>
            <p:cNvSpPr/>
            <p:nvPr/>
          </p:nvSpPr>
          <p:spPr>
            <a:xfrm>
              <a:off x="7507305" y="1279327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354174-237E-4115-B26B-D718C55C7713}"/>
                </a:ext>
              </a:extLst>
            </p:cNvPr>
            <p:cNvSpPr/>
            <p:nvPr/>
          </p:nvSpPr>
          <p:spPr>
            <a:xfrm>
              <a:off x="7162291" y="2193727"/>
              <a:ext cx="304800" cy="304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FE84F9D-FA3C-4BC9-8019-3F6356E42BEE}"/>
                </a:ext>
              </a:extLst>
            </p:cNvPr>
            <p:cNvSpPr/>
            <p:nvPr/>
          </p:nvSpPr>
          <p:spPr>
            <a:xfrm>
              <a:off x="7391400" y="2040818"/>
              <a:ext cx="533909" cy="5339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F36732C-A98E-4560-8F10-D11688B23EA9}"/>
                </a:ext>
              </a:extLst>
            </p:cNvPr>
            <p:cNvGrpSpPr/>
            <p:nvPr/>
          </p:nvGrpSpPr>
          <p:grpSpPr>
            <a:xfrm>
              <a:off x="7325390" y="2804220"/>
              <a:ext cx="571500" cy="457200"/>
              <a:chOff x="5708355" y="2462508"/>
              <a:chExt cx="571500" cy="4572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0250D95-B6FF-4E10-8B8B-34A2B1D7191A}"/>
                  </a:ext>
                </a:extLst>
              </p:cNvPr>
              <p:cNvSpPr/>
              <p:nvPr/>
            </p:nvSpPr>
            <p:spPr>
              <a:xfrm>
                <a:off x="5765505" y="2462508"/>
                <a:ext cx="457200" cy="4572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A13ABB-2E69-40D1-A5B3-87C5BAC9DE99}"/>
                  </a:ext>
                </a:extLst>
              </p:cNvPr>
              <p:cNvSpPr txBox="1"/>
              <p:nvPr/>
            </p:nvSpPr>
            <p:spPr>
              <a:xfrm>
                <a:off x="5708355" y="2560303"/>
                <a:ext cx="5715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100" dirty="0">
                    <a:solidFill>
                      <a:srgbClr val="FFFFFF"/>
                    </a:solidFill>
                    <a:latin typeface="Verdana"/>
                  </a:rPr>
                  <a:t>71%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EBE18F-68A2-4542-99E2-AC8F7ADF93CA}"/>
                </a:ext>
              </a:extLst>
            </p:cNvPr>
            <p:cNvSpPr txBox="1"/>
            <p:nvPr/>
          </p:nvSpPr>
          <p:spPr>
            <a:xfrm>
              <a:off x="7924800" y="276361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Prediction Confidence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8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BD21C-A8FE-477C-A53B-7CD8277D2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9447"/>
            <a:ext cx="7327680" cy="46398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B8E99D-5479-47D4-8A2C-6D4F7B07A5FE}"/>
              </a:ext>
            </a:extLst>
          </p:cNvPr>
          <p:cNvSpPr txBox="1">
            <a:spLocks/>
          </p:cNvSpPr>
          <p:nvPr/>
        </p:nvSpPr>
        <p:spPr bwMode="gray">
          <a:xfrm>
            <a:off x="0" y="838200"/>
            <a:ext cx="9144000" cy="7827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60325"/>
            <a:r>
              <a:rPr lang="en-US" sz="28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Recommended Location of Emergency Equipment On Tuesday September 5 from 6:00am to 9:00am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E1EC85-8BEF-43EC-A5F0-7676CD633E1D}"/>
              </a:ext>
            </a:extLst>
          </p:cNvPr>
          <p:cNvGrpSpPr/>
          <p:nvPr/>
        </p:nvGrpSpPr>
        <p:grpSpPr>
          <a:xfrm>
            <a:off x="4983344" y="3318525"/>
            <a:ext cx="609600" cy="609600"/>
            <a:chOff x="6023444" y="2571750"/>
            <a:chExt cx="609600" cy="609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52CE27-F575-4A85-B774-DBD0EC4FF7A1}"/>
                </a:ext>
              </a:extLst>
            </p:cNvPr>
            <p:cNvSpPr/>
            <p:nvPr/>
          </p:nvSpPr>
          <p:spPr>
            <a:xfrm>
              <a:off x="6023444" y="2571750"/>
              <a:ext cx="609600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8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124DA3-D76B-4380-87C7-3629CF540DE0}"/>
                </a:ext>
              </a:extLst>
            </p:cNvPr>
            <p:cNvSpPr txBox="1"/>
            <p:nvPr/>
          </p:nvSpPr>
          <p:spPr>
            <a:xfrm>
              <a:off x="6042494" y="27457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82%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99103B-583E-48DF-B279-68112D082C3B}"/>
              </a:ext>
            </a:extLst>
          </p:cNvPr>
          <p:cNvGrpSpPr/>
          <p:nvPr/>
        </p:nvGrpSpPr>
        <p:grpSpPr>
          <a:xfrm>
            <a:off x="4751100" y="2937525"/>
            <a:ext cx="571500" cy="457200"/>
            <a:chOff x="5791200" y="2233908"/>
            <a:chExt cx="571500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AD0F7C-504D-44F3-8E29-072C57F4D0AA}"/>
                </a:ext>
              </a:extLst>
            </p:cNvPr>
            <p:cNvSpPr/>
            <p:nvPr/>
          </p:nvSpPr>
          <p:spPr>
            <a:xfrm>
              <a:off x="5848350" y="2233908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CBD192-5CCF-4D2F-9281-D1E60F164D2D}"/>
                </a:ext>
              </a:extLst>
            </p:cNvPr>
            <p:cNvSpPr txBox="1"/>
            <p:nvPr/>
          </p:nvSpPr>
          <p:spPr>
            <a:xfrm>
              <a:off x="5791200" y="23317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45%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2CC6EA-02CD-4712-8BD5-BA8A33F06C16}"/>
              </a:ext>
            </a:extLst>
          </p:cNvPr>
          <p:cNvGrpSpPr/>
          <p:nvPr/>
        </p:nvGrpSpPr>
        <p:grpSpPr>
          <a:xfrm>
            <a:off x="4668255" y="3209283"/>
            <a:ext cx="571500" cy="457200"/>
            <a:chOff x="5708355" y="2462508"/>
            <a:chExt cx="571500" cy="4572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DEBD96-F236-4336-9748-DB3948AF89CC}"/>
                </a:ext>
              </a:extLst>
            </p:cNvPr>
            <p:cNvSpPr/>
            <p:nvPr/>
          </p:nvSpPr>
          <p:spPr>
            <a:xfrm>
              <a:off x="5765505" y="2462508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85443F-B86E-4679-8E38-B066BCC5E88E}"/>
                </a:ext>
              </a:extLst>
            </p:cNvPr>
            <p:cNvSpPr txBox="1"/>
            <p:nvPr/>
          </p:nvSpPr>
          <p:spPr>
            <a:xfrm>
              <a:off x="5708355" y="25603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71%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AB94C9-6FF3-4F08-8D4A-837885FDA217}"/>
              </a:ext>
            </a:extLst>
          </p:cNvPr>
          <p:cNvGrpSpPr/>
          <p:nvPr/>
        </p:nvGrpSpPr>
        <p:grpSpPr>
          <a:xfrm>
            <a:off x="4903500" y="4232925"/>
            <a:ext cx="571500" cy="457200"/>
            <a:chOff x="5943600" y="3486150"/>
            <a:chExt cx="571500" cy="45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DA9BB3-F2FC-4C31-9CA8-9C646856FF96}"/>
                </a:ext>
              </a:extLst>
            </p:cNvPr>
            <p:cNvSpPr/>
            <p:nvPr/>
          </p:nvSpPr>
          <p:spPr>
            <a:xfrm>
              <a:off x="6000750" y="348615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9051AE-E740-400B-99F1-C8528135FED8}"/>
                </a:ext>
              </a:extLst>
            </p:cNvPr>
            <p:cNvSpPr txBox="1"/>
            <p:nvPr/>
          </p:nvSpPr>
          <p:spPr>
            <a:xfrm>
              <a:off x="5943600" y="35839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62%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D2C3C-55F3-469B-9794-1AF92985F8C0}"/>
              </a:ext>
            </a:extLst>
          </p:cNvPr>
          <p:cNvGrpSpPr/>
          <p:nvPr/>
        </p:nvGrpSpPr>
        <p:grpSpPr>
          <a:xfrm>
            <a:off x="4598700" y="4278576"/>
            <a:ext cx="571500" cy="381000"/>
            <a:chOff x="5638800" y="3531801"/>
            <a:chExt cx="571500" cy="381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7D86CB-8FBD-4420-812E-54B34E854441}"/>
                </a:ext>
              </a:extLst>
            </p:cNvPr>
            <p:cNvSpPr/>
            <p:nvPr/>
          </p:nvSpPr>
          <p:spPr>
            <a:xfrm>
              <a:off x="5734050" y="3531801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D59329-8716-4C4A-90E3-222160304518}"/>
                </a:ext>
              </a:extLst>
            </p:cNvPr>
            <p:cNvSpPr txBox="1"/>
            <p:nvPr/>
          </p:nvSpPr>
          <p:spPr>
            <a:xfrm>
              <a:off x="5638800" y="3591496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38%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9081A7-6CED-4967-8416-5B1D456054B9}"/>
              </a:ext>
            </a:extLst>
          </p:cNvPr>
          <p:cNvGrpSpPr/>
          <p:nvPr/>
        </p:nvGrpSpPr>
        <p:grpSpPr>
          <a:xfrm>
            <a:off x="4636800" y="5109225"/>
            <a:ext cx="571500" cy="381000"/>
            <a:chOff x="5676900" y="4362450"/>
            <a:chExt cx="571500" cy="381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A4779D-E095-4236-912F-BC5C5D317D30}"/>
                </a:ext>
              </a:extLst>
            </p:cNvPr>
            <p:cNvSpPr/>
            <p:nvPr/>
          </p:nvSpPr>
          <p:spPr>
            <a:xfrm>
              <a:off x="5772150" y="436245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41D76B-BC13-460A-95D6-A5154A231D65}"/>
                </a:ext>
              </a:extLst>
            </p:cNvPr>
            <p:cNvSpPr txBox="1"/>
            <p:nvPr/>
          </p:nvSpPr>
          <p:spPr>
            <a:xfrm>
              <a:off x="5676900" y="44221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35%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7AEB4-E447-4248-B426-B9E595833BEB}"/>
              </a:ext>
            </a:extLst>
          </p:cNvPr>
          <p:cNvGrpSpPr/>
          <p:nvPr/>
        </p:nvGrpSpPr>
        <p:grpSpPr>
          <a:xfrm>
            <a:off x="5817900" y="5116845"/>
            <a:ext cx="685800" cy="411480"/>
            <a:chOff x="6934200" y="4400550"/>
            <a:chExt cx="571500" cy="3429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31EC0A0-FE9C-4E59-AD67-DA41521996B6}"/>
                </a:ext>
              </a:extLst>
            </p:cNvPr>
            <p:cNvSpPr/>
            <p:nvPr/>
          </p:nvSpPr>
          <p:spPr>
            <a:xfrm>
              <a:off x="7048500" y="4400550"/>
              <a:ext cx="342900" cy="3429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332FEA-2366-4421-B18E-ECAD22B23722}"/>
                </a:ext>
              </a:extLst>
            </p:cNvPr>
            <p:cNvSpPr txBox="1"/>
            <p:nvPr/>
          </p:nvSpPr>
          <p:spPr>
            <a:xfrm>
              <a:off x="6934200" y="444119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65%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5BC3B0-095E-4288-A6F3-7483C02A19FF}"/>
              </a:ext>
            </a:extLst>
          </p:cNvPr>
          <p:cNvGrpSpPr/>
          <p:nvPr/>
        </p:nvGrpSpPr>
        <p:grpSpPr>
          <a:xfrm>
            <a:off x="3265200" y="3773833"/>
            <a:ext cx="571500" cy="308584"/>
            <a:chOff x="4305300" y="3027058"/>
            <a:chExt cx="571500" cy="3085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CC0E99-7276-44A8-8DD2-7B15D3C8F6B9}"/>
                </a:ext>
              </a:extLst>
            </p:cNvPr>
            <p:cNvSpPr/>
            <p:nvPr/>
          </p:nvSpPr>
          <p:spPr>
            <a:xfrm>
              <a:off x="4436758" y="3027058"/>
              <a:ext cx="308584" cy="3085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6EC5EB-7662-4410-9C36-3C7B58F2E608}"/>
                </a:ext>
              </a:extLst>
            </p:cNvPr>
            <p:cNvSpPr txBox="1"/>
            <p:nvPr/>
          </p:nvSpPr>
          <p:spPr>
            <a:xfrm>
              <a:off x="4305300" y="30505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050" dirty="0">
                  <a:solidFill>
                    <a:srgbClr val="FFFFFF"/>
                  </a:solidFill>
                  <a:latin typeface="Verdana"/>
                </a:rPr>
                <a:t>30%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8DC8211-396B-445E-A579-9710836FB5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56" y="3150004"/>
            <a:ext cx="809760" cy="344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753AD-A4BF-4772-BE17-B62486A3E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023" y="3454853"/>
            <a:ext cx="568985" cy="361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8FA251-E30B-4E38-BB2C-FA5AC99962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620" y="3715115"/>
            <a:ext cx="809760" cy="3441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008B7A-C8C4-4139-8706-9086A6F64E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20" y="5318151"/>
            <a:ext cx="809760" cy="3441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893F47-24F7-436C-BAE5-489B562A89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9" y="2805856"/>
            <a:ext cx="809760" cy="3441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C3200D-F02A-4404-AF6A-5E8A02722F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404" y="3712005"/>
            <a:ext cx="809760" cy="3441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E9EF3F-D889-43E3-BCD4-8A8F04290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007" y="4659576"/>
            <a:ext cx="568985" cy="361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BF0CB6-56CD-4771-8ECE-3E308F36A2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416" y="3726895"/>
            <a:ext cx="702592" cy="3555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BAB82E-A4AA-4BB4-8E1F-EFE84B159D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122" y="4682718"/>
            <a:ext cx="702592" cy="35552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8DE32-4E2A-4891-9C8A-A620AE4FB632}"/>
              </a:ext>
            </a:extLst>
          </p:cNvPr>
          <p:cNvGrpSpPr/>
          <p:nvPr/>
        </p:nvGrpSpPr>
        <p:grpSpPr>
          <a:xfrm>
            <a:off x="7086600" y="1718325"/>
            <a:ext cx="1994063" cy="1905000"/>
            <a:chOff x="7162800" y="2190750"/>
            <a:chExt cx="1994063" cy="1905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28FE45-0AAD-4B77-9718-1AF29EA378FD}"/>
                </a:ext>
              </a:extLst>
            </p:cNvPr>
            <p:cNvSpPr/>
            <p:nvPr/>
          </p:nvSpPr>
          <p:spPr>
            <a:xfrm>
              <a:off x="7162800" y="2190750"/>
              <a:ext cx="1981200" cy="1905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5845745-63D2-464A-8214-529426889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5031" y="3048000"/>
              <a:ext cx="568985" cy="3619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98C819C-67C1-41D6-A286-D664E14B8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2724150"/>
              <a:ext cx="639431" cy="27175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B74849-2BFC-47CA-B288-0FAE2DC822EE}"/>
                </a:ext>
              </a:extLst>
            </p:cNvPr>
            <p:cNvSpPr txBox="1"/>
            <p:nvPr/>
          </p:nvSpPr>
          <p:spPr>
            <a:xfrm>
              <a:off x="7467600" y="2321538"/>
              <a:ext cx="1433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srgbClr val="4D4D4D"/>
                  </a:solidFill>
                  <a:latin typeface="Verdana"/>
                </a:rPr>
                <a:t>Legend: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3E9A2E-3571-4487-8E56-27ADD1232680}"/>
                </a:ext>
              </a:extLst>
            </p:cNvPr>
            <p:cNvSpPr txBox="1"/>
            <p:nvPr/>
          </p:nvSpPr>
          <p:spPr>
            <a:xfrm>
              <a:off x="8001000" y="2687498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Police Car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F5CFC1-715D-4084-928C-7F3D81912F98}"/>
                </a:ext>
              </a:extLst>
            </p:cNvPr>
            <p:cNvSpPr txBox="1"/>
            <p:nvPr/>
          </p:nvSpPr>
          <p:spPr>
            <a:xfrm>
              <a:off x="8013863" y="3128486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Ambulance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0AF13AC-BB31-4DFB-BAF9-B3AB9C859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5200" y="3511628"/>
              <a:ext cx="702592" cy="35552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F5748A-3150-48E1-9475-5195D2AEE688}"/>
                </a:ext>
              </a:extLst>
            </p:cNvPr>
            <p:cNvSpPr txBox="1"/>
            <p:nvPr/>
          </p:nvSpPr>
          <p:spPr>
            <a:xfrm>
              <a:off x="8013862" y="3590151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srgbClr val="4D4D4D"/>
                  </a:solidFill>
                  <a:latin typeface="Verdana"/>
                </a:rPr>
                <a:t>Tow Truck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98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22C848-E4E2-4C78-AAF5-A6357D479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10" y="1269447"/>
            <a:ext cx="7327680" cy="46398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777EB-EC06-4FC3-B00C-434786B8F6BF}"/>
              </a:ext>
            </a:extLst>
          </p:cNvPr>
          <p:cNvSpPr txBox="1">
            <a:spLocks/>
          </p:cNvSpPr>
          <p:nvPr/>
        </p:nvSpPr>
        <p:spPr bwMode="gray">
          <a:xfrm>
            <a:off x="0" y="838200"/>
            <a:ext cx="9067800" cy="3949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60325"/>
            <a:r>
              <a:rPr lang="en-US" sz="28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Continuously Learning to Reduce Fatal Traffic Accidents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A207EC-5629-40D9-9F6C-659014C1480D}"/>
              </a:ext>
            </a:extLst>
          </p:cNvPr>
          <p:cNvGrpSpPr/>
          <p:nvPr/>
        </p:nvGrpSpPr>
        <p:grpSpPr>
          <a:xfrm>
            <a:off x="4980524" y="3318525"/>
            <a:ext cx="609600" cy="609600"/>
            <a:chOff x="6023444" y="2571750"/>
            <a:chExt cx="609600" cy="609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EAC1A7-EB74-4E79-88D5-58C56749BE76}"/>
                </a:ext>
              </a:extLst>
            </p:cNvPr>
            <p:cNvSpPr/>
            <p:nvPr/>
          </p:nvSpPr>
          <p:spPr>
            <a:xfrm>
              <a:off x="6023444" y="2571750"/>
              <a:ext cx="609600" cy="609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8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0EC44-2B95-47E9-A5C9-8989A8C2AF2E}"/>
                </a:ext>
              </a:extLst>
            </p:cNvPr>
            <p:cNvSpPr txBox="1"/>
            <p:nvPr/>
          </p:nvSpPr>
          <p:spPr>
            <a:xfrm>
              <a:off x="6042494" y="27457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82%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9BED7D-4BB6-4A95-99A1-EE85C597F916}"/>
              </a:ext>
            </a:extLst>
          </p:cNvPr>
          <p:cNvGrpSpPr/>
          <p:nvPr/>
        </p:nvGrpSpPr>
        <p:grpSpPr>
          <a:xfrm>
            <a:off x="4748280" y="2937525"/>
            <a:ext cx="571500" cy="457200"/>
            <a:chOff x="5791200" y="2233908"/>
            <a:chExt cx="571500" cy="457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6A5DCB-2CB2-482D-9836-4DB09627FB58}"/>
                </a:ext>
              </a:extLst>
            </p:cNvPr>
            <p:cNvSpPr/>
            <p:nvPr/>
          </p:nvSpPr>
          <p:spPr>
            <a:xfrm>
              <a:off x="5848350" y="2233908"/>
              <a:ext cx="457200" cy="457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D863B4-F8B5-4E69-9D07-60D57AEDB9E5}"/>
                </a:ext>
              </a:extLst>
            </p:cNvPr>
            <p:cNvSpPr txBox="1"/>
            <p:nvPr/>
          </p:nvSpPr>
          <p:spPr>
            <a:xfrm>
              <a:off x="5791200" y="23317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Verdana"/>
                </a:rPr>
                <a:t>45%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54EC3-E1CB-45E9-BF4D-7768A880BF19}"/>
              </a:ext>
            </a:extLst>
          </p:cNvPr>
          <p:cNvGrpSpPr/>
          <p:nvPr/>
        </p:nvGrpSpPr>
        <p:grpSpPr>
          <a:xfrm>
            <a:off x="4665435" y="3209283"/>
            <a:ext cx="571500" cy="457200"/>
            <a:chOff x="5708355" y="2462508"/>
            <a:chExt cx="5715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7CE44E-BC59-4316-BB68-7000DA0F9EB5}"/>
                </a:ext>
              </a:extLst>
            </p:cNvPr>
            <p:cNvSpPr/>
            <p:nvPr/>
          </p:nvSpPr>
          <p:spPr>
            <a:xfrm>
              <a:off x="5765505" y="2462508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78B2A2-DE8A-4851-84A2-AAD1D668A131}"/>
                </a:ext>
              </a:extLst>
            </p:cNvPr>
            <p:cNvSpPr txBox="1"/>
            <p:nvPr/>
          </p:nvSpPr>
          <p:spPr>
            <a:xfrm>
              <a:off x="5708355" y="2560303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71%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DC4E6B-C85C-4660-A831-A4EB80AB6610}"/>
              </a:ext>
            </a:extLst>
          </p:cNvPr>
          <p:cNvGrpSpPr/>
          <p:nvPr/>
        </p:nvGrpSpPr>
        <p:grpSpPr>
          <a:xfrm>
            <a:off x="4900680" y="4232925"/>
            <a:ext cx="571500" cy="457200"/>
            <a:chOff x="5943600" y="3486150"/>
            <a:chExt cx="571500" cy="4572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3AFB4A-5EEC-4505-8D34-6D105843AD1D}"/>
                </a:ext>
              </a:extLst>
            </p:cNvPr>
            <p:cNvSpPr/>
            <p:nvPr/>
          </p:nvSpPr>
          <p:spPr>
            <a:xfrm>
              <a:off x="6000750" y="348615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5EFA6B-A482-4FDD-B7DC-2B7BE53947D6}"/>
                </a:ext>
              </a:extLst>
            </p:cNvPr>
            <p:cNvSpPr txBox="1"/>
            <p:nvPr/>
          </p:nvSpPr>
          <p:spPr>
            <a:xfrm>
              <a:off x="5943600" y="35839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62%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2DE2C6-660A-4114-95B5-1D544F2B0561}"/>
              </a:ext>
            </a:extLst>
          </p:cNvPr>
          <p:cNvGrpSpPr/>
          <p:nvPr/>
        </p:nvGrpSpPr>
        <p:grpSpPr>
          <a:xfrm>
            <a:off x="4595880" y="4278576"/>
            <a:ext cx="571500" cy="381000"/>
            <a:chOff x="5638800" y="3531801"/>
            <a:chExt cx="571500" cy="381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B4E0D6-DE36-4A96-9ECB-92F67ECCB024}"/>
                </a:ext>
              </a:extLst>
            </p:cNvPr>
            <p:cNvSpPr/>
            <p:nvPr/>
          </p:nvSpPr>
          <p:spPr>
            <a:xfrm>
              <a:off x="5734050" y="3531801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F2482-2FE5-4C0D-BFA4-5AB87B0C2FA3}"/>
                </a:ext>
              </a:extLst>
            </p:cNvPr>
            <p:cNvSpPr txBox="1"/>
            <p:nvPr/>
          </p:nvSpPr>
          <p:spPr>
            <a:xfrm>
              <a:off x="5638800" y="3591496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D0D0D"/>
                  </a:solidFill>
                  <a:latin typeface="Verdana"/>
                </a:rPr>
                <a:t>38%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7A1305-72EE-4F58-B929-1FB2ED0F1B31}"/>
              </a:ext>
            </a:extLst>
          </p:cNvPr>
          <p:cNvGrpSpPr/>
          <p:nvPr/>
        </p:nvGrpSpPr>
        <p:grpSpPr>
          <a:xfrm>
            <a:off x="4633980" y="5109225"/>
            <a:ext cx="571500" cy="381000"/>
            <a:chOff x="5676900" y="4362450"/>
            <a:chExt cx="571500" cy="381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135FA4-543C-4657-84A5-4428DB3EC505}"/>
                </a:ext>
              </a:extLst>
            </p:cNvPr>
            <p:cNvSpPr/>
            <p:nvPr/>
          </p:nvSpPr>
          <p:spPr>
            <a:xfrm>
              <a:off x="5772150" y="436245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7CBD19-E276-4C13-A85F-032907B87594}"/>
                </a:ext>
              </a:extLst>
            </p:cNvPr>
            <p:cNvSpPr txBox="1"/>
            <p:nvPr/>
          </p:nvSpPr>
          <p:spPr>
            <a:xfrm>
              <a:off x="5676900" y="44221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0D0D0D"/>
                  </a:solidFill>
                  <a:latin typeface="Verdana"/>
                </a:rPr>
                <a:t>35%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51132D-5240-4D8C-8ABE-0BE9E5E24E3A}"/>
              </a:ext>
            </a:extLst>
          </p:cNvPr>
          <p:cNvGrpSpPr/>
          <p:nvPr/>
        </p:nvGrpSpPr>
        <p:grpSpPr>
          <a:xfrm>
            <a:off x="5815080" y="5116845"/>
            <a:ext cx="685800" cy="411480"/>
            <a:chOff x="6934200" y="4400550"/>
            <a:chExt cx="571500" cy="3429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B8DFF2-AF09-4E7A-A671-EAD2C4E0890D}"/>
                </a:ext>
              </a:extLst>
            </p:cNvPr>
            <p:cNvSpPr/>
            <p:nvPr/>
          </p:nvSpPr>
          <p:spPr>
            <a:xfrm>
              <a:off x="7048500" y="4400550"/>
              <a:ext cx="342900" cy="3429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2B39A5-645A-47E9-8AC4-3FA0B552F28A}"/>
                </a:ext>
              </a:extLst>
            </p:cNvPr>
            <p:cNvSpPr txBox="1"/>
            <p:nvPr/>
          </p:nvSpPr>
          <p:spPr>
            <a:xfrm>
              <a:off x="6934200" y="444119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100" dirty="0">
                  <a:solidFill>
                    <a:srgbClr val="FFFFFF"/>
                  </a:solidFill>
                  <a:latin typeface="Verdana"/>
                </a:rPr>
                <a:t>65%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72D0C6-A814-4AFB-A83E-BBF466791295}"/>
              </a:ext>
            </a:extLst>
          </p:cNvPr>
          <p:cNvGrpSpPr/>
          <p:nvPr/>
        </p:nvGrpSpPr>
        <p:grpSpPr>
          <a:xfrm>
            <a:off x="3262380" y="3773833"/>
            <a:ext cx="571500" cy="308584"/>
            <a:chOff x="4305300" y="3027058"/>
            <a:chExt cx="571500" cy="30858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CD54B3-7AE8-45A7-8B14-1BD153892D8A}"/>
                </a:ext>
              </a:extLst>
            </p:cNvPr>
            <p:cNvSpPr/>
            <p:nvPr/>
          </p:nvSpPr>
          <p:spPr>
            <a:xfrm>
              <a:off x="4436758" y="3027058"/>
              <a:ext cx="308584" cy="3085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662E6-9FD1-49F4-B373-EFBD836157FD}"/>
                </a:ext>
              </a:extLst>
            </p:cNvPr>
            <p:cNvSpPr txBox="1"/>
            <p:nvPr/>
          </p:nvSpPr>
          <p:spPr>
            <a:xfrm>
              <a:off x="4305300" y="3050545"/>
              <a:ext cx="571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050" dirty="0">
                  <a:solidFill>
                    <a:srgbClr val="FFFFFF"/>
                  </a:solidFill>
                  <a:latin typeface="Verdana"/>
                </a:rPr>
                <a:t>30%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C8EEE35-84B8-4668-83E3-06BE8C387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36" y="3150004"/>
            <a:ext cx="809760" cy="3441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53C238-E9AB-4075-A6A3-2D4B1139F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203" y="3454853"/>
            <a:ext cx="568985" cy="3619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110734-90FE-4BE3-B759-1FE954AC29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715115"/>
            <a:ext cx="809760" cy="3441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5F4BA6-2326-4A3E-A3EB-3096FF020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5318151"/>
            <a:ext cx="809760" cy="3441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DD9990-8397-4BBA-8962-15D7B4932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889" y="2805856"/>
            <a:ext cx="809760" cy="3441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236E96-F4BC-4A1C-BAB1-C13615C045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584" y="3712005"/>
            <a:ext cx="809760" cy="3441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063131-7885-4648-B0FB-AD7C4769E3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87" y="4659576"/>
            <a:ext cx="568985" cy="36195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C7A0404-5CA7-426E-B3BD-EF8FD02A9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88661"/>
              </p:ext>
            </p:extLst>
          </p:nvPr>
        </p:nvGraphicFramePr>
        <p:xfrm>
          <a:off x="5986524" y="1261125"/>
          <a:ext cx="3081276" cy="218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0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Most Predictive Variables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3">
                <a:tc>
                  <a:txBody>
                    <a:bodyPr/>
                    <a:lstStyle/>
                    <a:p>
                      <a:r>
                        <a:rPr lang="en-US" sz="1000" dirty="0"/>
                        <a:t>Variable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Variable Predictability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Change</a:t>
                      </a:r>
                      <a:r>
                        <a:rPr lang="en-US" sz="1000" baseline="0" dirty="0"/>
                        <a:t> in Predictability</a:t>
                      </a:r>
                      <a:endParaRPr lang="en-US" sz="1000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88">
                <a:tc>
                  <a:txBody>
                    <a:bodyPr/>
                    <a:lstStyle/>
                    <a:p>
                      <a:r>
                        <a:rPr lang="en-US" sz="1050" dirty="0"/>
                        <a:t>Precipitation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24">
                <a:tc>
                  <a:txBody>
                    <a:bodyPr/>
                    <a:lstStyle/>
                    <a:p>
                      <a:r>
                        <a:rPr lang="en-US" sz="1050" dirty="0"/>
                        <a:t>Sunrise Time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24">
                <a:tc>
                  <a:txBody>
                    <a:bodyPr/>
                    <a:lstStyle/>
                    <a:p>
                      <a:r>
                        <a:rPr lang="en-US" sz="1050" dirty="0"/>
                        <a:t>Average travel speed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24">
                <a:tc>
                  <a:txBody>
                    <a:bodyPr/>
                    <a:lstStyle/>
                    <a:p>
                      <a:r>
                        <a:rPr lang="en-US" sz="1050" dirty="0"/>
                        <a:t>Holiday Day</a:t>
                      </a:r>
                      <a:r>
                        <a:rPr lang="en-US" sz="1050" baseline="0" dirty="0"/>
                        <a:t> Before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A5024968-2749-4D2E-9762-A32984A8AD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416" y="3726895"/>
            <a:ext cx="702592" cy="3555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6DBA93-E0F0-470B-A28E-FFAAA4B88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122" y="4682718"/>
            <a:ext cx="702592" cy="355522"/>
          </a:xfrm>
          <a:prstGeom prst="rect">
            <a:avLst/>
          </a:prstGeom>
        </p:spPr>
      </p:pic>
      <p:sp>
        <p:nvSpPr>
          <p:cNvPr id="42" name="Up Arrow 16">
            <a:extLst>
              <a:ext uri="{FF2B5EF4-FFF2-40B4-BE49-F238E27FC236}">
                <a16:creationId xmlns:a16="http://schemas.microsoft.com/office/drawing/2014/main" id="{D9A63047-3D95-4E36-A1D9-E58621AB4BB9}"/>
              </a:ext>
            </a:extLst>
          </p:cNvPr>
          <p:cNvSpPr/>
          <p:nvPr/>
        </p:nvSpPr>
        <p:spPr>
          <a:xfrm>
            <a:off x="8442225" y="3227050"/>
            <a:ext cx="228600" cy="1829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38">
            <a:extLst>
              <a:ext uri="{FF2B5EF4-FFF2-40B4-BE49-F238E27FC236}">
                <a16:creationId xmlns:a16="http://schemas.microsoft.com/office/drawing/2014/main" id="{A480FFA9-7D89-49FF-9DFD-1AADEECD9AF1}"/>
              </a:ext>
            </a:extLst>
          </p:cNvPr>
          <p:cNvSpPr/>
          <p:nvPr/>
        </p:nvSpPr>
        <p:spPr>
          <a:xfrm rot="10800000">
            <a:off x="8442225" y="2805856"/>
            <a:ext cx="228600" cy="182949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39">
            <a:extLst>
              <a:ext uri="{FF2B5EF4-FFF2-40B4-BE49-F238E27FC236}">
                <a16:creationId xmlns:a16="http://schemas.microsoft.com/office/drawing/2014/main" id="{20562E28-860C-41AE-A634-49ED8D05FACA}"/>
              </a:ext>
            </a:extLst>
          </p:cNvPr>
          <p:cNvSpPr/>
          <p:nvPr/>
        </p:nvSpPr>
        <p:spPr>
          <a:xfrm>
            <a:off x="8442225" y="2023125"/>
            <a:ext cx="228600" cy="1829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0">
            <a:extLst>
              <a:ext uri="{FF2B5EF4-FFF2-40B4-BE49-F238E27FC236}">
                <a16:creationId xmlns:a16="http://schemas.microsoft.com/office/drawing/2014/main" id="{3F5BC55A-DB58-47E1-AA9F-F6F893ABE986}"/>
              </a:ext>
            </a:extLst>
          </p:cNvPr>
          <p:cNvSpPr/>
          <p:nvPr/>
        </p:nvSpPr>
        <p:spPr>
          <a:xfrm>
            <a:off x="8442225" y="2404125"/>
            <a:ext cx="228600" cy="1829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0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dirty="0"/>
              <a:t>Case Studies using Lawson Data</a:t>
            </a:r>
          </a:p>
        </p:txBody>
      </p:sp>
    </p:spTree>
    <p:extLst>
      <p:ext uri="{BB962C8B-B14F-4D97-AF65-F5344CB8AC3E}">
        <p14:creationId xmlns:p14="http://schemas.microsoft.com/office/powerpoint/2010/main" val="254628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dirty="0"/>
              <a:t>How Do We Leverage </a:t>
            </a:r>
            <a:br>
              <a:rPr lang="en-US" dirty="0"/>
            </a:br>
            <a:r>
              <a:rPr lang="en-US" dirty="0"/>
              <a:t>Big Data ?</a:t>
            </a:r>
          </a:p>
        </p:txBody>
      </p:sp>
    </p:spTree>
    <p:extLst>
      <p:ext uri="{BB962C8B-B14F-4D97-AF65-F5344CB8AC3E}">
        <p14:creationId xmlns:p14="http://schemas.microsoft.com/office/powerpoint/2010/main" val="218185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1A7B92-61FB-4972-9E5E-2E0AF0040437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8735290" cy="3693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spc="-100">
                <a:latin typeface="Arial"/>
                <a:cs typeface="Arial"/>
              </a:rPr>
              <a:t>BIG DATA BUSINESS MODEL MATURITY INDEX</a:t>
            </a:r>
            <a:endParaRPr lang="en-US" sz="2400" spc="-100" dirty="0">
              <a:latin typeface="Arial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3E9D0B-05A5-4B7F-9F27-CD952B1460A2}"/>
              </a:ext>
            </a:extLst>
          </p:cNvPr>
          <p:cNvGrpSpPr/>
          <p:nvPr/>
        </p:nvGrpSpPr>
        <p:grpSpPr>
          <a:xfrm>
            <a:off x="304800" y="1467774"/>
            <a:ext cx="8229600" cy="4114800"/>
            <a:chOff x="304800" y="438150"/>
            <a:chExt cx="8558462" cy="4724400"/>
          </a:xfrm>
        </p:grpSpPr>
        <p:pic>
          <p:nvPicPr>
            <p:cNvPr id="6" name="Picture 5" descr="arrow2.png">
              <a:extLst>
                <a:ext uri="{FF2B5EF4-FFF2-40B4-BE49-F238E27FC236}">
                  <a16:creationId xmlns:a16="http://schemas.microsoft.com/office/drawing/2014/main" id="{68D0D54C-7C92-48D6-8BB4-653ECFEFB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21" y="438150"/>
              <a:ext cx="8245641" cy="349989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8612AA-260C-45C0-9E90-92030526B9B5}"/>
                </a:ext>
              </a:extLst>
            </p:cNvPr>
            <p:cNvGrpSpPr/>
            <p:nvPr/>
          </p:nvGrpSpPr>
          <p:grpSpPr>
            <a:xfrm>
              <a:off x="4185850" y="2536877"/>
              <a:ext cx="876790" cy="876790"/>
              <a:chOff x="4203030" y="2740190"/>
              <a:chExt cx="986591" cy="98659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9EE594A-6FF8-4091-AF72-5ABCE72149FF}"/>
                  </a:ext>
                </a:extLst>
              </p:cNvPr>
              <p:cNvSpPr/>
              <p:nvPr/>
            </p:nvSpPr>
            <p:spPr>
              <a:xfrm>
                <a:off x="4203030" y="2740190"/>
                <a:ext cx="986591" cy="986591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8BDEDB5-3CDB-4276-8539-95FFA778E9A9}"/>
                  </a:ext>
                </a:extLst>
              </p:cNvPr>
              <p:cNvGrpSpPr/>
              <p:nvPr/>
            </p:nvGrpSpPr>
            <p:grpSpPr>
              <a:xfrm>
                <a:off x="4315697" y="2991939"/>
                <a:ext cx="729173" cy="483094"/>
                <a:chOff x="-3297237" y="-244475"/>
                <a:chExt cx="1660524" cy="1100138"/>
              </a:xfrm>
              <a:solidFill>
                <a:schemeClr val="bg1"/>
              </a:solidFill>
              <a:effectLst/>
            </p:grpSpPr>
            <p:sp>
              <p:nvSpPr>
                <p:cNvPr id="79" name="Freeform 6">
                  <a:extLst>
                    <a:ext uri="{FF2B5EF4-FFF2-40B4-BE49-F238E27FC236}">
                      <a16:creationId xmlns:a16="http://schemas.microsoft.com/office/drawing/2014/main" id="{2A7A2C37-CD7A-40F8-AD76-03C3EE513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382838" y="-212725"/>
                  <a:ext cx="746125" cy="300038"/>
                </a:xfrm>
                <a:custGeom>
                  <a:avLst/>
                  <a:gdLst>
                    <a:gd name="T0" fmla="*/ 309 w 969"/>
                    <a:gd name="T1" fmla="*/ 388 h 388"/>
                    <a:gd name="T2" fmla="*/ 792 w 969"/>
                    <a:gd name="T3" fmla="*/ 388 h 388"/>
                    <a:gd name="T4" fmla="*/ 969 w 969"/>
                    <a:gd name="T5" fmla="*/ 194 h 388"/>
                    <a:gd name="T6" fmla="*/ 792 w 969"/>
                    <a:gd name="T7" fmla="*/ 0 h 388"/>
                    <a:gd name="T8" fmla="*/ 0 w 969"/>
                    <a:gd name="T9" fmla="*/ 0 h 388"/>
                    <a:gd name="T10" fmla="*/ 309 w 969"/>
                    <a:gd name="T11" fmla="*/ 38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9" h="388">
                      <a:moveTo>
                        <a:pt x="309" y="388"/>
                      </a:moveTo>
                      <a:cubicBezTo>
                        <a:pt x="792" y="388"/>
                        <a:pt x="792" y="388"/>
                        <a:pt x="792" y="388"/>
                      </a:cubicBezTo>
                      <a:cubicBezTo>
                        <a:pt x="969" y="194"/>
                        <a:pt x="969" y="194"/>
                        <a:pt x="969" y="194"/>
                      </a:cubicBezTo>
                      <a:cubicBezTo>
                        <a:pt x="792" y="0"/>
                        <a:pt x="792" y="0"/>
                        <a:pt x="7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0" y="93"/>
                        <a:pt x="250" y="228"/>
                        <a:pt x="309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26298AAA-F8DC-4D9C-A8BC-654337DCC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124075" y="153988"/>
                  <a:ext cx="487362" cy="298450"/>
                </a:xfrm>
                <a:custGeom>
                  <a:avLst/>
                  <a:gdLst>
                    <a:gd name="T0" fmla="*/ 0 w 632"/>
                    <a:gd name="T1" fmla="*/ 387 h 387"/>
                    <a:gd name="T2" fmla="*/ 455 w 632"/>
                    <a:gd name="T3" fmla="*/ 387 h 387"/>
                    <a:gd name="T4" fmla="*/ 632 w 632"/>
                    <a:gd name="T5" fmla="*/ 194 h 387"/>
                    <a:gd name="T6" fmla="*/ 455 w 632"/>
                    <a:gd name="T7" fmla="*/ 0 h 387"/>
                    <a:gd name="T8" fmla="*/ 0 w 632"/>
                    <a:gd name="T9" fmla="*/ 0 h 387"/>
                    <a:gd name="T10" fmla="*/ 23 w 632"/>
                    <a:gd name="T11" fmla="*/ 194 h 387"/>
                    <a:gd name="T12" fmla="*/ 0 w 632"/>
                    <a:gd name="T1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2" h="387">
                      <a:moveTo>
                        <a:pt x="0" y="387"/>
                      </a:moveTo>
                      <a:cubicBezTo>
                        <a:pt x="455" y="387"/>
                        <a:pt x="455" y="387"/>
                        <a:pt x="455" y="387"/>
                      </a:cubicBezTo>
                      <a:cubicBezTo>
                        <a:pt x="632" y="194"/>
                        <a:pt x="632" y="194"/>
                        <a:pt x="632" y="194"/>
                      </a:cubicBezTo>
                      <a:cubicBezTo>
                        <a:pt x="455" y="0"/>
                        <a:pt x="455" y="0"/>
                        <a:pt x="45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62"/>
                        <a:pt x="23" y="127"/>
                        <a:pt x="23" y="194"/>
                      </a:cubicBezTo>
                      <a:cubicBezTo>
                        <a:pt x="23" y="260"/>
                        <a:pt x="15" y="325"/>
                        <a:pt x="0" y="3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Freeform 8">
                  <a:extLst>
                    <a:ext uri="{FF2B5EF4-FFF2-40B4-BE49-F238E27FC236}">
                      <a16:creationId xmlns:a16="http://schemas.microsoft.com/office/drawing/2014/main" id="{4D3E13C9-7B3D-416B-BB5B-E9F3F07B6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382838" y="520700"/>
                  <a:ext cx="746125" cy="298450"/>
                </a:xfrm>
                <a:custGeom>
                  <a:avLst/>
                  <a:gdLst>
                    <a:gd name="T0" fmla="*/ 0 w 969"/>
                    <a:gd name="T1" fmla="*/ 387 h 387"/>
                    <a:gd name="T2" fmla="*/ 792 w 969"/>
                    <a:gd name="T3" fmla="*/ 387 h 387"/>
                    <a:gd name="T4" fmla="*/ 969 w 969"/>
                    <a:gd name="T5" fmla="*/ 193 h 387"/>
                    <a:gd name="T6" fmla="*/ 792 w 969"/>
                    <a:gd name="T7" fmla="*/ 0 h 387"/>
                    <a:gd name="T8" fmla="*/ 309 w 969"/>
                    <a:gd name="T9" fmla="*/ 0 h 387"/>
                    <a:gd name="T10" fmla="*/ 0 w 969"/>
                    <a:gd name="T11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9" h="387">
                      <a:moveTo>
                        <a:pt x="0" y="387"/>
                      </a:moveTo>
                      <a:cubicBezTo>
                        <a:pt x="792" y="387"/>
                        <a:pt x="792" y="387"/>
                        <a:pt x="792" y="387"/>
                      </a:cubicBezTo>
                      <a:cubicBezTo>
                        <a:pt x="969" y="193"/>
                        <a:pt x="969" y="193"/>
                        <a:pt x="969" y="193"/>
                      </a:cubicBezTo>
                      <a:cubicBezTo>
                        <a:pt x="792" y="0"/>
                        <a:pt x="792" y="0"/>
                        <a:pt x="792" y="0"/>
                      </a:cubicBez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250" y="159"/>
                        <a:pt x="140" y="295"/>
                        <a:pt x="0" y="3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Freeform 9">
                  <a:extLst>
                    <a:ext uri="{FF2B5EF4-FFF2-40B4-BE49-F238E27FC236}">
                      <a16:creationId xmlns:a16="http://schemas.microsoft.com/office/drawing/2014/main" id="{4EBF290C-FC8F-4121-BBC8-19AFD2D22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7237" y="30163"/>
                  <a:ext cx="528637" cy="815975"/>
                </a:xfrm>
                <a:custGeom>
                  <a:avLst/>
                  <a:gdLst>
                    <a:gd name="T0" fmla="*/ 131 w 686"/>
                    <a:gd name="T1" fmla="*/ 0 h 1058"/>
                    <a:gd name="T2" fmla="*/ 364 w 686"/>
                    <a:gd name="T3" fmla="*/ 27 h 1058"/>
                    <a:gd name="T4" fmla="*/ 441 w 686"/>
                    <a:gd name="T5" fmla="*/ 281 h 1058"/>
                    <a:gd name="T6" fmla="*/ 441 w 686"/>
                    <a:gd name="T7" fmla="*/ 281 h 1058"/>
                    <a:gd name="T8" fmla="*/ 473 w 686"/>
                    <a:gd name="T9" fmla="*/ 512 h 1058"/>
                    <a:gd name="T10" fmla="*/ 686 w 686"/>
                    <a:gd name="T11" fmla="*/ 664 h 1058"/>
                    <a:gd name="T12" fmla="*/ 513 w 686"/>
                    <a:gd name="T13" fmla="*/ 807 h 1058"/>
                    <a:gd name="T14" fmla="*/ 606 w 686"/>
                    <a:gd name="T15" fmla="*/ 1058 h 1058"/>
                    <a:gd name="T16" fmla="*/ 588 w 686"/>
                    <a:gd name="T17" fmla="*/ 1054 h 1058"/>
                    <a:gd name="T18" fmla="*/ 124 w 686"/>
                    <a:gd name="T19" fmla="*/ 714 h 1058"/>
                    <a:gd name="T20" fmla="*/ 131 w 686"/>
                    <a:gd name="T21" fmla="*/ 0 h 1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6" h="1058">
                      <a:moveTo>
                        <a:pt x="131" y="0"/>
                      </a:moveTo>
                      <a:cubicBezTo>
                        <a:pt x="364" y="27"/>
                        <a:pt x="364" y="27"/>
                        <a:pt x="364" y="27"/>
                      </a:cubicBezTo>
                      <a:cubicBezTo>
                        <a:pt x="441" y="281"/>
                        <a:pt x="441" y="281"/>
                        <a:pt x="441" y="281"/>
                      </a:cubicBezTo>
                      <a:cubicBezTo>
                        <a:pt x="441" y="281"/>
                        <a:pt x="441" y="281"/>
                        <a:pt x="441" y="281"/>
                      </a:cubicBezTo>
                      <a:cubicBezTo>
                        <a:pt x="416" y="361"/>
                        <a:pt x="429" y="436"/>
                        <a:pt x="473" y="512"/>
                      </a:cubicBezTo>
                      <a:cubicBezTo>
                        <a:pt x="521" y="595"/>
                        <a:pt x="600" y="647"/>
                        <a:pt x="686" y="664"/>
                      </a:cubicBezTo>
                      <a:cubicBezTo>
                        <a:pt x="513" y="807"/>
                        <a:pt x="513" y="807"/>
                        <a:pt x="513" y="807"/>
                      </a:cubicBezTo>
                      <a:cubicBezTo>
                        <a:pt x="606" y="1058"/>
                        <a:pt x="606" y="1058"/>
                        <a:pt x="606" y="1058"/>
                      </a:cubicBezTo>
                      <a:cubicBezTo>
                        <a:pt x="600" y="1057"/>
                        <a:pt x="594" y="1055"/>
                        <a:pt x="588" y="1054"/>
                      </a:cubicBezTo>
                      <a:cubicBezTo>
                        <a:pt x="399" y="1012"/>
                        <a:pt x="228" y="895"/>
                        <a:pt x="124" y="714"/>
                      </a:cubicBezTo>
                      <a:cubicBezTo>
                        <a:pt x="12" y="518"/>
                        <a:pt x="0" y="217"/>
                        <a:pt x="1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Freeform 10">
                  <a:extLst>
                    <a:ext uri="{FF2B5EF4-FFF2-40B4-BE49-F238E27FC236}">
                      <a16:creationId xmlns:a16="http://schemas.microsoft.com/office/drawing/2014/main" id="{EC9D6CAD-650C-4E1F-95A7-A73E01336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98763" y="127000"/>
                  <a:ext cx="644525" cy="728663"/>
                </a:xfrm>
                <a:custGeom>
                  <a:avLst/>
                  <a:gdLst>
                    <a:gd name="T0" fmla="*/ 92 w 836"/>
                    <a:gd name="T1" fmla="*/ 940 h 944"/>
                    <a:gd name="T2" fmla="*/ 0 w 836"/>
                    <a:gd name="T3" fmla="*/ 724 h 944"/>
                    <a:gd name="T4" fmla="*/ 180 w 836"/>
                    <a:gd name="T5" fmla="*/ 531 h 944"/>
                    <a:gd name="T6" fmla="*/ 180 w 836"/>
                    <a:gd name="T7" fmla="*/ 531 h 944"/>
                    <a:gd name="T8" fmla="*/ 366 w 836"/>
                    <a:gd name="T9" fmla="*/ 386 h 944"/>
                    <a:gd name="T10" fmla="*/ 390 w 836"/>
                    <a:gd name="T11" fmla="*/ 128 h 944"/>
                    <a:gd name="T12" fmla="*/ 602 w 836"/>
                    <a:gd name="T13" fmla="*/ 206 h 944"/>
                    <a:gd name="T14" fmla="*/ 772 w 836"/>
                    <a:gd name="T15" fmla="*/ 0 h 944"/>
                    <a:gd name="T16" fmla="*/ 778 w 836"/>
                    <a:gd name="T17" fmla="*/ 18 h 944"/>
                    <a:gd name="T18" fmla="*/ 715 w 836"/>
                    <a:gd name="T19" fmla="*/ 588 h 944"/>
                    <a:gd name="T20" fmla="*/ 92 w 836"/>
                    <a:gd name="T21" fmla="*/ 94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6" h="944">
                      <a:moveTo>
                        <a:pt x="92" y="940"/>
                      </a:moveTo>
                      <a:cubicBezTo>
                        <a:pt x="0" y="724"/>
                        <a:pt x="0" y="724"/>
                        <a:pt x="0" y="724"/>
                      </a:cubicBezTo>
                      <a:cubicBezTo>
                        <a:pt x="180" y="531"/>
                        <a:pt x="180" y="531"/>
                        <a:pt x="180" y="531"/>
                      </a:cubicBezTo>
                      <a:cubicBezTo>
                        <a:pt x="180" y="531"/>
                        <a:pt x="180" y="531"/>
                        <a:pt x="180" y="531"/>
                      </a:cubicBezTo>
                      <a:cubicBezTo>
                        <a:pt x="262" y="513"/>
                        <a:pt x="321" y="464"/>
                        <a:pt x="366" y="386"/>
                      </a:cubicBezTo>
                      <a:cubicBezTo>
                        <a:pt x="413" y="305"/>
                        <a:pt x="419" y="210"/>
                        <a:pt x="390" y="128"/>
                      </a:cubicBezTo>
                      <a:cubicBezTo>
                        <a:pt x="602" y="206"/>
                        <a:pt x="602" y="206"/>
                        <a:pt x="602" y="206"/>
                      </a:cubicBezTo>
                      <a:cubicBezTo>
                        <a:pt x="772" y="0"/>
                        <a:pt x="772" y="0"/>
                        <a:pt x="772" y="0"/>
                      </a:cubicBezTo>
                      <a:cubicBezTo>
                        <a:pt x="773" y="6"/>
                        <a:pt x="776" y="12"/>
                        <a:pt x="778" y="18"/>
                      </a:cubicBezTo>
                      <a:cubicBezTo>
                        <a:pt x="836" y="201"/>
                        <a:pt x="819" y="408"/>
                        <a:pt x="715" y="588"/>
                      </a:cubicBezTo>
                      <a:cubicBezTo>
                        <a:pt x="602" y="782"/>
                        <a:pt x="346" y="944"/>
                        <a:pt x="92" y="9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Freeform 11">
                  <a:extLst>
                    <a:ext uri="{FF2B5EF4-FFF2-40B4-BE49-F238E27FC236}">
                      <a16:creationId xmlns:a16="http://schemas.microsoft.com/office/drawing/2014/main" id="{DAD3AE2A-A698-4ABB-A5D3-959BB76D5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38488" y="-244475"/>
                  <a:ext cx="887412" cy="423863"/>
                </a:xfrm>
                <a:custGeom>
                  <a:avLst/>
                  <a:gdLst>
                    <a:gd name="T0" fmla="*/ 1154 w 1154"/>
                    <a:gd name="T1" fmla="*/ 362 h 550"/>
                    <a:gd name="T2" fmla="*/ 1015 w 1154"/>
                    <a:gd name="T3" fmla="*/ 550 h 550"/>
                    <a:gd name="T4" fmla="*/ 756 w 1154"/>
                    <a:gd name="T5" fmla="*/ 489 h 550"/>
                    <a:gd name="T6" fmla="*/ 756 w 1154"/>
                    <a:gd name="T7" fmla="*/ 489 h 550"/>
                    <a:gd name="T8" fmla="*/ 538 w 1154"/>
                    <a:gd name="T9" fmla="*/ 402 h 550"/>
                    <a:gd name="T10" fmla="*/ 301 w 1154"/>
                    <a:gd name="T11" fmla="*/ 510 h 550"/>
                    <a:gd name="T12" fmla="*/ 263 w 1154"/>
                    <a:gd name="T13" fmla="*/ 289 h 550"/>
                    <a:gd name="T14" fmla="*/ 0 w 1154"/>
                    <a:gd name="T15" fmla="*/ 244 h 550"/>
                    <a:gd name="T16" fmla="*/ 12 w 1154"/>
                    <a:gd name="T17" fmla="*/ 231 h 550"/>
                    <a:gd name="T18" fmla="*/ 538 w 1154"/>
                    <a:gd name="T19" fmla="*/ 0 h 550"/>
                    <a:gd name="T20" fmla="*/ 1154 w 1154"/>
                    <a:gd name="T21" fmla="*/ 362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4" h="550">
                      <a:moveTo>
                        <a:pt x="1154" y="362"/>
                      </a:moveTo>
                      <a:cubicBezTo>
                        <a:pt x="1015" y="550"/>
                        <a:pt x="1015" y="550"/>
                        <a:pt x="1015" y="550"/>
                      </a:cubicBezTo>
                      <a:cubicBezTo>
                        <a:pt x="756" y="489"/>
                        <a:pt x="756" y="489"/>
                        <a:pt x="756" y="489"/>
                      </a:cubicBezTo>
                      <a:cubicBezTo>
                        <a:pt x="756" y="489"/>
                        <a:pt x="756" y="489"/>
                        <a:pt x="756" y="489"/>
                      </a:cubicBezTo>
                      <a:cubicBezTo>
                        <a:pt x="699" y="428"/>
                        <a:pt x="627" y="402"/>
                        <a:pt x="538" y="402"/>
                      </a:cubicBezTo>
                      <a:cubicBezTo>
                        <a:pt x="444" y="402"/>
                        <a:pt x="359" y="443"/>
                        <a:pt x="301" y="510"/>
                      </a:cubicBezTo>
                      <a:cubicBezTo>
                        <a:pt x="263" y="289"/>
                        <a:pt x="263" y="289"/>
                        <a:pt x="263" y="289"/>
                      </a:cubicBezTo>
                      <a:cubicBezTo>
                        <a:pt x="0" y="244"/>
                        <a:pt x="0" y="244"/>
                        <a:pt x="0" y="244"/>
                      </a:cubicBezTo>
                      <a:cubicBezTo>
                        <a:pt x="3" y="240"/>
                        <a:pt x="7" y="235"/>
                        <a:pt x="12" y="231"/>
                      </a:cubicBezTo>
                      <a:cubicBezTo>
                        <a:pt x="142" y="88"/>
                        <a:pt x="330" y="0"/>
                        <a:pt x="538" y="0"/>
                      </a:cubicBezTo>
                      <a:cubicBezTo>
                        <a:pt x="764" y="0"/>
                        <a:pt x="1031" y="140"/>
                        <a:pt x="1154" y="3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AFA223-FD83-45EB-A231-AAD3B42F3AA4}"/>
                </a:ext>
              </a:extLst>
            </p:cNvPr>
            <p:cNvSpPr txBox="1"/>
            <p:nvPr/>
          </p:nvSpPr>
          <p:spPr>
            <a:xfrm>
              <a:off x="3885224" y="3478458"/>
              <a:ext cx="147804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BUSINESS OPTIMIZATION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40D7FF-AF42-4CC1-92E9-5DBD3C38F4FE}"/>
                </a:ext>
              </a:extLst>
            </p:cNvPr>
            <p:cNvGrpSpPr/>
            <p:nvPr/>
          </p:nvGrpSpPr>
          <p:grpSpPr>
            <a:xfrm>
              <a:off x="2517472" y="2929908"/>
              <a:ext cx="876790" cy="876790"/>
              <a:chOff x="2751220" y="3053012"/>
              <a:chExt cx="986591" cy="98659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9F3EA6E-46E6-43AC-9E39-67282A766CEB}"/>
                  </a:ext>
                </a:extLst>
              </p:cNvPr>
              <p:cNvSpPr/>
              <p:nvPr/>
            </p:nvSpPr>
            <p:spPr>
              <a:xfrm>
                <a:off x="2751220" y="3053012"/>
                <a:ext cx="986591" cy="986591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C1ECB8A-DBAE-48F6-BBE3-547EC55CCB64}"/>
                  </a:ext>
                </a:extLst>
              </p:cNvPr>
              <p:cNvGrpSpPr/>
              <p:nvPr/>
            </p:nvGrpSpPr>
            <p:grpSpPr>
              <a:xfrm>
                <a:off x="2951747" y="3149183"/>
                <a:ext cx="650710" cy="724559"/>
                <a:chOff x="9526588" y="5932488"/>
                <a:chExt cx="741363" cy="825500"/>
              </a:xfrm>
              <a:solidFill>
                <a:schemeClr val="bg1"/>
              </a:solidFill>
            </p:grpSpPr>
            <p:sp>
              <p:nvSpPr>
                <p:cNvPr id="56" name="Freeform 18">
                  <a:extLst>
                    <a:ext uri="{FF2B5EF4-FFF2-40B4-BE49-F238E27FC236}">
                      <a16:creationId xmlns:a16="http://schemas.microsoft.com/office/drawing/2014/main" id="{9D48A866-E3A3-4E67-B92F-828919BFF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6338" y="6256338"/>
                  <a:ext cx="19050" cy="61913"/>
                </a:xfrm>
                <a:custGeom>
                  <a:avLst/>
                  <a:gdLst>
                    <a:gd name="T0" fmla="*/ 4 w 5"/>
                    <a:gd name="T1" fmla="*/ 1 h 16"/>
                    <a:gd name="T2" fmla="*/ 5 w 5"/>
                    <a:gd name="T3" fmla="*/ 2 h 16"/>
                    <a:gd name="T4" fmla="*/ 5 w 5"/>
                    <a:gd name="T5" fmla="*/ 13 h 16"/>
                    <a:gd name="T6" fmla="*/ 2 w 5"/>
                    <a:gd name="T7" fmla="*/ 16 h 16"/>
                    <a:gd name="T8" fmla="*/ 1 w 5"/>
                    <a:gd name="T9" fmla="*/ 15 h 16"/>
                    <a:gd name="T10" fmla="*/ 0 w 5"/>
                    <a:gd name="T11" fmla="*/ 13 h 16"/>
                    <a:gd name="T12" fmla="*/ 0 w 5"/>
                    <a:gd name="T13" fmla="*/ 2 h 16"/>
                    <a:gd name="T14" fmla="*/ 2 w 5"/>
                    <a:gd name="T15" fmla="*/ 0 h 16"/>
                    <a:gd name="T16" fmla="*/ 4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4" y="1"/>
                      </a:move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5"/>
                        <a:pt x="4" y="16"/>
                        <a:pt x="2" y="16"/>
                      </a:cubicBezTo>
                      <a:cubicBezTo>
                        <a:pt x="2" y="16"/>
                        <a:pt x="1" y="16"/>
                        <a:pt x="1" y="15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7" name="Freeform 19">
                  <a:extLst>
                    <a:ext uri="{FF2B5EF4-FFF2-40B4-BE49-F238E27FC236}">
                      <a16:creationId xmlns:a16="http://schemas.microsoft.com/office/drawing/2014/main" id="{B3817C85-BADB-4E35-9742-AB536B0169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52050" y="6175375"/>
                  <a:ext cx="46038" cy="66675"/>
                </a:xfrm>
                <a:custGeom>
                  <a:avLst/>
                  <a:gdLst>
                    <a:gd name="T0" fmla="*/ 6 w 12"/>
                    <a:gd name="T1" fmla="*/ 0 h 17"/>
                    <a:gd name="T2" fmla="*/ 12 w 12"/>
                    <a:gd name="T3" fmla="*/ 5 h 17"/>
                    <a:gd name="T4" fmla="*/ 12 w 12"/>
                    <a:gd name="T5" fmla="*/ 11 h 17"/>
                    <a:gd name="T6" fmla="*/ 10 w 12"/>
                    <a:gd name="T7" fmla="*/ 15 h 17"/>
                    <a:gd name="T8" fmla="*/ 6 w 12"/>
                    <a:gd name="T9" fmla="*/ 17 h 17"/>
                    <a:gd name="T10" fmla="*/ 0 w 12"/>
                    <a:gd name="T11" fmla="*/ 11 h 17"/>
                    <a:gd name="T12" fmla="*/ 0 w 12"/>
                    <a:gd name="T13" fmla="*/ 5 h 17"/>
                    <a:gd name="T14" fmla="*/ 2 w 12"/>
                    <a:gd name="T15" fmla="*/ 1 h 17"/>
                    <a:gd name="T16" fmla="*/ 6 w 12"/>
                    <a:gd name="T17" fmla="*/ 0 h 17"/>
                    <a:gd name="T18" fmla="*/ 7 w 12"/>
                    <a:gd name="T19" fmla="*/ 12 h 17"/>
                    <a:gd name="T20" fmla="*/ 8 w 12"/>
                    <a:gd name="T21" fmla="*/ 10 h 17"/>
                    <a:gd name="T22" fmla="*/ 8 w 12"/>
                    <a:gd name="T23" fmla="*/ 7 h 17"/>
                    <a:gd name="T24" fmla="*/ 6 w 12"/>
                    <a:gd name="T25" fmla="*/ 4 h 17"/>
                    <a:gd name="T26" fmla="*/ 4 w 12"/>
                    <a:gd name="T27" fmla="*/ 5 h 17"/>
                    <a:gd name="T28" fmla="*/ 4 w 12"/>
                    <a:gd name="T29" fmla="*/ 7 h 17"/>
                    <a:gd name="T30" fmla="*/ 4 w 12"/>
                    <a:gd name="T31" fmla="*/ 10 h 17"/>
                    <a:gd name="T32" fmla="*/ 6 w 12"/>
                    <a:gd name="T33" fmla="*/ 12 h 17"/>
                    <a:gd name="T34" fmla="*/ 7 w 12"/>
                    <a:gd name="T3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cubicBezTo>
                        <a:pt x="9" y="0"/>
                        <a:pt x="12" y="2"/>
                        <a:pt x="12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3"/>
                        <a:pt x="11" y="14"/>
                        <a:pt x="10" y="15"/>
                      </a:cubicBezTo>
                      <a:cubicBezTo>
                        <a:pt x="9" y="16"/>
                        <a:pt x="7" y="17"/>
                        <a:pt x="6" y="17"/>
                      </a:cubicBezTo>
                      <a:cubicBezTo>
                        <a:pt x="3" y="17"/>
                        <a:pt x="0" y="14"/>
                        <a:pt x="0" y="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2"/>
                        <a:pt x="2" y="1"/>
                      </a:cubicBezTo>
                      <a:cubicBezTo>
                        <a:pt x="3" y="0"/>
                        <a:pt x="4" y="0"/>
                        <a:pt x="6" y="0"/>
                      </a:cubicBezTo>
                      <a:close/>
                      <a:moveTo>
                        <a:pt x="7" y="12"/>
                      </a:moveTo>
                      <a:cubicBezTo>
                        <a:pt x="8" y="11"/>
                        <a:pt x="8" y="10"/>
                        <a:pt x="8" y="1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5"/>
                        <a:pt x="7" y="4"/>
                        <a:pt x="6" y="4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4" y="5"/>
                        <a:pt x="4" y="6"/>
                        <a:pt x="4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8" name="Freeform 20">
                  <a:extLst>
                    <a:ext uri="{FF2B5EF4-FFF2-40B4-BE49-F238E27FC236}">
                      <a16:creationId xmlns:a16="http://schemas.microsoft.com/office/drawing/2014/main" id="{76F97216-25B0-4F35-92DB-85B063E27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2363" y="6175375"/>
                  <a:ext cx="19050" cy="61913"/>
                </a:xfrm>
                <a:custGeom>
                  <a:avLst/>
                  <a:gdLst>
                    <a:gd name="T0" fmla="*/ 2 w 5"/>
                    <a:gd name="T1" fmla="*/ 0 h 16"/>
                    <a:gd name="T2" fmla="*/ 5 w 5"/>
                    <a:gd name="T3" fmla="*/ 3 h 16"/>
                    <a:gd name="T4" fmla="*/ 5 w 5"/>
                    <a:gd name="T5" fmla="*/ 14 h 16"/>
                    <a:gd name="T6" fmla="*/ 4 w 5"/>
                    <a:gd name="T7" fmla="*/ 15 h 16"/>
                    <a:gd name="T8" fmla="*/ 2 w 5"/>
                    <a:gd name="T9" fmla="*/ 16 h 16"/>
                    <a:gd name="T10" fmla="*/ 0 w 5"/>
                    <a:gd name="T11" fmla="*/ 14 h 16"/>
                    <a:gd name="T12" fmla="*/ 0 w 5"/>
                    <a:gd name="T13" fmla="*/ 3 h 16"/>
                    <a:gd name="T14" fmla="*/ 0 w 5"/>
                    <a:gd name="T15" fmla="*/ 1 h 16"/>
                    <a:gd name="T16" fmla="*/ 2 w 5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0"/>
                      </a:moveTo>
                      <a:cubicBezTo>
                        <a:pt x="4" y="0"/>
                        <a:pt x="5" y="1"/>
                        <a:pt x="5" y="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5"/>
                        <a:pt x="4" y="15"/>
                      </a:cubicBezTo>
                      <a:cubicBezTo>
                        <a:pt x="4" y="16"/>
                        <a:pt x="3" y="16"/>
                        <a:pt x="2" y="16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9" name="Freeform 21">
                  <a:extLst>
                    <a:ext uri="{FF2B5EF4-FFF2-40B4-BE49-F238E27FC236}">
                      <a16:creationId xmlns:a16="http://schemas.microsoft.com/office/drawing/2014/main" id="{8855B136-8356-4D6C-AAD9-E8B156B53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2363" y="6342063"/>
                  <a:ext cx="19050" cy="61913"/>
                </a:xfrm>
                <a:custGeom>
                  <a:avLst/>
                  <a:gdLst>
                    <a:gd name="T0" fmla="*/ 2 w 5"/>
                    <a:gd name="T1" fmla="*/ 0 h 16"/>
                    <a:gd name="T2" fmla="*/ 5 w 5"/>
                    <a:gd name="T3" fmla="*/ 2 h 16"/>
                    <a:gd name="T4" fmla="*/ 5 w 5"/>
                    <a:gd name="T5" fmla="*/ 13 h 16"/>
                    <a:gd name="T6" fmla="*/ 4 w 5"/>
                    <a:gd name="T7" fmla="*/ 15 h 16"/>
                    <a:gd name="T8" fmla="*/ 2 w 5"/>
                    <a:gd name="T9" fmla="*/ 16 h 16"/>
                    <a:gd name="T10" fmla="*/ 0 w 5"/>
                    <a:gd name="T11" fmla="*/ 13 h 16"/>
                    <a:gd name="T12" fmla="*/ 0 w 5"/>
                    <a:gd name="T13" fmla="*/ 2 h 16"/>
                    <a:gd name="T14" fmla="*/ 0 w 5"/>
                    <a:gd name="T15" fmla="*/ 1 h 16"/>
                    <a:gd name="T16" fmla="*/ 2 w 5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0"/>
                      </a:moveTo>
                      <a:cubicBezTo>
                        <a:pt x="3" y="0"/>
                        <a:pt x="5" y="1"/>
                        <a:pt x="5" y="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4" y="15"/>
                        <a:pt x="4" y="15"/>
                      </a:cubicBezTo>
                      <a:cubicBezTo>
                        <a:pt x="3" y="15"/>
                        <a:pt x="3" y="16"/>
                        <a:pt x="2" y="16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0" name="Freeform 22">
                  <a:extLst>
                    <a:ext uri="{FF2B5EF4-FFF2-40B4-BE49-F238E27FC236}">
                      <a16:creationId xmlns:a16="http://schemas.microsoft.com/office/drawing/2014/main" id="{A18BA726-7A8E-4D57-9DD6-A4EEB19FA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01250" y="6091238"/>
                  <a:ext cx="46038" cy="65088"/>
                </a:xfrm>
                <a:custGeom>
                  <a:avLst/>
                  <a:gdLst>
                    <a:gd name="T0" fmla="*/ 6 w 12"/>
                    <a:gd name="T1" fmla="*/ 0 h 17"/>
                    <a:gd name="T2" fmla="*/ 10 w 12"/>
                    <a:gd name="T3" fmla="*/ 1 h 17"/>
                    <a:gd name="T4" fmla="*/ 12 w 12"/>
                    <a:gd name="T5" fmla="*/ 5 h 17"/>
                    <a:gd name="T6" fmla="*/ 12 w 12"/>
                    <a:gd name="T7" fmla="*/ 11 h 17"/>
                    <a:gd name="T8" fmla="*/ 6 w 12"/>
                    <a:gd name="T9" fmla="*/ 17 h 17"/>
                    <a:gd name="T10" fmla="*/ 2 w 12"/>
                    <a:gd name="T11" fmla="*/ 15 h 17"/>
                    <a:gd name="T12" fmla="*/ 0 w 12"/>
                    <a:gd name="T13" fmla="*/ 11 h 17"/>
                    <a:gd name="T14" fmla="*/ 0 w 12"/>
                    <a:gd name="T15" fmla="*/ 5 h 17"/>
                    <a:gd name="T16" fmla="*/ 6 w 12"/>
                    <a:gd name="T17" fmla="*/ 0 h 17"/>
                    <a:gd name="T18" fmla="*/ 6 w 12"/>
                    <a:gd name="T19" fmla="*/ 13 h 17"/>
                    <a:gd name="T20" fmla="*/ 8 w 12"/>
                    <a:gd name="T21" fmla="*/ 10 h 17"/>
                    <a:gd name="T22" fmla="*/ 8 w 12"/>
                    <a:gd name="T23" fmla="*/ 7 h 17"/>
                    <a:gd name="T24" fmla="*/ 7 w 12"/>
                    <a:gd name="T25" fmla="*/ 5 h 17"/>
                    <a:gd name="T26" fmla="*/ 6 w 12"/>
                    <a:gd name="T27" fmla="*/ 4 h 17"/>
                    <a:gd name="T28" fmla="*/ 4 w 12"/>
                    <a:gd name="T29" fmla="*/ 7 h 17"/>
                    <a:gd name="T30" fmla="*/ 4 w 12"/>
                    <a:gd name="T31" fmla="*/ 10 h 17"/>
                    <a:gd name="T32" fmla="*/ 5 w 12"/>
                    <a:gd name="T33" fmla="*/ 12 h 17"/>
                    <a:gd name="T34" fmla="*/ 6 w 12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7">
                      <a:moveTo>
                        <a:pt x="6" y="0"/>
                      </a:move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2"/>
                        <a:pt x="12" y="4"/>
                        <a:pt x="12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4"/>
                        <a:pt x="9" y="17"/>
                        <a:pt x="6" y="17"/>
                      </a:cubicBezTo>
                      <a:cubicBezTo>
                        <a:pt x="4" y="17"/>
                        <a:pt x="3" y="16"/>
                        <a:pt x="2" y="15"/>
                      </a:cubicBezTo>
                      <a:cubicBezTo>
                        <a:pt x="1" y="14"/>
                        <a:pt x="0" y="13"/>
                        <a:pt x="0" y="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lose/>
                      <a:moveTo>
                        <a:pt x="6" y="13"/>
                      </a:moveTo>
                      <a:cubicBezTo>
                        <a:pt x="7" y="13"/>
                        <a:pt x="8" y="11"/>
                        <a:pt x="8" y="1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6"/>
                        <a:pt x="8" y="5"/>
                        <a:pt x="7" y="5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1"/>
                        <a:pt x="5" y="12"/>
                      </a:cubicBezTo>
                      <a:cubicBezTo>
                        <a:pt x="5" y="12"/>
                        <a:pt x="5" y="13"/>
                        <a:pt x="6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1" name="Freeform 23">
                  <a:extLst>
                    <a:ext uri="{FF2B5EF4-FFF2-40B4-BE49-F238E27FC236}">
                      <a16:creationId xmlns:a16="http://schemas.microsoft.com/office/drawing/2014/main" id="{96628209-C6D7-4C64-B636-4DC1AAB4BB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01250" y="6253163"/>
                  <a:ext cx="46038" cy="65088"/>
                </a:xfrm>
                <a:custGeom>
                  <a:avLst/>
                  <a:gdLst>
                    <a:gd name="T0" fmla="*/ 8 w 12"/>
                    <a:gd name="T1" fmla="*/ 8 h 17"/>
                    <a:gd name="T2" fmla="*/ 7 w 12"/>
                    <a:gd name="T3" fmla="*/ 6 h 17"/>
                    <a:gd name="T4" fmla="*/ 6 w 12"/>
                    <a:gd name="T5" fmla="*/ 5 h 17"/>
                    <a:gd name="T6" fmla="*/ 4 w 12"/>
                    <a:gd name="T7" fmla="*/ 8 h 17"/>
                    <a:gd name="T8" fmla="*/ 4 w 12"/>
                    <a:gd name="T9" fmla="*/ 10 h 17"/>
                    <a:gd name="T10" fmla="*/ 4 w 12"/>
                    <a:gd name="T11" fmla="*/ 12 h 17"/>
                    <a:gd name="T12" fmla="*/ 6 w 12"/>
                    <a:gd name="T13" fmla="*/ 13 h 17"/>
                    <a:gd name="T14" fmla="*/ 8 w 12"/>
                    <a:gd name="T15" fmla="*/ 10 h 17"/>
                    <a:gd name="T16" fmla="*/ 8 w 12"/>
                    <a:gd name="T17" fmla="*/ 8 h 17"/>
                    <a:gd name="T18" fmla="*/ 6 w 12"/>
                    <a:gd name="T19" fmla="*/ 0 h 17"/>
                    <a:gd name="T20" fmla="*/ 10 w 12"/>
                    <a:gd name="T21" fmla="*/ 2 h 17"/>
                    <a:gd name="T22" fmla="*/ 12 w 12"/>
                    <a:gd name="T23" fmla="*/ 6 h 17"/>
                    <a:gd name="T24" fmla="*/ 12 w 12"/>
                    <a:gd name="T25" fmla="*/ 12 h 17"/>
                    <a:gd name="T26" fmla="*/ 6 w 12"/>
                    <a:gd name="T27" fmla="*/ 17 h 17"/>
                    <a:gd name="T28" fmla="*/ 2 w 12"/>
                    <a:gd name="T29" fmla="*/ 16 h 17"/>
                    <a:gd name="T30" fmla="*/ 0 w 12"/>
                    <a:gd name="T31" fmla="*/ 12 h 17"/>
                    <a:gd name="T32" fmla="*/ 0 w 12"/>
                    <a:gd name="T33" fmla="*/ 6 h 17"/>
                    <a:gd name="T34" fmla="*/ 6 w 12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7">
                      <a:moveTo>
                        <a:pt x="8" y="8"/>
                      </a:moveTo>
                      <a:cubicBezTo>
                        <a:pt x="8" y="7"/>
                        <a:pt x="8" y="6"/>
                        <a:pt x="7" y="6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5" y="5"/>
                        <a:pt x="4" y="6"/>
                        <a:pt x="4" y="8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7" y="13"/>
                        <a:pt x="8" y="12"/>
                        <a:pt x="8" y="10"/>
                      </a:cubicBezTo>
                      <a:lnTo>
                        <a:pt x="8" y="8"/>
                      </a:lnTo>
                      <a:close/>
                      <a:moveTo>
                        <a:pt x="6" y="0"/>
                      </a:moveTo>
                      <a:cubicBezTo>
                        <a:pt x="7" y="0"/>
                        <a:pt x="9" y="1"/>
                        <a:pt x="10" y="2"/>
                      </a:cubicBezTo>
                      <a:cubicBezTo>
                        <a:pt x="11" y="3"/>
                        <a:pt x="12" y="5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5"/>
                        <a:pt x="9" y="17"/>
                        <a:pt x="6" y="17"/>
                      </a:cubicBezTo>
                      <a:cubicBezTo>
                        <a:pt x="4" y="17"/>
                        <a:pt x="3" y="17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Freeform 24">
                  <a:extLst>
                    <a:ext uri="{FF2B5EF4-FFF2-40B4-BE49-F238E27FC236}">
                      <a16:creationId xmlns:a16="http://schemas.microsoft.com/office/drawing/2014/main" id="{845F141A-1DF1-4CDC-A081-EB6E58460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3150" y="6091238"/>
                  <a:ext cx="19050" cy="61913"/>
                </a:xfrm>
                <a:custGeom>
                  <a:avLst/>
                  <a:gdLst>
                    <a:gd name="T0" fmla="*/ 4 w 5"/>
                    <a:gd name="T1" fmla="*/ 1 h 16"/>
                    <a:gd name="T2" fmla="*/ 5 w 5"/>
                    <a:gd name="T3" fmla="*/ 3 h 16"/>
                    <a:gd name="T4" fmla="*/ 5 w 5"/>
                    <a:gd name="T5" fmla="*/ 14 h 16"/>
                    <a:gd name="T6" fmla="*/ 2 w 5"/>
                    <a:gd name="T7" fmla="*/ 16 h 16"/>
                    <a:gd name="T8" fmla="*/ 0 w 5"/>
                    <a:gd name="T9" fmla="*/ 15 h 16"/>
                    <a:gd name="T10" fmla="*/ 0 w 5"/>
                    <a:gd name="T11" fmla="*/ 14 h 16"/>
                    <a:gd name="T12" fmla="*/ 0 w 5"/>
                    <a:gd name="T13" fmla="*/ 3 h 16"/>
                    <a:gd name="T14" fmla="*/ 2 w 5"/>
                    <a:gd name="T15" fmla="*/ 0 h 16"/>
                    <a:gd name="T16" fmla="*/ 4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4" y="1"/>
                      </a:move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3" y="16"/>
                        <a:pt x="2" y="16"/>
                      </a:cubicBezTo>
                      <a:cubicBezTo>
                        <a:pt x="1" y="16"/>
                        <a:pt x="1" y="16"/>
                        <a:pt x="0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3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Freeform 25">
                  <a:extLst>
                    <a:ext uri="{FF2B5EF4-FFF2-40B4-BE49-F238E27FC236}">
                      <a16:creationId xmlns:a16="http://schemas.microsoft.com/office/drawing/2014/main" id="{7480561C-8AB4-4820-A05E-D3CD6F76F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8388" y="6256338"/>
                  <a:ext cx="19050" cy="61913"/>
                </a:xfrm>
                <a:custGeom>
                  <a:avLst/>
                  <a:gdLst>
                    <a:gd name="T0" fmla="*/ 5 w 5"/>
                    <a:gd name="T1" fmla="*/ 1 h 16"/>
                    <a:gd name="T2" fmla="*/ 5 w 5"/>
                    <a:gd name="T3" fmla="*/ 2 h 16"/>
                    <a:gd name="T4" fmla="*/ 5 w 5"/>
                    <a:gd name="T5" fmla="*/ 13 h 16"/>
                    <a:gd name="T6" fmla="*/ 3 w 5"/>
                    <a:gd name="T7" fmla="*/ 16 h 16"/>
                    <a:gd name="T8" fmla="*/ 1 w 5"/>
                    <a:gd name="T9" fmla="*/ 15 h 16"/>
                    <a:gd name="T10" fmla="*/ 0 w 5"/>
                    <a:gd name="T11" fmla="*/ 13 h 16"/>
                    <a:gd name="T12" fmla="*/ 0 w 5"/>
                    <a:gd name="T13" fmla="*/ 2 h 16"/>
                    <a:gd name="T14" fmla="*/ 3 w 5"/>
                    <a:gd name="T15" fmla="*/ 0 h 16"/>
                    <a:gd name="T16" fmla="*/ 5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5" y="1"/>
                      </a:move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2" y="16"/>
                        <a:pt x="2" y="16"/>
                        <a:pt x="1" y="15"/>
                      </a:cubicBezTo>
                      <a:cubicBezTo>
                        <a:pt x="1" y="15"/>
                        <a:pt x="0" y="14"/>
                        <a:pt x="0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Freeform 26">
                  <a:extLst>
                    <a:ext uri="{FF2B5EF4-FFF2-40B4-BE49-F238E27FC236}">
                      <a16:creationId xmlns:a16="http://schemas.microsoft.com/office/drawing/2014/main" id="{0D7CFBD5-9B50-4442-B4A3-C849645FF5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47275" y="6175375"/>
                  <a:ext cx="42863" cy="66675"/>
                </a:xfrm>
                <a:custGeom>
                  <a:avLst/>
                  <a:gdLst>
                    <a:gd name="T0" fmla="*/ 9 w 11"/>
                    <a:gd name="T1" fmla="*/ 15 h 17"/>
                    <a:gd name="T2" fmla="*/ 5 w 11"/>
                    <a:gd name="T3" fmla="*/ 17 h 17"/>
                    <a:gd name="T4" fmla="*/ 0 w 11"/>
                    <a:gd name="T5" fmla="*/ 11 h 17"/>
                    <a:gd name="T6" fmla="*/ 0 w 11"/>
                    <a:gd name="T7" fmla="*/ 5 h 17"/>
                    <a:gd name="T8" fmla="*/ 1 w 11"/>
                    <a:gd name="T9" fmla="*/ 1 h 17"/>
                    <a:gd name="T10" fmla="*/ 5 w 11"/>
                    <a:gd name="T11" fmla="*/ 0 h 17"/>
                    <a:gd name="T12" fmla="*/ 11 w 11"/>
                    <a:gd name="T13" fmla="*/ 5 h 17"/>
                    <a:gd name="T14" fmla="*/ 11 w 11"/>
                    <a:gd name="T15" fmla="*/ 11 h 17"/>
                    <a:gd name="T16" fmla="*/ 9 w 11"/>
                    <a:gd name="T17" fmla="*/ 15 h 17"/>
                    <a:gd name="T18" fmla="*/ 7 w 11"/>
                    <a:gd name="T19" fmla="*/ 7 h 17"/>
                    <a:gd name="T20" fmla="*/ 5 w 11"/>
                    <a:gd name="T21" fmla="*/ 4 h 17"/>
                    <a:gd name="T22" fmla="*/ 4 w 11"/>
                    <a:gd name="T23" fmla="*/ 5 h 17"/>
                    <a:gd name="T24" fmla="*/ 3 w 11"/>
                    <a:gd name="T25" fmla="*/ 7 h 17"/>
                    <a:gd name="T26" fmla="*/ 3 w 11"/>
                    <a:gd name="T27" fmla="*/ 10 h 17"/>
                    <a:gd name="T28" fmla="*/ 5 w 11"/>
                    <a:gd name="T29" fmla="*/ 12 h 17"/>
                    <a:gd name="T30" fmla="*/ 7 w 11"/>
                    <a:gd name="T31" fmla="*/ 12 h 17"/>
                    <a:gd name="T32" fmla="*/ 7 w 11"/>
                    <a:gd name="T33" fmla="*/ 10 h 17"/>
                    <a:gd name="T34" fmla="*/ 7 w 11"/>
                    <a:gd name="T35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9" y="15"/>
                      </a:moveTo>
                      <a:cubicBezTo>
                        <a:pt x="8" y="16"/>
                        <a:pt x="7" y="17"/>
                        <a:pt x="5" y="17"/>
                      </a:cubicBezTo>
                      <a:cubicBezTo>
                        <a:pt x="2" y="17"/>
                        <a:pt x="0" y="14"/>
                        <a:pt x="0" y="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3"/>
                        <a:pt x="10" y="14"/>
                        <a:pt x="9" y="15"/>
                      </a:cubicBezTo>
                      <a:close/>
                      <a:moveTo>
                        <a:pt x="7" y="7"/>
                      </a:moveTo>
                      <a:cubicBezTo>
                        <a:pt x="7" y="5"/>
                        <a:pt x="6" y="4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4" y="12"/>
                        <a:pt x="5" y="12"/>
                      </a:cubicBezTo>
                      <a:cubicBezTo>
                        <a:pt x="6" y="12"/>
                        <a:pt x="6" y="12"/>
                        <a:pt x="7" y="12"/>
                      </a:cubicBezTo>
                      <a:cubicBezTo>
                        <a:pt x="7" y="11"/>
                        <a:pt x="7" y="10"/>
                        <a:pt x="7" y="10"/>
                      </a:cubicBez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5" name="Freeform 27">
                  <a:extLst>
                    <a:ext uri="{FF2B5EF4-FFF2-40B4-BE49-F238E27FC236}">
                      <a16:creationId xmlns:a16="http://schemas.microsoft.com/office/drawing/2014/main" id="{C5DE7A3A-93EB-4141-8167-760CFB2EE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44100" y="6337300"/>
                  <a:ext cx="46038" cy="66675"/>
                </a:xfrm>
                <a:custGeom>
                  <a:avLst/>
                  <a:gdLst>
                    <a:gd name="T0" fmla="*/ 8 w 12"/>
                    <a:gd name="T1" fmla="*/ 7 h 17"/>
                    <a:gd name="T2" fmla="*/ 6 w 12"/>
                    <a:gd name="T3" fmla="*/ 5 h 17"/>
                    <a:gd name="T4" fmla="*/ 5 w 12"/>
                    <a:gd name="T5" fmla="*/ 5 h 17"/>
                    <a:gd name="T6" fmla="*/ 4 w 12"/>
                    <a:gd name="T7" fmla="*/ 7 h 17"/>
                    <a:gd name="T8" fmla="*/ 4 w 12"/>
                    <a:gd name="T9" fmla="*/ 10 h 17"/>
                    <a:gd name="T10" fmla="*/ 6 w 12"/>
                    <a:gd name="T11" fmla="*/ 13 h 17"/>
                    <a:gd name="T12" fmla="*/ 8 w 12"/>
                    <a:gd name="T13" fmla="*/ 12 h 17"/>
                    <a:gd name="T14" fmla="*/ 8 w 12"/>
                    <a:gd name="T15" fmla="*/ 10 h 17"/>
                    <a:gd name="T16" fmla="*/ 8 w 12"/>
                    <a:gd name="T17" fmla="*/ 7 h 17"/>
                    <a:gd name="T18" fmla="*/ 6 w 12"/>
                    <a:gd name="T19" fmla="*/ 0 h 17"/>
                    <a:gd name="T20" fmla="*/ 12 w 12"/>
                    <a:gd name="T21" fmla="*/ 6 h 17"/>
                    <a:gd name="T22" fmla="*/ 12 w 12"/>
                    <a:gd name="T23" fmla="*/ 12 h 17"/>
                    <a:gd name="T24" fmla="*/ 10 w 12"/>
                    <a:gd name="T25" fmla="*/ 16 h 17"/>
                    <a:gd name="T26" fmla="*/ 6 w 12"/>
                    <a:gd name="T27" fmla="*/ 17 h 17"/>
                    <a:gd name="T28" fmla="*/ 0 w 12"/>
                    <a:gd name="T29" fmla="*/ 12 h 17"/>
                    <a:gd name="T30" fmla="*/ 0 w 12"/>
                    <a:gd name="T31" fmla="*/ 6 h 17"/>
                    <a:gd name="T32" fmla="*/ 2 w 12"/>
                    <a:gd name="T33" fmla="*/ 2 h 17"/>
                    <a:gd name="T34" fmla="*/ 6 w 12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7">
                      <a:moveTo>
                        <a:pt x="8" y="7"/>
                      </a:moveTo>
                      <a:cubicBezTo>
                        <a:pt x="8" y="6"/>
                        <a:pt x="7" y="5"/>
                        <a:pt x="6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2"/>
                        <a:pt x="5" y="13"/>
                        <a:pt x="6" y="13"/>
                      </a:cubicBezTo>
                      <a:cubicBezTo>
                        <a:pt x="7" y="13"/>
                        <a:pt x="7" y="13"/>
                        <a:pt x="8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lnTo>
                        <a:pt x="8" y="7"/>
                      </a:lnTo>
                      <a:close/>
                      <a:moveTo>
                        <a:pt x="6" y="0"/>
                      </a:move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3"/>
                        <a:pt x="11" y="15"/>
                        <a:pt x="10" y="16"/>
                      </a:cubicBezTo>
                      <a:cubicBezTo>
                        <a:pt x="9" y="17"/>
                        <a:pt x="8" y="17"/>
                        <a:pt x="6" y="17"/>
                      </a:cubicBezTo>
                      <a:cubicBezTo>
                        <a:pt x="3" y="17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3"/>
                        <a:pt x="2" y="2"/>
                      </a:cubicBezTo>
                      <a:cubicBezTo>
                        <a:pt x="3" y="1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Freeform 28">
                  <a:extLst>
                    <a:ext uri="{FF2B5EF4-FFF2-40B4-BE49-F238E27FC236}">
                      <a16:creationId xmlns:a16="http://schemas.microsoft.com/office/drawing/2014/main" id="{1AEFB035-F7F0-4A1A-91F2-344A43A307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6588" y="5932488"/>
                  <a:ext cx="741363" cy="825500"/>
                </a:xfrm>
                <a:custGeom>
                  <a:avLst/>
                  <a:gdLst>
                    <a:gd name="T0" fmla="*/ 163 w 192"/>
                    <a:gd name="T1" fmla="*/ 83 h 214"/>
                    <a:gd name="T2" fmla="*/ 109 w 192"/>
                    <a:gd name="T3" fmla="*/ 28 h 214"/>
                    <a:gd name="T4" fmla="*/ 54 w 192"/>
                    <a:gd name="T5" fmla="*/ 83 h 214"/>
                    <a:gd name="T6" fmla="*/ 109 w 192"/>
                    <a:gd name="T7" fmla="*/ 137 h 214"/>
                    <a:gd name="T8" fmla="*/ 163 w 192"/>
                    <a:gd name="T9" fmla="*/ 83 h 214"/>
                    <a:gd name="T10" fmla="*/ 166 w 192"/>
                    <a:gd name="T11" fmla="*/ 130 h 214"/>
                    <a:gd name="T12" fmla="*/ 71 w 192"/>
                    <a:gd name="T13" fmla="*/ 147 h 214"/>
                    <a:gd name="T14" fmla="*/ 68 w 192"/>
                    <a:gd name="T15" fmla="*/ 155 h 214"/>
                    <a:gd name="T16" fmla="*/ 26 w 192"/>
                    <a:gd name="T17" fmla="*/ 207 h 214"/>
                    <a:gd name="T18" fmla="*/ 7 w 192"/>
                    <a:gd name="T19" fmla="*/ 209 h 214"/>
                    <a:gd name="T20" fmla="*/ 5 w 192"/>
                    <a:gd name="T21" fmla="*/ 190 h 214"/>
                    <a:gd name="T22" fmla="*/ 47 w 192"/>
                    <a:gd name="T23" fmla="*/ 138 h 214"/>
                    <a:gd name="T24" fmla="*/ 54 w 192"/>
                    <a:gd name="T25" fmla="*/ 133 h 214"/>
                    <a:gd name="T26" fmla="*/ 51 w 192"/>
                    <a:gd name="T27" fmla="*/ 37 h 214"/>
                    <a:gd name="T28" fmla="*/ 155 w 192"/>
                    <a:gd name="T29" fmla="*/ 26 h 214"/>
                    <a:gd name="T30" fmla="*/ 166 w 192"/>
                    <a:gd name="T31" fmla="*/ 13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2" h="214">
                      <a:moveTo>
                        <a:pt x="163" y="83"/>
                      </a:moveTo>
                      <a:cubicBezTo>
                        <a:pt x="163" y="53"/>
                        <a:pt x="139" y="28"/>
                        <a:pt x="109" y="28"/>
                      </a:cubicBezTo>
                      <a:cubicBezTo>
                        <a:pt x="79" y="28"/>
                        <a:pt x="54" y="53"/>
                        <a:pt x="54" y="83"/>
                      </a:cubicBezTo>
                      <a:cubicBezTo>
                        <a:pt x="54" y="113"/>
                        <a:pt x="79" y="137"/>
                        <a:pt x="109" y="137"/>
                      </a:cubicBezTo>
                      <a:cubicBezTo>
                        <a:pt x="139" y="137"/>
                        <a:pt x="163" y="113"/>
                        <a:pt x="163" y="83"/>
                      </a:cubicBezTo>
                      <a:close/>
                      <a:moveTo>
                        <a:pt x="166" y="130"/>
                      </a:moveTo>
                      <a:cubicBezTo>
                        <a:pt x="143" y="159"/>
                        <a:pt x="102" y="165"/>
                        <a:pt x="71" y="147"/>
                      </a:cubicBezTo>
                      <a:cubicBezTo>
                        <a:pt x="71" y="150"/>
                        <a:pt x="70" y="153"/>
                        <a:pt x="68" y="155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21" y="213"/>
                        <a:pt x="13" y="214"/>
                        <a:pt x="7" y="209"/>
                      </a:cubicBezTo>
                      <a:cubicBezTo>
                        <a:pt x="1" y="204"/>
                        <a:pt x="0" y="196"/>
                        <a:pt x="5" y="190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9" y="135"/>
                        <a:pt x="51" y="134"/>
                        <a:pt x="54" y="133"/>
                      </a:cubicBezTo>
                      <a:cubicBezTo>
                        <a:pt x="30" y="107"/>
                        <a:pt x="28" y="66"/>
                        <a:pt x="51" y="37"/>
                      </a:cubicBezTo>
                      <a:cubicBezTo>
                        <a:pt x="77" y="5"/>
                        <a:pt x="123" y="0"/>
                        <a:pt x="155" y="26"/>
                      </a:cubicBezTo>
                      <a:cubicBezTo>
                        <a:pt x="187" y="51"/>
                        <a:pt x="192" y="98"/>
                        <a:pt x="166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Freeform 29">
                  <a:extLst>
                    <a:ext uri="{FF2B5EF4-FFF2-40B4-BE49-F238E27FC236}">
                      <a16:creationId xmlns:a16="http://schemas.microsoft.com/office/drawing/2014/main" id="{317A5EE1-F4AF-4C56-A939-F984D4FA2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4413" y="6175375"/>
                  <a:ext cx="19050" cy="61913"/>
                </a:xfrm>
                <a:custGeom>
                  <a:avLst/>
                  <a:gdLst>
                    <a:gd name="T0" fmla="*/ 3 w 5"/>
                    <a:gd name="T1" fmla="*/ 0 h 16"/>
                    <a:gd name="T2" fmla="*/ 5 w 5"/>
                    <a:gd name="T3" fmla="*/ 3 h 16"/>
                    <a:gd name="T4" fmla="*/ 5 w 5"/>
                    <a:gd name="T5" fmla="*/ 14 h 16"/>
                    <a:gd name="T6" fmla="*/ 4 w 5"/>
                    <a:gd name="T7" fmla="*/ 15 h 16"/>
                    <a:gd name="T8" fmla="*/ 3 w 5"/>
                    <a:gd name="T9" fmla="*/ 16 h 16"/>
                    <a:gd name="T10" fmla="*/ 0 w 5"/>
                    <a:gd name="T11" fmla="*/ 14 h 16"/>
                    <a:gd name="T12" fmla="*/ 0 w 5"/>
                    <a:gd name="T13" fmla="*/ 3 h 16"/>
                    <a:gd name="T14" fmla="*/ 1 w 5"/>
                    <a:gd name="T15" fmla="*/ 1 h 16"/>
                    <a:gd name="T16" fmla="*/ 3 w 5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3" y="0"/>
                      </a:moveTo>
                      <a:cubicBezTo>
                        <a:pt x="4" y="0"/>
                        <a:pt x="5" y="1"/>
                        <a:pt x="5" y="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4" y="15"/>
                      </a:cubicBezTo>
                      <a:cubicBezTo>
                        <a:pt x="4" y="16"/>
                        <a:pt x="3" y="16"/>
                        <a:pt x="3" y="16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Freeform 30">
                  <a:extLst>
                    <a:ext uri="{FF2B5EF4-FFF2-40B4-BE49-F238E27FC236}">
                      <a16:creationId xmlns:a16="http://schemas.microsoft.com/office/drawing/2014/main" id="{1B410420-7EFA-4AEA-BC35-3AD8EC3FA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4413" y="6342063"/>
                  <a:ext cx="19050" cy="61913"/>
                </a:xfrm>
                <a:custGeom>
                  <a:avLst/>
                  <a:gdLst>
                    <a:gd name="T0" fmla="*/ 3 w 5"/>
                    <a:gd name="T1" fmla="*/ 0 h 16"/>
                    <a:gd name="T2" fmla="*/ 5 w 5"/>
                    <a:gd name="T3" fmla="*/ 2 h 16"/>
                    <a:gd name="T4" fmla="*/ 5 w 5"/>
                    <a:gd name="T5" fmla="*/ 13 h 16"/>
                    <a:gd name="T6" fmla="*/ 4 w 5"/>
                    <a:gd name="T7" fmla="*/ 15 h 16"/>
                    <a:gd name="T8" fmla="*/ 3 w 5"/>
                    <a:gd name="T9" fmla="*/ 16 h 16"/>
                    <a:gd name="T10" fmla="*/ 0 w 5"/>
                    <a:gd name="T11" fmla="*/ 13 h 16"/>
                    <a:gd name="T12" fmla="*/ 0 w 5"/>
                    <a:gd name="T13" fmla="*/ 2 h 16"/>
                    <a:gd name="T14" fmla="*/ 1 w 5"/>
                    <a:gd name="T15" fmla="*/ 1 h 16"/>
                    <a:gd name="T16" fmla="*/ 3 w 5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3" y="0"/>
                      </a:moveTo>
                      <a:cubicBezTo>
                        <a:pt x="4" y="0"/>
                        <a:pt x="5" y="1"/>
                        <a:pt x="5" y="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5"/>
                        <a:pt x="4" y="15"/>
                      </a:cubicBezTo>
                      <a:cubicBezTo>
                        <a:pt x="4" y="15"/>
                        <a:pt x="3" y="16"/>
                        <a:pt x="3" y="16"/>
                      </a:cubicBezTo>
                      <a:cubicBezTo>
                        <a:pt x="1" y="16"/>
                        <a:pt x="0" y="15"/>
                        <a:pt x="0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Freeform 31">
                  <a:extLst>
                    <a:ext uri="{FF2B5EF4-FFF2-40B4-BE49-F238E27FC236}">
                      <a16:creationId xmlns:a16="http://schemas.microsoft.com/office/drawing/2014/main" id="{990CA88E-806D-4152-B12F-778E82CAD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96475" y="6091238"/>
                  <a:ext cx="42863" cy="65088"/>
                </a:xfrm>
                <a:custGeom>
                  <a:avLst/>
                  <a:gdLst>
                    <a:gd name="T0" fmla="*/ 5 w 11"/>
                    <a:gd name="T1" fmla="*/ 13 h 17"/>
                    <a:gd name="T2" fmla="*/ 7 w 11"/>
                    <a:gd name="T3" fmla="*/ 10 h 17"/>
                    <a:gd name="T4" fmla="*/ 7 w 11"/>
                    <a:gd name="T5" fmla="*/ 7 h 17"/>
                    <a:gd name="T6" fmla="*/ 7 w 11"/>
                    <a:gd name="T7" fmla="*/ 5 h 17"/>
                    <a:gd name="T8" fmla="*/ 5 w 11"/>
                    <a:gd name="T9" fmla="*/ 4 h 17"/>
                    <a:gd name="T10" fmla="*/ 3 w 11"/>
                    <a:gd name="T11" fmla="*/ 7 h 17"/>
                    <a:gd name="T12" fmla="*/ 3 w 11"/>
                    <a:gd name="T13" fmla="*/ 10 h 17"/>
                    <a:gd name="T14" fmla="*/ 4 w 11"/>
                    <a:gd name="T15" fmla="*/ 12 h 17"/>
                    <a:gd name="T16" fmla="*/ 5 w 11"/>
                    <a:gd name="T17" fmla="*/ 13 h 17"/>
                    <a:gd name="T18" fmla="*/ 11 w 11"/>
                    <a:gd name="T19" fmla="*/ 11 h 17"/>
                    <a:gd name="T20" fmla="*/ 5 w 11"/>
                    <a:gd name="T21" fmla="*/ 17 h 17"/>
                    <a:gd name="T22" fmla="*/ 1 w 11"/>
                    <a:gd name="T23" fmla="*/ 15 h 17"/>
                    <a:gd name="T24" fmla="*/ 0 w 11"/>
                    <a:gd name="T25" fmla="*/ 11 h 17"/>
                    <a:gd name="T26" fmla="*/ 0 w 11"/>
                    <a:gd name="T27" fmla="*/ 5 h 17"/>
                    <a:gd name="T28" fmla="*/ 5 w 11"/>
                    <a:gd name="T29" fmla="*/ 0 h 17"/>
                    <a:gd name="T30" fmla="*/ 9 w 11"/>
                    <a:gd name="T31" fmla="*/ 1 h 17"/>
                    <a:gd name="T32" fmla="*/ 11 w 11"/>
                    <a:gd name="T33" fmla="*/ 5 h 17"/>
                    <a:gd name="T34" fmla="*/ 11 w 11"/>
                    <a:gd name="T3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5" y="13"/>
                      </a:moveTo>
                      <a:cubicBezTo>
                        <a:pt x="7" y="13"/>
                        <a:pt x="7" y="11"/>
                        <a:pt x="7" y="10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4" y="4"/>
                        <a:pt x="3" y="5"/>
                        <a:pt x="3" y="7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4" y="12"/>
                      </a:cubicBezTo>
                      <a:cubicBezTo>
                        <a:pt x="4" y="12"/>
                        <a:pt x="5" y="13"/>
                        <a:pt x="5" y="13"/>
                      </a:cubicBezTo>
                      <a:close/>
                      <a:moveTo>
                        <a:pt x="11" y="11"/>
                      </a:moveTo>
                      <a:cubicBezTo>
                        <a:pt x="11" y="14"/>
                        <a:pt x="9" y="17"/>
                        <a:pt x="5" y="17"/>
                      </a:cubicBezTo>
                      <a:cubicBezTo>
                        <a:pt x="4" y="17"/>
                        <a:pt x="2" y="16"/>
                        <a:pt x="1" y="15"/>
                      </a:cubicBezTo>
                      <a:cubicBezTo>
                        <a:pt x="0" y="14"/>
                        <a:pt x="0" y="13"/>
                        <a:pt x="0" y="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8" y="0"/>
                        <a:pt x="9" y="1"/>
                      </a:cubicBezTo>
                      <a:cubicBezTo>
                        <a:pt x="11" y="2"/>
                        <a:pt x="11" y="4"/>
                        <a:pt x="11" y="5"/>
                      </a:cubicBezTo>
                      <a:lnTo>
                        <a:pt x="11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Freeform 32">
                  <a:extLst>
                    <a:ext uri="{FF2B5EF4-FFF2-40B4-BE49-F238E27FC236}">
                      <a16:creationId xmlns:a16="http://schemas.microsoft.com/office/drawing/2014/main" id="{7BAF3C08-162C-4660-B634-EA6F987F9B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96475" y="6253163"/>
                  <a:ext cx="42863" cy="65088"/>
                </a:xfrm>
                <a:custGeom>
                  <a:avLst/>
                  <a:gdLst>
                    <a:gd name="T0" fmla="*/ 5 w 11"/>
                    <a:gd name="T1" fmla="*/ 13 h 17"/>
                    <a:gd name="T2" fmla="*/ 7 w 11"/>
                    <a:gd name="T3" fmla="*/ 10 h 17"/>
                    <a:gd name="T4" fmla="*/ 7 w 11"/>
                    <a:gd name="T5" fmla="*/ 8 h 17"/>
                    <a:gd name="T6" fmla="*/ 7 w 11"/>
                    <a:gd name="T7" fmla="*/ 6 h 17"/>
                    <a:gd name="T8" fmla="*/ 5 w 11"/>
                    <a:gd name="T9" fmla="*/ 5 h 17"/>
                    <a:gd name="T10" fmla="*/ 3 w 11"/>
                    <a:gd name="T11" fmla="*/ 8 h 17"/>
                    <a:gd name="T12" fmla="*/ 3 w 11"/>
                    <a:gd name="T13" fmla="*/ 10 h 17"/>
                    <a:gd name="T14" fmla="*/ 4 w 11"/>
                    <a:gd name="T15" fmla="*/ 12 h 17"/>
                    <a:gd name="T16" fmla="*/ 5 w 11"/>
                    <a:gd name="T17" fmla="*/ 13 h 17"/>
                    <a:gd name="T18" fmla="*/ 11 w 11"/>
                    <a:gd name="T19" fmla="*/ 12 h 17"/>
                    <a:gd name="T20" fmla="*/ 5 w 11"/>
                    <a:gd name="T21" fmla="*/ 17 h 17"/>
                    <a:gd name="T22" fmla="*/ 1 w 11"/>
                    <a:gd name="T23" fmla="*/ 16 h 17"/>
                    <a:gd name="T24" fmla="*/ 0 w 11"/>
                    <a:gd name="T25" fmla="*/ 12 h 17"/>
                    <a:gd name="T26" fmla="*/ 0 w 11"/>
                    <a:gd name="T27" fmla="*/ 6 h 17"/>
                    <a:gd name="T28" fmla="*/ 5 w 11"/>
                    <a:gd name="T29" fmla="*/ 0 h 17"/>
                    <a:gd name="T30" fmla="*/ 9 w 11"/>
                    <a:gd name="T31" fmla="*/ 2 h 17"/>
                    <a:gd name="T32" fmla="*/ 11 w 11"/>
                    <a:gd name="T33" fmla="*/ 6 h 17"/>
                    <a:gd name="T34" fmla="*/ 11 w 11"/>
                    <a:gd name="T3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5" y="13"/>
                      </a:moveTo>
                      <a:cubicBezTo>
                        <a:pt x="6" y="13"/>
                        <a:pt x="7" y="12"/>
                        <a:pt x="7" y="1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4" y="5"/>
                        <a:pt x="3" y="6"/>
                        <a:pt x="3" y="8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2"/>
                        <a:pt x="4" y="12"/>
                      </a:cubicBezTo>
                      <a:cubicBezTo>
                        <a:pt x="4" y="13"/>
                        <a:pt x="5" y="13"/>
                        <a:pt x="5" y="13"/>
                      </a:cubicBezTo>
                      <a:close/>
                      <a:moveTo>
                        <a:pt x="11" y="12"/>
                      </a:moveTo>
                      <a:cubicBezTo>
                        <a:pt x="11" y="15"/>
                        <a:pt x="8" y="17"/>
                        <a:pt x="5" y="17"/>
                      </a:cubicBezTo>
                      <a:cubicBezTo>
                        <a:pt x="4" y="17"/>
                        <a:pt x="2" y="17"/>
                        <a:pt x="1" y="16"/>
                      </a:cubicBezTo>
                      <a:cubicBezTo>
                        <a:pt x="0" y="15"/>
                        <a:pt x="0" y="13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7" y="0"/>
                        <a:pt x="8" y="1"/>
                        <a:pt x="9" y="2"/>
                      </a:cubicBezTo>
                      <a:cubicBezTo>
                        <a:pt x="10" y="3"/>
                        <a:pt x="11" y="5"/>
                        <a:pt x="11" y="6"/>
                      </a:cubicBezTo>
                      <a:lnTo>
                        <a:pt x="11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1" name="Freeform 33">
                  <a:extLst>
                    <a:ext uri="{FF2B5EF4-FFF2-40B4-BE49-F238E27FC236}">
                      <a16:creationId xmlns:a16="http://schemas.microsoft.com/office/drawing/2014/main" id="{AAC0739F-5811-4889-9DD1-FF6B6F765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55200" y="6091238"/>
                  <a:ext cx="19050" cy="61913"/>
                </a:xfrm>
                <a:custGeom>
                  <a:avLst/>
                  <a:gdLst>
                    <a:gd name="T0" fmla="*/ 4 w 5"/>
                    <a:gd name="T1" fmla="*/ 1 h 16"/>
                    <a:gd name="T2" fmla="*/ 5 w 5"/>
                    <a:gd name="T3" fmla="*/ 3 h 16"/>
                    <a:gd name="T4" fmla="*/ 5 w 5"/>
                    <a:gd name="T5" fmla="*/ 14 h 16"/>
                    <a:gd name="T6" fmla="*/ 2 w 5"/>
                    <a:gd name="T7" fmla="*/ 16 h 16"/>
                    <a:gd name="T8" fmla="*/ 1 w 5"/>
                    <a:gd name="T9" fmla="*/ 15 h 16"/>
                    <a:gd name="T10" fmla="*/ 0 w 5"/>
                    <a:gd name="T11" fmla="*/ 14 h 16"/>
                    <a:gd name="T12" fmla="*/ 0 w 5"/>
                    <a:gd name="T13" fmla="*/ 3 h 16"/>
                    <a:gd name="T14" fmla="*/ 2 w 5"/>
                    <a:gd name="T15" fmla="*/ 0 h 16"/>
                    <a:gd name="T16" fmla="*/ 4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4" y="1"/>
                      </a:move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6"/>
                        <a:pt x="2" y="16"/>
                      </a:cubicBezTo>
                      <a:cubicBezTo>
                        <a:pt x="2" y="16"/>
                        <a:pt x="1" y="16"/>
                        <a:pt x="1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2" name="Freeform 34">
                  <a:extLst>
                    <a:ext uri="{FF2B5EF4-FFF2-40B4-BE49-F238E27FC236}">
                      <a16:creationId xmlns:a16="http://schemas.microsoft.com/office/drawing/2014/main" id="{320B2E39-A8E4-45CE-85F7-A78A275F1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55200" y="6256338"/>
                  <a:ext cx="19050" cy="61913"/>
                </a:xfrm>
                <a:custGeom>
                  <a:avLst/>
                  <a:gdLst>
                    <a:gd name="T0" fmla="*/ 4 w 5"/>
                    <a:gd name="T1" fmla="*/ 1 h 16"/>
                    <a:gd name="T2" fmla="*/ 5 w 5"/>
                    <a:gd name="T3" fmla="*/ 2 h 16"/>
                    <a:gd name="T4" fmla="*/ 5 w 5"/>
                    <a:gd name="T5" fmla="*/ 13 h 16"/>
                    <a:gd name="T6" fmla="*/ 2 w 5"/>
                    <a:gd name="T7" fmla="*/ 16 h 16"/>
                    <a:gd name="T8" fmla="*/ 1 w 5"/>
                    <a:gd name="T9" fmla="*/ 15 h 16"/>
                    <a:gd name="T10" fmla="*/ 0 w 5"/>
                    <a:gd name="T11" fmla="*/ 13 h 16"/>
                    <a:gd name="T12" fmla="*/ 0 w 5"/>
                    <a:gd name="T13" fmla="*/ 2 h 16"/>
                    <a:gd name="T14" fmla="*/ 2 w 5"/>
                    <a:gd name="T15" fmla="*/ 0 h 16"/>
                    <a:gd name="T16" fmla="*/ 4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4" y="1"/>
                      </a:move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5"/>
                        <a:pt x="4" y="16"/>
                        <a:pt x="2" y="16"/>
                      </a:cubicBezTo>
                      <a:cubicBezTo>
                        <a:pt x="2" y="16"/>
                        <a:pt x="1" y="16"/>
                        <a:pt x="1" y="15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A226CB4B-A530-43C4-9D9A-958896DB0B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39325" y="6175375"/>
                  <a:ext cx="42863" cy="66675"/>
                </a:xfrm>
                <a:custGeom>
                  <a:avLst/>
                  <a:gdLst>
                    <a:gd name="T0" fmla="*/ 7 w 11"/>
                    <a:gd name="T1" fmla="*/ 12 h 17"/>
                    <a:gd name="T2" fmla="*/ 8 w 11"/>
                    <a:gd name="T3" fmla="*/ 10 h 17"/>
                    <a:gd name="T4" fmla="*/ 8 w 11"/>
                    <a:gd name="T5" fmla="*/ 7 h 17"/>
                    <a:gd name="T6" fmla="*/ 6 w 11"/>
                    <a:gd name="T7" fmla="*/ 4 h 17"/>
                    <a:gd name="T8" fmla="*/ 4 w 11"/>
                    <a:gd name="T9" fmla="*/ 5 h 17"/>
                    <a:gd name="T10" fmla="*/ 4 w 11"/>
                    <a:gd name="T11" fmla="*/ 7 h 17"/>
                    <a:gd name="T12" fmla="*/ 4 w 11"/>
                    <a:gd name="T13" fmla="*/ 10 h 17"/>
                    <a:gd name="T14" fmla="*/ 6 w 11"/>
                    <a:gd name="T15" fmla="*/ 12 h 17"/>
                    <a:gd name="T16" fmla="*/ 7 w 11"/>
                    <a:gd name="T17" fmla="*/ 12 h 17"/>
                    <a:gd name="T18" fmla="*/ 6 w 11"/>
                    <a:gd name="T19" fmla="*/ 0 h 17"/>
                    <a:gd name="T20" fmla="*/ 11 w 11"/>
                    <a:gd name="T21" fmla="*/ 5 h 17"/>
                    <a:gd name="T22" fmla="*/ 11 w 11"/>
                    <a:gd name="T23" fmla="*/ 11 h 17"/>
                    <a:gd name="T24" fmla="*/ 10 w 11"/>
                    <a:gd name="T25" fmla="*/ 15 h 17"/>
                    <a:gd name="T26" fmla="*/ 6 w 11"/>
                    <a:gd name="T27" fmla="*/ 17 h 17"/>
                    <a:gd name="T28" fmla="*/ 0 w 11"/>
                    <a:gd name="T29" fmla="*/ 11 h 17"/>
                    <a:gd name="T30" fmla="*/ 0 w 11"/>
                    <a:gd name="T31" fmla="*/ 5 h 17"/>
                    <a:gd name="T32" fmla="*/ 2 w 11"/>
                    <a:gd name="T33" fmla="*/ 1 h 17"/>
                    <a:gd name="T34" fmla="*/ 6 w 11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7" y="12"/>
                      </a:moveTo>
                      <a:cubicBezTo>
                        <a:pt x="8" y="11"/>
                        <a:pt x="8" y="10"/>
                        <a:pt x="8" y="1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5"/>
                        <a:pt x="7" y="4"/>
                        <a:pt x="6" y="4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4" y="5"/>
                        <a:pt x="4" y="6"/>
                        <a:pt x="4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lose/>
                      <a:moveTo>
                        <a:pt x="6" y="0"/>
                      </a:move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9" y="16"/>
                        <a:pt x="7" y="17"/>
                        <a:pt x="6" y="17"/>
                      </a:cubicBezTo>
                      <a:cubicBezTo>
                        <a:pt x="3" y="17"/>
                        <a:pt x="0" y="14"/>
                        <a:pt x="0" y="1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2"/>
                        <a:pt x="2" y="1"/>
                      </a:cubicBezTo>
                      <a:cubicBezTo>
                        <a:pt x="3" y="0"/>
                        <a:pt x="4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2FA9158E-CA21-48ED-877D-36AED4CFFD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39325" y="6337300"/>
                  <a:ext cx="42863" cy="66675"/>
                </a:xfrm>
                <a:custGeom>
                  <a:avLst/>
                  <a:gdLst>
                    <a:gd name="T0" fmla="*/ 8 w 11"/>
                    <a:gd name="T1" fmla="*/ 7 h 17"/>
                    <a:gd name="T2" fmla="*/ 6 w 11"/>
                    <a:gd name="T3" fmla="*/ 5 h 17"/>
                    <a:gd name="T4" fmla="*/ 4 w 11"/>
                    <a:gd name="T5" fmla="*/ 5 h 17"/>
                    <a:gd name="T6" fmla="*/ 4 w 11"/>
                    <a:gd name="T7" fmla="*/ 7 h 17"/>
                    <a:gd name="T8" fmla="*/ 4 w 11"/>
                    <a:gd name="T9" fmla="*/ 10 h 17"/>
                    <a:gd name="T10" fmla="*/ 6 w 11"/>
                    <a:gd name="T11" fmla="*/ 13 h 17"/>
                    <a:gd name="T12" fmla="*/ 7 w 11"/>
                    <a:gd name="T13" fmla="*/ 12 h 17"/>
                    <a:gd name="T14" fmla="*/ 8 w 11"/>
                    <a:gd name="T15" fmla="*/ 10 h 17"/>
                    <a:gd name="T16" fmla="*/ 8 w 11"/>
                    <a:gd name="T17" fmla="*/ 7 h 17"/>
                    <a:gd name="T18" fmla="*/ 6 w 11"/>
                    <a:gd name="T19" fmla="*/ 0 h 17"/>
                    <a:gd name="T20" fmla="*/ 11 w 11"/>
                    <a:gd name="T21" fmla="*/ 6 h 17"/>
                    <a:gd name="T22" fmla="*/ 11 w 11"/>
                    <a:gd name="T23" fmla="*/ 12 h 17"/>
                    <a:gd name="T24" fmla="*/ 10 w 11"/>
                    <a:gd name="T25" fmla="*/ 16 h 17"/>
                    <a:gd name="T26" fmla="*/ 6 w 11"/>
                    <a:gd name="T27" fmla="*/ 17 h 17"/>
                    <a:gd name="T28" fmla="*/ 0 w 11"/>
                    <a:gd name="T29" fmla="*/ 12 h 17"/>
                    <a:gd name="T30" fmla="*/ 0 w 11"/>
                    <a:gd name="T31" fmla="*/ 6 h 17"/>
                    <a:gd name="T32" fmla="*/ 2 w 11"/>
                    <a:gd name="T33" fmla="*/ 2 h 17"/>
                    <a:gd name="T34" fmla="*/ 6 w 11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8" y="7"/>
                      </a:moveTo>
                      <a:cubicBezTo>
                        <a:pt x="8" y="6"/>
                        <a:pt x="7" y="5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2"/>
                        <a:pt x="4" y="13"/>
                        <a:pt x="6" y="13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12"/>
                        <a:pt x="8" y="11"/>
                        <a:pt x="8" y="10"/>
                      </a:cubicBezTo>
                      <a:lnTo>
                        <a:pt x="8" y="7"/>
                      </a:lnTo>
                      <a:close/>
                      <a:moveTo>
                        <a:pt x="6" y="0"/>
                      </a:move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5"/>
                        <a:pt x="10" y="16"/>
                      </a:cubicBezTo>
                      <a:cubicBezTo>
                        <a:pt x="9" y="17"/>
                        <a:pt x="7" y="17"/>
                        <a:pt x="6" y="17"/>
                      </a:cubicBezTo>
                      <a:cubicBezTo>
                        <a:pt x="2" y="17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3"/>
                        <a:pt x="2" y="2"/>
                      </a:cubicBezTo>
                      <a:cubicBezTo>
                        <a:pt x="3" y="1"/>
                        <a:pt x="4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Freeform 37">
                  <a:extLst>
                    <a:ext uri="{FF2B5EF4-FFF2-40B4-BE49-F238E27FC236}">
                      <a16:creationId xmlns:a16="http://schemas.microsoft.com/office/drawing/2014/main" id="{1EDD4F21-44B1-4539-AB81-99BC9B844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1225" y="6175375"/>
                  <a:ext cx="19050" cy="61913"/>
                </a:xfrm>
                <a:custGeom>
                  <a:avLst/>
                  <a:gdLst>
                    <a:gd name="T0" fmla="*/ 2 w 5"/>
                    <a:gd name="T1" fmla="*/ 0 h 16"/>
                    <a:gd name="T2" fmla="*/ 5 w 5"/>
                    <a:gd name="T3" fmla="*/ 3 h 16"/>
                    <a:gd name="T4" fmla="*/ 5 w 5"/>
                    <a:gd name="T5" fmla="*/ 14 h 16"/>
                    <a:gd name="T6" fmla="*/ 4 w 5"/>
                    <a:gd name="T7" fmla="*/ 15 h 16"/>
                    <a:gd name="T8" fmla="*/ 2 w 5"/>
                    <a:gd name="T9" fmla="*/ 16 h 16"/>
                    <a:gd name="T10" fmla="*/ 0 w 5"/>
                    <a:gd name="T11" fmla="*/ 14 h 16"/>
                    <a:gd name="T12" fmla="*/ 0 w 5"/>
                    <a:gd name="T13" fmla="*/ 3 h 16"/>
                    <a:gd name="T14" fmla="*/ 0 w 5"/>
                    <a:gd name="T15" fmla="*/ 1 h 16"/>
                    <a:gd name="T16" fmla="*/ 2 w 5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0"/>
                      </a:moveTo>
                      <a:cubicBezTo>
                        <a:pt x="3" y="0"/>
                        <a:pt x="5" y="1"/>
                        <a:pt x="5" y="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5"/>
                        <a:pt x="4" y="15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Freeform 38">
                  <a:extLst>
                    <a:ext uri="{FF2B5EF4-FFF2-40B4-BE49-F238E27FC236}">
                      <a16:creationId xmlns:a16="http://schemas.microsoft.com/office/drawing/2014/main" id="{3C8E8BCB-BCA2-4EE5-A419-D115A52DA3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88525" y="6253163"/>
                  <a:ext cx="42863" cy="65088"/>
                </a:xfrm>
                <a:custGeom>
                  <a:avLst/>
                  <a:gdLst>
                    <a:gd name="T0" fmla="*/ 6 w 11"/>
                    <a:gd name="T1" fmla="*/ 0 h 17"/>
                    <a:gd name="T2" fmla="*/ 10 w 11"/>
                    <a:gd name="T3" fmla="*/ 2 h 17"/>
                    <a:gd name="T4" fmla="*/ 11 w 11"/>
                    <a:gd name="T5" fmla="*/ 6 h 17"/>
                    <a:gd name="T6" fmla="*/ 11 w 11"/>
                    <a:gd name="T7" fmla="*/ 12 h 17"/>
                    <a:gd name="T8" fmla="*/ 6 w 11"/>
                    <a:gd name="T9" fmla="*/ 17 h 17"/>
                    <a:gd name="T10" fmla="*/ 2 w 11"/>
                    <a:gd name="T11" fmla="*/ 16 h 17"/>
                    <a:gd name="T12" fmla="*/ 0 w 11"/>
                    <a:gd name="T13" fmla="*/ 12 h 17"/>
                    <a:gd name="T14" fmla="*/ 0 w 11"/>
                    <a:gd name="T15" fmla="*/ 6 h 17"/>
                    <a:gd name="T16" fmla="*/ 6 w 11"/>
                    <a:gd name="T17" fmla="*/ 0 h 17"/>
                    <a:gd name="T18" fmla="*/ 6 w 11"/>
                    <a:gd name="T19" fmla="*/ 13 h 17"/>
                    <a:gd name="T20" fmla="*/ 8 w 11"/>
                    <a:gd name="T21" fmla="*/ 10 h 17"/>
                    <a:gd name="T22" fmla="*/ 8 w 11"/>
                    <a:gd name="T23" fmla="*/ 8 h 17"/>
                    <a:gd name="T24" fmla="*/ 7 w 11"/>
                    <a:gd name="T25" fmla="*/ 6 h 17"/>
                    <a:gd name="T26" fmla="*/ 6 w 11"/>
                    <a:gd name="T27" fmla="*/ 5 h 17"/>
                    <a:gd name="T28" fmla="*/ 4 w 11"/>
                    <a:gd name="T29" fmla="*/ 8 h 17"/>
                    <a:gd name="T30" fmla="*/ 4 w 11"/>
                    <a:gd name="T31" fmla="*/ 10 h 17"/>
                    <a:gd name="T32" fmla="*/ 4 w 11"/>
                    <a:gd name="T33" fmla="*/ 12 h 17"/>
                    <a:gd name="T34" fmla="*/ 6 w 11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7">
                      <a:moveTo>
                        <a:pt x="6" y="0"/>
                      </a:moveTo>
                      <a:cubicBezTo>
                        <a:pt x="7" y="0"/>
                        <a:pt x="9" y="1"/>
                        <a:pt x="10" y="2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5"/>
                        <a:pt x="9" y="17"/>
                        <a:pt x="6" y="17"/>
                      </a:cubicBezTo>
                      <a:cubicBezTo>
                        <a:pt x="4" y="17"/>
                        <a:pt x="3" y="17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lose/>
                      <a:moveTo>
                        <a:pt x="6" y="13"/>
                      </a:moveTo>
                      <a:cubicBezTo>
                        <a:pt x="7" y="13"/>
                        <a:pt x="8" y="12"/>
                        <a:pt x="8" y="10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6"/>
                        <a:pt x="7" y="6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5" y="5"/>
                        <a:pt x="4" y="6"/>
                        <a:pt x="4" y="8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535C6D-5137-4420-BF79-FB74CE2A8F32}"/>
                </a:ext>
              </a:extLst>
            </p:cNvPr>
            <p:cNvSpPr txBox="1"/>
            <p:nvPr/>
          </p:nvSpPr>
          <p:spPr>
            <a:xfrm>
              <a:off x="2216846" y="3863468"/>
              <a:ext cx="147804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BUSINESS </a:t>
              </a:r>
              <a:b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INSIGHTS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107B90-0A7C-4500-ACAC-D78625A7F2AD}"/>
                </a:ext>
              </a:extLst>
            </p:cNvPr>
            <p:cNvGrpSpPr/>
            <p:nvPr/>
          </p:nvGrpSpPr>
          <p:grpSpPr>
            <a:xfrm>
              <a:off x="605426" y="3138457"/>
              <a:ext cx="876790" cy="876790"/>
              <a:chOff x="1155030" y="3317707"/>
              <a:chExt cx="986591" cy="98659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5155400-3D38-492A-8201-8D4F1DF6C2EF}"/>
                  </a:ext>
                </a:extLst>
              </p:cNvPr>
              <p:cNvSpPr/>
              <p:nvPr/>
            </p:nvSpPr>
            <p:spPr>
              <a:xfrm>
                <a:off x="1155030" y="3317707"/>
                <a:ext cx="986591" cy="986591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0913AC8-3B49-4E47-9EDE-14F149980C41}"/>
                  </a:ext>
                </a:extLst>
              </p:cNvPr>
              <p:cNvGrpSpPr/>
              <p:nvPr/>
            </p:nvGrpSpPr>
            <p:grpSpPr>
              <a:xfrm>
                <a:off x="1283369" y="3505200"/>
                <a:ext cx="656842" cy="600660"/>
                <a:chOff x="9526588" y="4797425"/>
                <a:chExt cx="779463" cy="776288"/>
              </a:xfrm>
              <a:solidFill>
                <a:schemeClr val="bg1"/>
              </a:solidFill>
            </p:grpSpPr>
            <p:sp>
              <p:nvSpPr>
                <p:cNvPr id="47" name="Freeform 39">
                  <a:extLst>
                    <a:ext uri="{FF2B5EF4-FFF2-40B4-BE49-F238E27FC236}">
                      <a16:creationId xmlns:a16="http://schemas.microsoft.com/office/drawing/2014/main" id="{C1347BD6-0731-4E50-BDF7-B7D3FA061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6588" y="4797425"/>
                  <a:ext cx="779463" cy="536575"/>
                </a:xfrm>
                <a:custGeom>
                  <a:avLst/>
                  <a:gdLst>
                    <a:gd name="T0" fmla="*/ 367 w 491"/>
                    <a:gd name="T1" fmla="*/ 46 h 338"/>
                    <a:gd name="T2" fmla="*/ 391 w 491"/>
                    <a:gd name="T3" fmla="*/ 78 h 338"/>
                    <a:gd name="T4" fmla="*/ 331 w 491"/>
                    <a:gd name="T5" fmla="*/ 146 h 338"/>
                    <a:gd name="T6" fmla="*/ 294 w 491"/>
                    <a:gd name="T7" fmla="*/ 68 h 338"/>
                    <a:gd name="T8" fmla="*/ 165 w 491"/>
                    <a:gd name="T9" fmla="*/ 233 h 338"/>
                    <a:gd name="T10" fmla="*/ 129 w 491"/>
                    <a:gd name="T11" fmla="*/ 139 h 338"/>
                    <a:gd name="T12" fmla="*/ 0 w 491"/>
                    <a:gd name="T13" fmla="*/ 277 h 338"/>
                    <a:gd name="T14" fmla="*/ 0 w 491"/>
                    <a:gd name="T15" fmla="*/ 338 h 338"/>
                    <a:gd name="T16" fmla="*/ 117 w 491"/>
                    <a:gd name="T17" fmla="*/ 212 h 338"/>
                    <a:gd name="T18" fmla="*/ 153 w 491"/>
                    <a:gd name="T19" fmla="*/ 314 h 338"/>
                    <a:gd name="T20" fmla="*/ 287 w 491"/>
                    <a:gd name="T21" fmla="*/ 143 h 338"/>
                    <a:gd name="T22" fmla="*/ 321 w 491"/>
                    <a:gd name="T23" fmla="*/ 219 h 338"/>
                    <a:gd name="T24" fmla="*/ 418 w 491"/>
                    <a:gd name="T25" fmla="*/ 112 h 338"/>
                    <a:gd name="T26" fmla="*/ 442 w 491"/>
                    <a:gd name="T27" fmla="*/ 148 h 338"/>
                    <a:gd name="T28" fmla="*/ 491 w 491"/>
                    <a:gd name="T29" fmla="*/ 0 h 338"/>
                    <a:gd name="T30" fmla="*/ 367 w 491"/>
                    <a:gd name="T31" fmla="*/ 4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91" h="338">
                      <a:moveTo>
                        <a:pt x="367" y="46"/>
                      </a:moveTo>
                      <a:lnTo>
                        <a:pt x="391" y="78"/>
                      </a:lnTo>
                      <a:lnTo>
                        <a:pt x="331" y="146"/>
                      </a:lnTo>
                      <a:lnTo>
                        <a:pt x="294" y="68"/>
                      </a:lnTo>
                      <a:lnTo>
                        <a:pt x="165" y="233"/>
                      </a:lnTo>
                      <a:lnTo>
                        <a:pt x="129" y="139"/>
                      </a:lnTo>
                      <a:lnTo>
                        <a:pt x="0" y="277"/>
                      </a:lnTo>
                      <a:lnTo>
                        <a:pt x="0" y="338"/>
                      </a:lnTo>
                      <a:lnTo>
                        <a:pt x="117" y="212"/>
                      </a:lnTo>
                      <a:lnTo>
                        <a:pt x="153" y="314"/>
                      </a:lnTo>
                      <a:lnTo>
                        <a:pt x="287" y="143"/>
                      </a:lnTo>
                      <a:lnTo>
                        <a:pt x="321" y="219"/>
                      </a:lnTo>
                      <a:lnTo>
                        <a:pt x="418" y="112"/>
                      </a:lnTo>
                      <a:lnTo>
                        <a:pt x="442" y="148"/>
                      </a:lnTo>
                      <a:lnTo>
                        <a:pt x="491" y="0"/>
                      </a:lnTo>
                      <a:lnTo>
                        <a:pt x="367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8" name="Freeform 40">
                  <a:extLst>
                    <a:ext uri="{FF2B5EF4-FFF2-40B4-BE49-F238E27FC236}">
                      <a16:creationId xmlns:a16="http://schemas.microsoft.com/office/drawing/2014/main" id="{42C6CF41-5F9C-4020-9905-93400F478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6475" y="5129213"/>
                  <a:ext cx="74613" cy="444500"/>
                </a:xfrm>
                <a:custGeom>
                  <a:avLst/>
                  <a:gdLst>
                    <a:gd name="T0" fmla="*/ 47 w 47"/>
                    <a:gd name="T1" fmla="*/ 0 h 280"/>
                    <a:gd name="T2" fmla="*/ 0 w 47"/>
                    <a:gd name="T3" fmla="*/ 59 h 280"/>
                    <a:gd name="T4" fmla="*/ 0 w 47"/>
                    <a:gd name="T5" fmla="*/ 280 h 280"/>
                    <a:gd name="T6" fmla="*/ 47 w 47"/>
                    <a:gd name="T7" fmla="*/ 280 h 280"/>
                    <a:gd name="T8" fmla="*/ 47 w 47"/>
                    <a:gd name="T9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80">
                      <a:moveTo>
                        <a:pt x="47" y="0"/>
                      </a:moveTo>
                      <a:lnTo>
                        <a:pt x="0" y="59"/>
                      </a:lnTo>
                      <a:lnTo>
                        <a:pt x="0" y="280"/>
                      </a:lnTo>
                      <a:lnTo>
                        <a:pt x="47" y="28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9" name="Freeform 41">
                  <a:extLst>
                    <a:ext uri="{FF2B5EF4-FFF2-40B4-BE49-F238E27FC236}">
                      <a16:creationId xmlns:a16="http://schemas.microsoft.com/office/drawing/2014/main" id="{DE2FABFA-3015-4301-B91B-1006EDAF0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8525" y="5245100"/>
                  <a:ext cx="85725" cy="328613"/>
                </a:xfrm>
                <a:custGeom>
                  <a:avLst/>
                  <a:gdLst>
                    <a:gd name="T0" fmla="*/ 0 w 54"/>
                    <a:gd name="T1" fmla="*/ 207 h 207"/>
                    <a:gd name="T2" fmla="*/ 54 w 54"/>
                    <a:gd name="T3" fmla="*/ 207 h 207"/>
                    <a:gd name="T4" fmla="*/ 54 w 54"/>
                    <a:gd name="T5" fmla="*/ 0 h 207"/>
                    <a:gd name="T6" fmla="*/ 0 w 54"/>
                    <a:gd name="T7" fmla="*/ 66 h 207"/>
                    <a:gd name="T8" fmla="*/ 0 w 54"/>
                    <a:gd name="T9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207">
                      <a:moveTo>
                        <a:pt x="0" y="207"/>
                      </a:moveTo>
                      <a:lnTo>
                        <a:pt x="54" y="207"/>
                      </a:lnTo>
                      <a:lnTo>
                        <a:pt x="54" y="0"/>
                      </a:lnTo>
                      <a:lnTo>
                        <a:pt x="0" y="66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0" name="Freeform 42">
                  <a:extLst>
                    <a:ext uri="{FF2B5EF4-FFF2-40B4-BE49-F238E27FC236}">
                      <a16:creationId xmlns:a16="http://schemas.microsoft.com/office/drawing/2014/main" id="{AA019D29-AFA1-410D-9EDE-80A8F1DF3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3313" y="5148263"/>
                  <a:ext cx="77788" cy="425450"/>
                </a:xfrm>
                <a:custGeom>
                  <a:avLst/>
                  <a:gdLst>
                    <a:gd name="T0" fmla="*/ 0 w 49"/>
                    <a:gd name="T1" fmla="*/ 268 h 268"/>
                    <a:gd name="T2" fmla="*/ 49 w 49"/>
                    <a:gd name="T3" fmla="*/ 268 h 268"/>
                    <a:gd name="T4" fmla="*/ 49 w 49"/>
                    <a:gd name="T5" fmla="*/ 29 h 268"/>
                    <a:gd name="T6" fmla="*/ 27 w 49"/>
                    <a:gd name="T7" fmla="*/ 54 h 268"/>
                    <a:gd name="T8" fmla="*/ 0 w 49"/>
                    <a:gd name="T9" fmla="*/ 0 h 268"/>
                    <a:gd name="T10" fmla="*/ 0 w 49"/>
                    <a:gd name="T11" fmla="*/ 26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68">
                      <a:moveTo>
                        <a:pt x="0" y="268"/>
                      </a:moveTo>
                      <a:lnTo>
                        <a:pt x="49" y="268"/>
                      </a:lnTo>
                      <a:lnTo>
                        <a:pt x="49" y="29"/>
                      </a:lnTo>
                      <a:lnTo>
                        <a:pt x="27" y="54"/>
                      </a:lnTo>
                      <a:lnTo>
                        <a:pt x="0" y="0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" name="Freeform 43">
                  <a:extLst>
                    <a:ext uri="{FF2B5EF4-FFF2-40B4-BE49-F238E27FC236}">
                      <a16:creationId xmlns:a16="http://schemas.microsoft.com/office/drawing/2014/main" id="{A326E7F1-9BF7-4824-BCE3-D480BE76D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7388" y="5295900"/>
                  <a:ext cx="92075" cy="277813"/>
                </a:xfrm>
                <a:custGeom>
                  <a:avLst/>
                  <a:gdLst>
                    <a:gd name="T0" fmla="*/ 58 w 58"/>
                    <a:gd name="T1" fmla="*/ 0 h 175"/>
                    <a:gd name="T2" fmla="*/ 0 w 58"/>
                    <a:gd name="T3" fmla="*/ 68 h 175"/>
                    <a:gd name="T4" fmla="*/ 0 w 58"/>
                    <a:gd name="T5" fmla="*/ 175 h 175"/>
                    <a:gd name="T6" fmla="*/ 58 w 58"/>
                    <a:gd name="T7" fmla="*/ 175 h 175"/>
                    <a:gd name="T8" fmla="*/ 58 w 58"/>
                    <a:gd name="T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5">
                      <a:moveTo>
                        <a:pt x="58" y="0"/>
                      </a:moveTo>
                      <a:lnTo>
                        <a:pt x="0" y="68"/>
                      </a:lnTo>
                      <a:lnTo>
                        <a:pt x="0" y="175"/>
                      </a:lnTo>
                      <a:lnTo>
                        <a:pt x="58" y="17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2" name="Freeform 44">
                  <a:extLst>
                    <a:ext uri="{FF2B5EF4-FFF2-40B4-BE49-F238E27FC236}">
                      <a16:creationId xmlns:a16="http://schemas.microsoft.com/office/drawing/2014/main" id="{317137B1-0A26-440E-91AF-0F0FFAFD7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3275" y="5272088"/>
                  <a:ext cx="73025" cy="301625"/>
                </a:xfrm>
                <a:custGeom>
                  <a:avLst/>
                  <a:gdLst>
                    <a:gd name="T0" fmla="*/ 0 w 46"/>
                    <a:gd name="T1" fmla="*/ 190 h 190"/>
                    <a:gd name="T2" fmla="*/ 46 w 46"/>
                    <a:gd name="T3" fmla="*/ 190 h 190"/>
                    <a:gd name="T4" fmla="*/ 46 w 46"/>
                    <a:gd name="T5" fmla="*/ 66 h 190"/>
                    <a:gd name="T6" fmla="*/ 31 w 46"/>
                    <a:gd name="T7" fmla="*/ 83 h 190"/>
                    <a:gd name="T8" fmla="*/ 0 w 46"/>
                    <a:gd name="T9" fmla="*/ 0 h 190"/>
                    <a:gd name="T10" fmla="*/ 0 w 46"/>
                    <a:gd name="T11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90">
                      <a:moveTo>
                        <a:pt x="0" y="190"/>
                      </a:moveTo>
                      <a:lnTo>
                        <a:pt x="46" y="190"/>
                      </a:lnTo>
                      <a:lnTo>
                        <a:pt x="46" y="66"/>
                      </a:lnTo>
                      <a:lnTo>
                        <a:pt x="31" y="83"/>
                      </a:lnTo>
                      <a:lnTo>
                        <a:pt x="0" y="0"/>
                      </a:lnTo>
                      <a:lnTo>
                        <a:pt x="0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3" name="Freeform 45">
                  <a:extLst>
                    <a:ext uri="{FF2B5EF4-FFF2-40B4-BE49-F238E27FC236}">
                      <a16:creationId xmlns:a16="http://schemas.microsoft.com/office/drawing/2014/main" id="{C354F0BB-40CD-4043-9D1C-2D11A3736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0150" y="5059363"/>
                  <a:ext cx="92075" cy="514350"/>
                </a:xfrm>
                <a:custGeom>
                  <a:avLst/>
                  <a:gdLst>
                    <a:gd name="T0" fmla="*/ 0 w 58"/>
                    <a:gd name="T1" fmla="*/ 68 h 324"/>
                    <a:gd name="T2" fmla="*/ 0 w 58"/>
                    <a:gd name="T3" fmla="*/ 324 h 324"/>
                    <a:gd name="T4" fmla="*/ 58 w 58"/>
                    <a:gd name="T5" fmla="*/ 324 h 324"/>
                    <a:gd name="T6" fmla="*/ 58 w 58"/>
                    <a:gd name="T7" fmla="*/ 0 h 324"/>
                    <a:gd name="T8" fmla="*/ 0 w 58"/>
                    <a:gd name="T9" fmla="*/ 6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324">
                      <a:moveTo>
                        <a:pt x="0" y="68"/>
                      </a:moveTo>
                      <a:lnTo>
                        <a:pt x="0" y="324"/>
                      </a:lnTo>
                      <a:lnTo>
                        <a:pt x="58" y="324"/>
                      </a:lnTo>
                      <a:lnTo>
                        <a:pt x="58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BB3AD1-95E7-488F-B7DE-DE9F727D4A23}"/>
                </a:ext>
              </a:extLst>
            </p:cNvPr>
            <p:cNvSpPr txBox="1"/>
            <p:nvPr/>
          </p:nvSpPr>
          <p:spPr>
            <a:xfrm>
              <a:off x="304800" y="4062290"/>
              <a:ext cx="147804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BUSINESS MONITORING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9DC3F0-5816-4B0C-97A2-493F576C2CA6}"/>
                </a:ext>
              </a:extLst>
            </p:cNvPr>
            <p:cNvGrpSpPr/>
            <p:nvPr/>
          </p:nvGrpSpPr>
          <p:grpSpPr>
            <a:xfrm>
              <a:off x="5720689" y="1879150"/>
              <a:ext cx="876790" cy="876790"/>
              <a:chOff x="5301914" y="2218822"/>
              <a:chExt cx="986591" cy="98659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49032A8-D2DA-4E79-895F-128DF32440AD}"/>
                  </a:ext>
                </a:extLst>
              </p:cNvPr>
              <p:cNvSpPr/>
              <p:nvPr/>
            </p:nvSpPr>
            <p:spPr>
              <a:xfrm>
                <a:off x="5301914" y="2218822"/>
                <a:ext cx="986591" cy="986591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26A2283-60C7-47CF-A65A-D90DFF589FC5}"/>
                  </a:ext>
                </a:extLst>
              </p:cNvPr>
              <p:cNvGrpSpPr/>
              <p:nvPr/>
            </p:nvGrpSpPr>
            <p:grpSpPr>
              <a:xfrm>
                <a:off x="5501773" y="2430380"/>
                <a:ext cx="679985" cy="603251"/>
                <a:chOff x="7683500" y="6345238"/>
                <a:chExt cx="914400" cy="811213"/>
              </a:xfrm>
              <a:solidFill>
                <a:schemeClr val="bg1"/>
              </a:solidFill>
            </p:grpSpPr>
            <p:sp>
              <p:nvSpPr>
                <p:cNvPr id="36" name="Rectangle 46">
                  <a:extLst>
                    <a:ext uri="{FF2B5EF4-FFF2-40B4-BE49-F238E27FC236}">
                      <a16:creationId xmlns:a16="http://schemas.microsoft.com/office/drawing/2014/main" id="{89333083-66E5-4FEE-8B13-7401ECF0C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500" y="6542088"/>
                  <a:ext cx="396875" cy="730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7" name="Rectangle 47">
                  <a:extLst>
                    <a:ext uri="{FF2B5EF4-FFF2-40B4-BE49-F238E27FC236}">
                      <a16:creationId xmlns:a16="http://schemas.microsoft.com/office/drawing/2014/main" id="{023E8BDC-BCBB-42E1-9E71-3FBDFEE65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500" y="6445250"/>
                  <a:ext cx="396875" cy="698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8" name="Rectangle 48">
                  <a:extLst>
                    <a:ext uri="{FF2B5EF4-FFF2-40B4-BE49-F238E27FC236}">
                      <a16:creationId xmlns:a16="http://schemas.microsoft.com/office/drawing/2014/main" id="{B1713862-1EC1-4EC2-AF0C-9E1CF6A01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500" y="6345238"/>
                  <a:ext cx="396875" cy="730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Freeform 49">
                  <a:extLst>
                    <a:ext uri="{FF2B5EF4-FFF2-40B4-BE49-F238E27FC236}">
                      <a16:creationId xmlns:a16="http://schemas.microsoft.com/office/drawing/2014/main" id="{0C22A01F-4C3D-4460-81F6-94C730B4F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3500" y="6638925"/>
                  <a:ext cx="396875" cy="73025"/>
                </a:xfrm>
                <a:custGeom>
                  <a:avLst/>
                  <a:gdLst>
                    <a:gd name="T0" fmla="*/ 103 w 103"/>
                    <a:gd name="T1" fmla="*/ 5 h 19"/>
                    <a:gd name="T2" fmla="*/ 103 w 103"/>
                    <a:gd name="T3" fmla="*/ 0 h 19"/>
                    <a:gd name="T4" fmla="*/ 0 w 103"/>
                    <a:gd name="T5" fmla="*/ 0 h 19"/>
                    <a:gd name="T6" fmla="*/ 0 w 103"/>
                    <a:gd name="T7" fmla="*/ 19 h 19"/>
                    <a:gd name="T8" fmla="*/ 92 w 103"/>
                    <a:gd name="T9" fmla="*/ 19 h 19"/>
                    <a:gd name="T10" fmla="*/ 103 w 103"/>
                    <a:gd name="T11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19">
                      <a:moveTo>
                        <a:pt x="103" y="5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2" y="19"/>
                        <a:pt x="92" y="19"/>
                        <a:pt x="92" y="19"/>
                      </a:cubicBezTo>
                      <a:cubicBezTo>
                        <a:pt x="95" y="14"/>
                        <a:pt x="99" y="9"/>
                        <a:pt x="10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0" name="Freeform 50">
                  <a:extLst>
                    <a:ext uri="{FF2B5EF4-FFF2-40B4-BE49-F238E27FC236}">
                      <a16:creationId xmlns:a16="http://schemas.microsoft.com/office/drawing/2014/main" id="{A6FB2419-7435-4D25-B0BF-74D21F157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3500" y="6738938"/>
                  <a:ext cx="342900" cy="69850"/>
                </a:xfrm>
                <a:custGeom>
                  <a:avLst/>
                  <a:gdLst>
                    <a:gd name="T0" fmla="*/ 89 w 89"/>
                    <a:gd name="T1" fmla="*/ 0 h 18"/>
                    <a:gd name="T2" fmla="*/ 0 w 89"/>
                    <a:gd name="T3" fmla="*/ 0 h 18"/>
                    <a:gd name="T4" fmla="*/ 0 w 89"/>
                    <a:gd name="T5" fmla="*/ 18 h 18"/>
                    <a:gd name="T6" fmla="*/ 83 w 89"/>
                    <a:gd name="T7" fmla="*/ 18 h 18"/>
                    <a:gd name="T8" fmla="*/ 89 w 8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18">
                      <a:moveTo>
                        <a:pt x="8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83" y="18"/>
                        <a:pt x="83" y="18"/>
                        <a:pt x="83" y="18"/>
                      </a:cubicBezTo>
                      <a:cubicBezTo>
                        <a:pt x="84" y="12"/>
                        <a:pt x="86" y="6"/>
                        <a:pt x="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1" name="Freeform 51">
                  <a:extLst>
                    <a:ext uri="{FF2B5EF4-FFF2-40B4-BE49-F238E27FC236}">
                      <a16:creationId xmlns:a16="http://schemas.microsoft.com/office/drawing/2014/main" id="{CB96770E-DD90-44EA-9AF9-DAE176FC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3500" y="6835775"/>
                  <a:ext cx="315913" cy="73025"/>
                </a:xfrm>
                <a:custGeom>
                  <a:avLst/>
                  <a:gdLst>
                    <a:gd name="T0" fmla="*/ 82 w 82"/>
                    <a:gd name="T1" fmla="*/ 8 h 19"/>
                    <a:gd name="T2" fmla="*/ 82 w 82"/>
                    <a:gd name="T3" fmla="*/ 0 h 19"/>
                    <a:gd name="T4" fmla="*/ 0 w 82"/>
                    <a:gd name="T5" fmla="*/ 0 h 19"/>
                    <a:gd name="T6" fmla="*/ 0 w 82"/>
                    <a:gd name="T7" fmla="*/ 19 h 19"/>
                    <a:gd name="T8" fmla="*/ 82 w 82"/>
                    <a:gd name="T9" fmla="*/ 19 h 19"/>
                    <a:gd name="T10" fmla="*/ 82 w 82"/>
                    <a:gd name="T11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19">
                      <a:moveTo>
                        <a:pt x="82" y="8"/>
                      </a:moveTo>
                      <a:cubicBezTo>
                        <a:pt x="82" y="6"/>
                        <a:pt x="82" y="3"/>
                        <a:pt x="8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82" y="19"/>
                        <a:pt x="82" y="19"/>
                        <a:pt x="82" y="19"/>
                      </a:cubicBezTo>
                      <a:cubicBezTo>
                        <a:pt x="82" y="15"/>
                        <a:pt x="82" y="12"/>
                        <a:pt x="8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Freeform 52">
                  <a:extLst>
                    <a:ext uri="{FF2B5EF4-FFF2-40B4-BE49-F238E27FC236}">
                      <a16:creationId xmlns:a16="http://schemas.microsoft.com/office/drawing/2014/main" id="{184F12DF-2DC9-404B-879E-241141D23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3500" y="6935788"/>
                  <a:ext cx="346075" cy="69850"/>
                </a:xfrm>
                <a:custGeom>
                  <a:avLst/>
                  <a:gdLst>
                    <a:gd name="T0" fmla="*/ 84 w 90"/>
                    <a:gd name="T1" fmla="*/ 0 h 18"/>
                    <a:gd name="T2" fmla="*/ 0 w 90"/>
                    <a:gd name="T3" fmla="*/ 0 h 18"/>
                    <a:gd name="T4" fmla="*/ 0 w 90"/>
                    <a:gd name="T5" fmla="*/ 18 h 18"/>
                    <a:gd name="T6" fmla="*/ 90 w 90"/>
                    <a:gd name="T7" fmla="*/ 18 h 18"/>
                    <a:gd name="T8" fmla="*/ 84 w 90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8">
                      <a:moveTo>
                        <a:pt x="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0" y="18"/>
                        <a:pt x="90" y="18"/>
                        <a:pt x="90" y="18"/>
                      </a:cubicBezTo>
                      <a:cubicBezTo>
                        <a:pt x="87" y="12"/>
                        <a:pt x="85" y="6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3" name="Freeform 53">
                  <a:extLst>
                    <a:ext uri="{FF2B5EF4-FFF2-40B4-BE49-F238E27FC236}">
                      <a16:creationId xmlns:a16="http://schemas.microsoft.com/office/drawing/2014/main" id="{AAD0223B-7A21-46E0-978D-A8E54913A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3500" y="7032625"/>
                  <a:ext cx="396875" cy="73025"/>
                </a:xfrm>
                <a:custGeom>
                  <a:avLst/>
                  <a:gdLst>
                    <a:gd name="T0" fmla="*/ 94 w 103"/>
                    <a:gd name="T1" fmla="*/ 0 h 19"/>
                    <a:gd name="T2" fmla="*/ 0 w 103"/>
                    <a:gd name="T3" fmla="*/ 0 h 19"/>
                    <a:gd name="T4" fmla="*/ 0 w 103"/>
                    <a:gd name="T5" fmla="*/ 19 h 19"/>
                    <a:gd name="T6" fmla="*/ 103 w 103"/>
                    <a:gd name="T7" fmla="*/ 19 h 19"/>
                    <a:gd name="T8" fmla="*/ 103 w 103"/>
                    <a:gd name="T9" fmla="*/ 11 h 19"/>
                    <a:gd name="T10" fmla="*/ 94 w 103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3" h="19">
                      <a:moveTo>
                        <a:pt x="9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03" y="19"/>
                        <a:pt x="103" y="19"/>
                        <a:pt x="103" y="19"/>
                      </a:cubicBez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99" y="8"/>
                        <a:pt x="97" y="4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Freeform 54">
                  <a:extLst>
                    <a:ext uri="{FF2B5EF4-FFF2-40B4-BE49-F238E27FC236}">
                      <a16:creationId xmlns:a16="http://schemas.microsoft.com/office/drawing/2014/main" id="{497BC7F9-1BFD-4B5E-9A69-DDAA138D0D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23225" y="6577013"/>
                  <a:ext cx="574675" cy="579438"/>
                </a:xfrm>
                <a:custGeom>
                  <a:avLst/>
                  <a:gdLst>
                    <a:gd name="T0" fmla="*/ 74 w 149"/>
                    <a:gd name="T1" fmla="*/ 0 h 150"/>
                    <a:gd name="T2" fmla="*/ 0 w 149"/>
                    <a:gd name="T3" fmla="*/ 75 h 150"/>
                    <a:gd name="T4" fmla="*/ 74 w 149"/>
                    <a:gd name="T5" fmla="*/ 150 h 150"/>
                    <a:gd name="T6" fmla="*/ 149 w 149"/>
                    <a:gd name="T7" fmla="*/ 75 h 150"/>
                    <a:gd name="T8" fmla="*/ 74 w 149"/>
                    <a:gd name="T9" fmla="*/ 0 h 150"/>
                    <a:gd name="T10" fmla="*/ 71 w 149"/>
                    <a:gd name="T11" fmla="*/ 16 h 150"/>
                    <a:gd name="T12" fmla="*/ 77 w 149"/>
                    <a:gd name="T13" fmla="*/ 16 h 150"/>
                    <a:gd name="T14" fmla="*/ 77 w 149"/>
                    <a:gd name="T15" fmla="*/ 30 h 150"/>
                    <a:gd name="T16" fmla="*/ 71 w 149"/>
                    <a:gd name="T17" fmla="*/ 30 h 150"/>
                    <a:gd name="T18" fmla="*/ 71 w 149"/>
                    <a:gd name="T19" fmla="*/ 16 h 150"/>
                    <a:gd name="T20" fmla="*/ 77 w 149"/>
                    <a:gd name="T21" fmla="*/ 134 h 150"/>
                    <a:gd name="T22" fmla="*/ 71 w 149"/>
                    <a:gd name="T23" fmla="*/ 134 h 150"/>
                    <a:gd name="T24" fmla="*/ 71 w 149"/>
                    <a:gd name="T25" fmla="*/ 120 h 150"/>
                    <a:gd name="T26" fmla="*/ 77 w 149"/>
                    <a:gd name="T27" fmla="*/ 120 h 150"/>
                    <a:gd name="T28" fmla="*/ 77 w 149"/>
                    <a:gd name="T29" fmla="*/ 134 h 150"/>
                    <a:gd name="T30" fmla="*/ 105 w 149"/>
                    <a:gd name="T31" fmla="*/ 94 h 150"/>
                    <a:gd name="T32" fmla="*/ 75 w 149"/>
                    <a:gd name="T33" fmla="*/ 119 h 150"/>
                    <a:gd name="T34" fmla="*/ 44 w 149"/>
                    <a:gd name="T35" fmla="*/ 94 h 150"/>
                    <a:gd name="T36" fmla="*/ 62 w 149"/>
                    <a:gd name="T37" fmla="*/ 94 h 150"/>
                    <a:gd name="T38" fmla="*/ 71 w 149"/>
                    <a:gd name="T39" fmla="*/ 103 h 150"/>
                    <a:gd name="T40" fmla="*/ 71 w 149"/>
                    <a:gd name="T41" fmla="*/ 46 h 150"/>
                    <a:gd name="T42" fmla="*/ 63 w 149"/>
                    <a:gd name="T43" fmla="*/ 51 h 150"/>
                    <a:gd name="T44" fmla="*/ 70 w 149"/>
                    <a:gd name="T45" fmla="*/ 63 h 150"/>
                    <a:gd name="T46" fmla="*/ 70 w 149"/>
                    <a:gd name="T47" fmla="*/ 82 h 150"/>
                    <a:gd name="T48" fmla="*/ 45 w 149"/>
                    <a:gd name="T49" fmla="*/ 61 h 150"/>
                    <a:gd name="T50" fmla="*/ 51 w 149"/>
                    <a:gd name="T51" fmla="*/ 39 h 150"/>
                    <a:gd name="T52" fmla="*/ 69 w 149"/>
                    <a:gd name="T53" fmla="*/ 31 h 150"/>
                    <a:gd name="T54" fmla="*/ 101 w 149"/>
                    <a:gd name="T55" fmla="*/ 48 h 150"/>
                    <a:gd name="T56" fmla="*/ 102 w 149"/>
                    <a:gd name="T57" fmla="*/ 56 h 150"/>
                    <a:gd name="T58" fmla="*/ 84 w 149"/>
                    <a:gd name="T59" fmla="*/ 55 h 150"/>
                    <a:gd name="T60" fmla="*/ 77 w 149"/>
                    <a:gd name="T61" fmla="*/ 46 h 150"/>
                    <a:gd name="T62" fmla="*/ 77 w 149"/>
                    <a:gd name="T63" fmla="*/ 103 h 150"/>
                    <a:gd name="T64" fmla="*/ 77 w 149"/>
                    <a:gd name="T65" fmla="*/ 103 h 150"/>
                    <a:gd name="T66" fmla="*/ 78 w 149"/>
                    <a:gd name="T67" fmla="*/ 85 h 150"/>
                    <a:gd name="T68" fmla="*/ 78 w 149"/>
                    <a:gd name="T69" fmla="*/ 66 h 150"/>
                    <a:gd name="T70" fmla="*/ 105 w 149"/>
                    <a:gd name="T71" fmla="*/ 9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9" h="150">
                      <a:moveTo>
                        <a:pt x="74" y="0"/>
                      </a:moveTo>
                      <a:cubicBezTo>
                        <a:pt x="33" y="0"/>
                        <a:pt x="0" y="34"/>
                        <a:pt x="0" y="75"/>
                      </a:cubicBezTo>
                      <a:cubicBezTo>
                        <a:pt x="0" y="117"/>
                        <a:pt x="33" y="150"/>
                        <a:pt x="74" y="150"/>
                      </a:cubicBezTo>
                      <a:cubicBezTo>
                        <a:pt x="116" y="150"/>
                        <a:pt x="149" y="117"/>
                        <a:pt x="149" y="75"/>
                      </a:cubicBezTo>
                      <a:cubicBezTo>
                        <a:pt x="149" y="34"/>
                        <a:pt x="116" y="0"/>
                        <a:pt x="74" y="0"/>
                      </a:cubicBezTo>
                      <a:close/>
                      <a:moveTo>
                        <a:pt x="71" y="16"/>
                      </a:move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lnTo>
                        <a:pt x="71" y="16"/>
                      </a:lnTo>
                      <a:close/>
                      <a:moveTo>
                        <a:pt x="77" y="134"/>
                      </a:moveTo>
                      <a:cubicBezTo>
                        <a:pt x="71" y="134"/>
                        <a:pt x="71" y="134"/>
                        <a:pt x="71" y="134"/>
                      </a:cubicBezTo>
                      <a:cubicBezTo>
                        <a:pt x="71" y="120"/>
                        <a:pt x="71" y="120"/>
                        <a:pt x="71" y="120"/>
                      </a:cubicBezTo>
                      <a:cubicBezTo>
                        <a:pt x="77" y="120"/>
                        <a:pt x="77" y="120"/>
                        <a:pt x="77" y="120"/>
                      </a:cubicBezTo>
                      <a:lnTo>
                        <a:pt x="77" y="134"/>
                      </a:lnTo>
                      <a:close/>
                      <a:moveTo>
                        <a:pt x="105" y="94"/>
                      </a:moveTo>
                      <a:cubicBezTo>
                        <a:pt x="102" y="119"/>
                        <a:pt x="75" y="119"/>
                        <a:pt x="75" y="119"/>
                      </a:cubicBezTo>
                      <a:cubicBezTo>
                        <a:pt x="45" y="121"/>
                        <a:pt x="44" y="94"/>
                        <a:pt x="44" y="94"/>
                      </a:cubicBezTo>
                      <a:cubicBezTo>
                        <a:pt x="62" y="94"/>
                        <a:pt x="62" y="94"/>
                        <a:pt x="62" y="94"/>
                      </a:cubicBezTo>
                      <a:cubicBezTo>
                        <a:pt x="64" y="100"/>
                        <a:pt x="68" y="102"/>
                        <a:pt x="71" y="103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66" y="47"/>
                        <a:pt x="64" y="49"/>
                        <a:pt x="63" y="51"/>
                      </a:cubicBezTo>
                      <a:cubicBezTo>
                        <a:pt x="63" y="51"/>
                        <a:pt x="60" y="58"/>
                        <a:pt x="70" y="63"/>
                      </a:cubicBez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2"/>
                        <a:pt x="46" y="76"/>
                        <a:pt x="45" y="61"/>
                      </a:cubicBezTo>
                      <a:cubicBezTo>
                        <a:pt x="44" y="47"/>
                        <a:pt x="49" y="42"/>
                        <a:pt x="51" y="39"/>
                      </a:cubicBezTo>
                      <a:cubicBezTo>
                        <a:pt x="52" y="37"/>
                        <a:pt x="61" y="30"/>
                        <a:pt x="69" y="31"/>
                      </a:cubicBezTo>
                      <a:cubicBezTo>
                        <a:pt x="69" y="31"/>
                        <a:pt x="95" y="28"/>
                        <a:pt x="101" y="48"/>
                      </a:cubicBezTo>
                      <a:cubicBezTo>
                        <a:pt x="101" y="48"/>
                        <a:pt x="103" y="54"/>
                        <a:pt x="102" y="56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55"/>
                        <a:pt x="83" y="48"/>
                        <a:pt x="77" y="46"/>
                      </a:cubicBezTo>
                      <a:cubicBezTo>
                        <a:pt x="77" y="103"/>
                        <a:pt x="77" y="103"/>
                        <a:pt x="77" y="103"/>
                      </a:cubicBezTo>
                      <a:cubicBezTo>
                        <a:pt x="77" y="103"/>
                        <a:pt x="77" y="103"/>
                        <a:pt x="77" y="103"/>
                      </a:cubicBezTo>
                      <a:cubicBezTo>
                        <a:pt x="96" y="95"/>
                        <a:pt x="78" y="85"/>
                        <a:pt x="78" y="85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109" y="75"/>
                        <a:pt x="105" y="94"/>
                        <a:pt x="105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594E41-FAAE-46A0-86E3-AD3656969909}"/>
                </a:ext>
              </a:extLst>
            </p:cNvPr>
            <p:cNvSpPr txBox="1"/>
            <p:nvPr/>
          </p:nvSpPr>
          <p:spPr>
            <a:xfrm>
              <a:off x="5420063" y="2820732"/>
              <a:ext cx="147804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INSIGHTS</a:t>
              </a:r>
              <a:b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MONETIZATION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3F82A8-9A95-495E-A5AE-33ABD0C5B156}"/>
                </a:ext>
              </a:extLst>
            </p:cNvPr>
            <p:cNvGrpSpPr/>
            <p:nvPr/>
          </p:nvGrpSpPr>
          <p:grpSpPr>
            <a:xfrm>
              <a:off x="7147027" y="746666"/>
              <a:ext cx="876790" cy="876790"/>
              <a:chOff x="6553198" y="1464843"/>
              <a:chExt cx="986591" cy="98659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5BD3F5-C234-4FE4-A6ED-CDFFA3EAF64D}"/>
                  </a:ext>
                </a:extLst>
              </p:cNvPr>
              <p:cNvSpPr/>
              <p:nvPr/>
            </p:nvSpPr>
            <p:spPr>
              <a:xfrm>
                <a:off x="6553198" y="1464843"/>
                <a:ext cx="986591" cy="986591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3394610-2D4B-4734-8173-B923DA5CEBF0}"/>
                  </a:ext>
                </a:extLst>
              </p:cNvPr>
              <p:cNvGrpSpPr/>
              <p:nvPr/>
            </p:nvGrpSpPr>
            <p:grpSpPr>
              <a:xfrm>
                <a:off x="6656173" y="1620253"/>
                <a:ext cx="794681" cy="622669"/>
                <a:chOff x="10450513" y="3548063"/>
                <a:chExt cx="4862512" cy="3810000"/>
              </a:xfrm>
              <a:solidFill>
                <a:schemeClr val="bg1"/>
              </a:solidFill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3078F310-D670-4813-A2F0-6C5F24A31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50513" y="4757738"/>
                  <a:ext cx="687388" cy="1924050"/>
                </a:xfrm>
                <a:custGeom>
                  <a:avLst/>
                  <a:gdLst>
                    <a:gd name="T0" fmla="*/ 72 w 72"/>
                    <a:gd name="T1" fmla="*/ 202 h 202"/>
                    <a:gd name="T2" fmla="*/ 0 w 72"/>
                    <a:gd name="T3" fmla="*/ 101 h 202"/>
                    <a:gd name="T4" fmla="*/ 72 w 72"/>
                    <a:gd name="T5" fmla="*/ 0 h 202"/>
                    <a:gd name="T6" fmla="*/ 72 w 72"/>
                    <a:gd name="T7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202">
                      <a:moveTo>
                        <a:pt x="72" y="202"/>
                      </a:moveTo>
                      <a:cubicBezTo>
                        <a:pt x="30" y="188"/>
                        <a:pt x="0" y="148"/>
                        <a:pt x="0" y="101"/>
                      </a:cubicBezTo>
                      <a:cubicBezTo>
                        <a:pt x="0" y="54"/>
                        <a:pt x="30" y="14"/>
                        <a:pt x="72" y="0"/>
                      </a:cubicBezTo>
                      <a:lnTo>
                        <a:pt x="7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2" name="Freeform 7">
                  <a:extLst>
                    <a:ext uri="{FF2B5EF4-FFF2-40B4-BE49-F238E27FC236}">
                      <a16:creationId xmlns:a16="http://schemas.microsoft.com/office/drawing/2014/main" id="{16D79896-CA1C-4F3C-AFAB-90E4DB61F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57025" y="3548063"/>
                  <a:ext cx="3556000" cy="3190875"/>
                </a:xfrm>
                <a:custGeom>
                  <a:avLst/>
                  <a:gdLst>
                    <a:gd name="T0" fmla="*/ 136 w 373"/>
                    <a:gd name="T1" fmla="*/ 108 h 335"/>
                    <a:gd name="T2" fmla="*/ 111 w 373"/>
                    <a:gd name="T3" fmla="*/ 84 h 335"/>
                    <a:gd name="T4" fmla="*/ 0 w 373"/>
                    <a:gd name="T5" fmla="*/ 84 h 335"/>
                    <a:gd name="T6" fmla="*/ 121 w 373"/>
                    <a:gd name="T7" fmla="*/ 0 h 335"/>
                    <a:gd name="T8" fmla="*/ 249 w 373"/>
                    <a:gd name="T9" fmla="*/ 123 h 335"/>
                    <a:gd name="T10" fmla="*/ 266 w 373"/>
                    <a:gd name="T11" fmla="*/ 121 h 335"/>
                    <a:gd name="T12" fmla="*/ 373 w 373"/>
                    <a:gd name="T13" fmla="*/ 228 h 335"/>
                    <a:gd name="T14" fmla="*/ 266 w 373"/>
                    <a:gd name="T15" fmla="*/ 335 h 335"/>
                    <a:gd name="T16" fmla="*/ 136 w 373"/>
                    <a:gd name="T17" fmla="*/ 335 h 335"/>
                    <a:gd name="T18" fmla="*/ 136 w 373"/>
                    <a:gd name="T19" fmla="*/ 10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3" h="335">
                      <a:moveTo>
                        <a:pt x="136" y="108"/>
                      </a:moveTo>
                      <a:cubicBezTo>
                        <a:pt x="136" y="94"/>
                        <a:pt x="125" y="84"/>
                        <a:pt x="111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18" y="35"/>
                        <a:pt x="65" y="0"/>
                        <a:pt x="121" y="0"/>
                      </a:cubicBezTo>
                      <a:cubicBezTo>
                        <a:pt x="190" y="0"/>
                        <a:pt x="246" y="54"/>
                        <a:pt x="249" y="123"/>
                      </a:cubicBezTo>
                      <a:cubicBezTo>
                        <a:pt x="255" y="122"/>
                        <a:pt x="260" y="121"/>
                        <a:pt x="266" y="121"/>
                      </a:cubicBezTo>
                      <a:cubicBezTo>
                        <a:pt x="325" y="121"/>
                        <a:pt x="373" y="169"/>
                        <a:pt x="373" y="228"/>
                      </a:cubicBezTo>
                      <a:cubicBezTo>
                        <a:pt x="373" y="287"/>
                        <a:pt x="325" y="335"/>
                        <a:pt x="266" y="335"/>
                      </a:cubicBezTo>
                      <a:cubicBezTo>
                        <a:pt x="243" y="335"/>
                        <a:pt x="191" y="335"/>
                        <a:pt x="136" y="335"/>
                      </a:cubicBezTo>
                      <a:lnTo>
                        <a:pt x="136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3" name="Freeform 9">
                  <a:extLst>
                    <a:ext uri="{FF2B5EF4-FFF2-40B4-BE49-F238E27FC236}">
                      <a16:creationId xmlns:a16="http://schemas.microsoft.com/office/drawing/2014/main" id="{7D906021-D455-4CF4-9DAB-3AE0128FA0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5050" y="4414838"/>
                  <a:ext cx="1782763" cy="2943225"/>
                </a:xfrm>
                <a:custGeom>
                  <a:avLst/>
                  <a:gdLst>
                    <a:gd name="T0" fmla="*/ 94 w 187"/>
                    <a:gd name="T1" fmla="*/ 301 h 309"/>
                    <a:gd name="T2" fmla="*/ 105 w 187"/>
                    <a:gd name="T3" fmla="*/ 290 h 309"/>
                    <a:gd name="T4" fmla="*/ 94 w 187"/>
                    <a:gd name="T5" fmla="*/ 279 h 309"/>
                    <a:gd name="T6" fmla="*/ 82 w 187"/>
                    <a:gd name="T7" fmla="*/ 290 h 309"/>
                    <a:gd name="T8" fmla="*/ 94 w 187"/>
                    <a:gd name="T9" fmla="*/ 301 h 309"/>
                    <a:gd name="T10" fmla="*/ 168 w 187"/>
                    <a:gd name="T11" fmla="*/ 309 h 309"/>
                    <a:gd name="T12" fmla="*/ 19 w 187"/>
                    <a:gd name="T13" fmla="*/ 309 h 309"/>
                    <a:gd name="T14" fmla="*/ 0 w 187"/>
                    <a:gd name="T15" fmla="*/ 291 h 309"/>
                    <a:gd name="T16" fmla="*/ 0 w 187"/>
                    <a:gd name="T17" fmla="*/ 18 h 309"/>
                    <a:gd name="T18" fmla="*/ 19 w 187"/>
                    <a:gd name="T19" fmla="*/ 0 h 309"/>
                    <a:gd name="T20" fmla="*/ 168 w 187"/>
                    <a:gd name="T21" fmla="*/ 0 h 309"/>
                    <a:gd name="T22" fmla="*/ 187 w 187"/>
                    <a:gd name="T23" fmla="*/ 18 h 309"/>
                    <a:gd name="T24" fmla="*/ 187 w 187"/>
                    <a:gd name="T25" fmla="*/ 291 h 309"/>
                    <a:gd name="T26" fmla="*/ 168 w 187"/>
                    <a:gd name="T27" fmla="*/ 309 h 309"/>
                    <a:gd name="T28" fmla="*/ 178 w 187"/>
                    <a:gd name="T29" fmla="*/ 21 h 309"/>
                    <a:gd name="T30" fmla="*/ 9 w 187"/>
                    <a:gd name="T31" fmla="*/ 21 h 309"/>
                    <a:gd name="T32" fmla="*/ 9 w 187"/>
                    <a:gd name="T33" fmla="*/ 266 h 309"/>
                    <a:gd name="T34" fmla="*/ 178 w 187"/>
                    <a:gd name="T35" fmla="*/ 266 h 309"/>
                    <a:gd name="T36" fmla="*/ 178 w 187"/>
                    <a:gd name="T37" fmla="*/ 21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309">
                      <a:moveTo>
                        <a:pt x="94" y="301"/>
                      </a:moveTo>
                      <a:cubicBezTo>
                        <a:pt x="100" y="301"/>
                        <a:pt x="105" y="296"/>
                        <a:pt x="105" y="290"/>
                      </a:cubicBezTo>
                      <a:cubicBezTo>
                        <a:pt x="105" y="284"/>
                        <a:pt x="100" y="279"/>
                        <a:pt x="94" y="279"/>
                      </a:cubicBezTo>
                      <a:cubicBezTo>
                        <a:pt x="87" y="279"/>
                        <a:pt x="82" y="284"/>
                        <a:pt x="82" y="290"/>
                      </a:cubicBezTo>
                      <a:cubicBezTo>
                        <a:pt x="82" y="296"/>
                        <a:pt x="87" y="301"/>
                        <a:pt x="94" y="301"/>
                      </a:cubicBezTo>
                      <a:close/>
                      <a:moveTo>
                        <a:pt x="168" y="309"/>
                      </a:moveTo>
                      <a:cubicBezTo>
                        <a:pt x="19" y="309"/>
                        <a:pt x="19" y="309"/>
                        <a:pt x="19" y="309"/>
                      </a:cubicBezTo>
                      <a:cubicBezTo>
                        <a:pt x="8" y="309"/>
                        <a:pt x="0" y="301"/>
                        <a:pt x="0" y="29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9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79" y="0"/>
                        <a:pt x="187" y="8"/>
                        <a:pt x="187" y="18"/>
                      </a:cubicBezTo>
                      <a:cubicBezTo>
                        <a:pt x="187" y="291"/>
                        <a:pt x="187" y="291"/>
                        <a:pt x="187" y="291"/>
                      </a:cubicBezTo>
                      <a:cubicBezTo>
                        <a:pt x="187" y="301"/>
                        <a:pt x="179" y="309"/>
                        <a:pt x="168" y="309"/>
                      </a:cubicBezTo>
                      <a:close/>
                      <a:moveTo>
                        <a:pt x="178" y="21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66"/>
                        <a:pt x="9" y="266"/>
                        <a:pt x="9" y="266"/>
                      </a:cubicBezTo>
                      <a:cubicBezTo>
                        <a:pt x="178" y="266"/>
                        <a:pt x="178" y="266"/>
                        <a:pt x="178" y="266"/>
                      </a:cubicBezTo>
                      <a:lnTo>
                        <a:pt x="178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ECDCAF-8F97-4723-8C54-38796A9EDDB8}"/>
                </a:ext>
              </a:extLst>
            </p:cNvPr>
            <p:cNvSpPr txBox="1"/>
            <p:nvPr/>
          </p:nvSpPr>
          <p:spPr>
            <a:xfrm>
              <a:off x="6712644" y="1680228"/>
              <a:ext cx="174555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BUSINESS</a:t>
              </a:r>
              <a:b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100" b="1" dirty="0">
                  <a:solidFill>
                    <a:srgbClr val="000000"/>
                  </a:solidFill>
                  <a:latin typeface="Arial"/>
                  <a:cs typeface="Arial"/>
                </a:rPr>
                <a:t>METAMORPHOSIS</a:t>
              </a:r>
            </a:p>
          </p:txBody>
        </p:sp>
        <p:pic>
          <p:nvPicPr>
            <p:cNvPr id="17" name="Picture 16" descr="arrow2.png">
              <a:extLst>
                <a:ext uri="{FF2B5EF4-FFF2-40B4-BE49-F238E27FC236}">
                  <a16:creationId xmlns:a16="http://schemas.microsoft.com/office/drawing/2014/main" id="{E90048EE-FEB3-470C-AC51-57895E2B9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506822">
              <a:off x="4241022" y="1469265"/>
              <a:ext cx="1826262" cy="142490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EED449-D571-47A9-A528-6121DA901C2D}"/>
                </a:ext>
              </a:extLst>
            </p:cNvPr>
            <p:cNvSpPr txBox="1"/>
            <p:nvPr/>
          </p:nvSpPr>
          <p:spPr>
            <a:xfrm>
              <a:off x="4090657" y="1726403"/>
              <a:ext cx="170054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Learnings </a:t>
              </a:r>
              <a:b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</a:br>
              <a: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(Best Practices)</a:t>
              </a:r>
            </a:p>
          </p:txBody>
        </p:sp>
        <p:pic>
          <p:nvPicPr>
            <p:cNvPr id="19" name="Picture 18" descr="arrow2.png">
              <a:extLst>
                <a:ext uri="{FF2B5EF4-FFF2-40B4-BE49-F238E27FC236}">
                  <a16:creationId xmlns:a16="http://schemas.microsoft.com/office/drawing/2014/main" id="{1CA67053-73C8-4603-9C41-62C7F96F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05157">
              <a:off x="2651029" y="3431482"/>
              <a:ext cx="2059898" cy="124337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9FE07F-331C-44D5-A99B-27CE166B7EA7}"/>
                </a:ext>
              </a:extLst>
            </p:cNvPr>
            <p:cNvSpPr txBox="1"/>
            <p:nvPr/>
          </p:nvSpPr>
          <p:spPr>
            <a:xfrm>
              <a:off x="3092116" y="4122063"/>
              <a:ext cx="192345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Real-time Optimized </a:t>
              </a:r>
              <a:b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</a:br>
              <a:r>
                <a:rPr lang="en-US" sz="14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Decisions</a:t>
              </a: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B6F7DB7-45EE-440A-BF2E-D3EFF4CD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5" y="540247"/>
              <a:ext cx="3954578" cy="1863205"/>
            </a:xfrm>
            <a:custGeom>
              <a:avLst/>
              <a:gdLst>
                <a:gd name="T0" fmla="*/ 1844 w 2875"/>
                <a:gd name="T1" fmla="*/ 0 h 1778"/>
                <a:gd name="T2" fmla="*/ 1263 w 2875"/>
                <a:gd name="T3" fmla="*/ 425 h 1778"/>
                <a:gd name="T4" fmla="*/ 1047 w 2875"/>
                <a:gd name="T5" fmla="*/ 380 h 1778"/>
                <a:gd name="T6" fmla="*/ 526 w 2875"/>
                <a:gd name="T7" fmla="*/ 806 h 1778"/>
                <a:gd name="T8" fmla="*/ 422 w 2875"/>
                <a:gd name="T9" fmla="*/ 794 h 1778"/>
                <a:gd name="T10" fmla="*/ 0 w 2875"/>
                <a:gd name="T11" fmla="*/ 1209 h 1778"/>
                <a:gd name="T12" fmla="*/ 422 w 2875"/>
                <a:gd name="T13" fmla="*/ 1623 h 1778"/>
                <a:gd name="T14" fmla="*/ 624 w 2875"/>
                <a:gd name="T15" fmla="*/ 1573 h 1778"/>
                <a:gd name="T16" fmla="*/ 1086 w 2875"/>
                <a:gd name="T17" fmla="*/ 1744 h 1778"/>
                <a:gd name="T18" fmla="*/ 1481 w 2875"/>
                <a:gd name="T19" fmla="*/ 1629 h 1778"/>
                <a:gd name="T20" fmla="*/ 1828 w 2875"/>
                <a:gd name="T21" fmla="*/ 1778 h 1778"/>
                <a:gd name="T22" fmla="*/ 2245 w 2875"/>
                <a:gd name="T23" fmla="*/ 1537 h 1778"/>
                <a:gd name="T24" fmla="*/ 2438 w 2875"/>
                <a:gd name="T25" fmla="*/ 1589 h 1778"/>
                <a:gd name="T26" fmla="*/ 2875 w 2875"/>
                <a:gd name="T27" fmla="*/ 1088 h 1778"/>
                <a:gd name="T28" fmla="*/ 2464 w 2875"/>
                <a:gd name="T29" fmla="*/ 588 h 1778"/>
                <a:gd name="T30" fmla="*/ 1844 w 2875"/>
                <a:gd name="T31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5" h="1778">
                  <a:moveTo>
                    <a:pt x="1844" y="0"/>
                  </a:moveTo>
                  <a:cubicBezTo>
                    <a:pt x="1580" y="0"/>
                    <a:pt x="1355" y="176"/>
                    <a:pt x="1263" y="425"/>
                  </a:cubicBezTo>
                  <a:cubicBezTo>
                    <a:pt x="1197" y="396"/>
                    <a:pt x="1124" y="380"/>
                    <a:pt x="1047" y="380"/>
                  </a:cubicBezTo>
                  <a:cubicBezTo>
                    <a:pt x="788" y="380"/>
                    <a:pt x="573" y="563"/>
                    <a:pt x="526" y="806"/>
                  </a:cubicBezTo>
                  <a:cubicBezTo>
                    <a:pt x="493" y="798"/>
                    <a:pt x="458" y="794"/>
                    <a:pt x="422" y="794"/>
                  </a:cubicBezTo>
                  <a:cubicBezTo>
                    <a:pt x="189" y="794"/>
                    <a:pt x="0" y="980"/>
                    <a:pt x="0" y="1209"/>
                  </a:cubicBezTo>
                  <a:cubicBezTo>
                    <a:pt x="0" y="1438"/>
                    <a:pt x="189" y="1623"/>
                    <a:pt x="422" y="1623"/>
                  </a:cubicBezTo>
                  <a:cubicBezTo>
                    <a:pt x="495" y="1623"/>
                    <a:pt x="564" y="1605"/>
                    <a:pt x="624" y="1573"/>
                  </a:cubicBezTo>
                  <a:cubicBezTo>
                    <a:pt x="728" y="1676"/>
                    <a:pt x="896" y="1744"/>
                    <a:pt x="1086" y="1744"/>
                  </a:cubicBezTo>
                  <a:cubicBezTo>
                    <a:pt x="1239" y="1744"/>
                    <a:pt x="1378" y="1700"/>
                    <a:pt x="1481" y="1629"/>
                  </a:cubicBezTo>
                  <a:cubicBezTo>
                    <a:pt x="1569" y="1721"/>
                    <a:pt x="1692" y="1778"/>
                    <a:pt x="1828" y="1778"/>
                  </a:cubicBezTo>
                  <a:cubicBezTo>
                    <a:pt x="2005" y="1778"/>
                    <a:pt x="2160" y="1682"/>
                    <a:pt x="2245" y="1537"/>
                  </a:cubicBezTo>
                  <a:cubicBezTo>
                    <a:pt x="2303" y="1570"/>
                    <a:pt x="2369" y="1589"/>
                    <a:pt x="2438" y="1589"/>
                  </a:cubicBezTo>
                  <a:cubicBezTo>
                    <a:pt x="2679" y="1589"/>
                    <a:pt x="2875" y="1364"/>
                    <a:pt x="2875" y="1088"/>
                  </a:cubicBezTo>
                  <a:cubicBezTo>
                    <a:pt x="2875" y="821"/>
                    <a:pt x="2693" y="604"/>
                    <a:pt x="2464" y="588"/>
                  </a:cubicBezTo>
                  <a:cubicBezTo>
                    <a:pt x="2425" y="256"/>
                    <a:pt x="2162" y="0"/>
                    <a:pt x="18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00B050">
                    <a:alpha val="23000"/>
                  </a:srgbClr>
                </a:gs>
                <a:gs pos="0">
                  <a:srgbClr val="00B050">
                    <a:alpha val="80000"/>
                  </a:srgbClr>
                </a:gs>
                <a:gs pos="100000">
                  <a:srgbClr val="00B050">
                    <a:alpha val="0"/>
                  </a:srgbClr>
                </a:gs>
              </a:gsLst>
              <a:lin ang="540000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823739-6806-4ED0-A446-C836250EBDE9}"/>
                </a:ext>
              </a:extLst>
            </p:cNvPr>
            <p:cNvSpPr txBox="1"/>
            <p:nvPr/>
          </p:nvSpPr>
          <p:spPr>
            <a:xfrm>
              <a:off x="1149872" y="1165543"/>
              <a:ext cx="298928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55521"/>
                  </a:solidFill>
                  <a:latin typeface="Arial"/>
                  <a:cs typeface="Arial"/>
                </a:rPr>
                <a:t>Measures effectiveness of leveraging data and analytics to power business models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D565BE-AB60-446D-B5A7-3A4CB403F709}"/>
                </a:ext>
              </a:extLst>
            </p:cNvPr>
            <p:cNvSpPr/>
            <p:nvPr/>
          </p:nvSpPr>
          <p:spPr>
            <a:xfrm>
              <a:off x="585952" y="4633913"/>
              <a:ext cx="7848600" cy="428625"/>
            </a:xfrm>
            <a:prstGeom prst="rect">
              <a:avLst/>
            </a:prstGeom>
            <a:gradFill flip="none" rotWithShape="1">
              <a:gsLst>
                <a:gs pos="55000">
                  <a:schemeClr val="accent1">
                    <a:alpha val="74000"/>
                  </a:schemeClr>
                </a:gs>
                <a:gs pos="100000">
                  <a:srgbClr val="FFFFFF">
                    <a:alpha val="74000"/>
                  </a:srgbClr>
                </a:gs>
              </a:gsLst>
              <a:lin ang="108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Data Analytic</a:t>
              </a:r>
            </a:p>
            <a:p>
              <a:pPr algn="ctr"/>
              <a:r>
                <a:rPr lang="en-US" sz="12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 Platform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30F2D9B-BE3F-49AA-8851-04A99577A51C}"/>
                </a:ext>
              </a:extLst>
            </p:cNvPr>
            <p:cNvSpPr/>
            <p:nvPr/>
          </p:nvSpPr>
          <p:spPr>
            <a:xfrm rot="5400000">
              <a:off x="8284451" y="4684001"/>
              <a:ext cx="628650" cy="328448"/>
            </a:xfrm>
            <a:prstGeom prst="triangle">
              <a:avLst/>
            </a:prstGeom>
            <a:solidFill>
              <a:schemeClr val="accent1">
                <a:alpha val="73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7A20F2-60B5-467C-9F30-7EB34F769C7F}"/>
                </a:ext>
              </a:extLst>
            </p:cNvPr>
            <p:cNvSpPr txBox="1"/>
            <p:nvPr/>
          </p:nvSpPr>
          <p:spPr>
            <a:xfrm>
              <a:off x="814552" y="4632782"/>
              <a:ext cx="11876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Capture Data Sources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4BD950-CC1D-4B15-8CF6-BFDE36065D4E}"/>
                </a:ext>
              </a:extLst>
            </p:cNvPr>
            <p:cNvSpPr txBox="1"/>
            <p:nvPr/>
          </p:nvSpPr>
          <p:spPr>
            <a:xfrm>
              <a:off x="2217745" y="4632782"/>
              <a:ext cx="126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Create Analytic Models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B47818-AE83-495A-A16A-B76B396675ED}"/>
                </a:ext>
              </a:extLst>
            </p:cNvPr>
            <p:cNvSpPr txBox="1"/>
            <p:nvPr/>
          </p:nvSpPr>
          <p:spPr>
            <a:xfrm>
              <a:off x="5341945" y="4632782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Data &amp; Analytics as Corporate Assets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33961A-88D5-4A53-AA69-FB28744E2E2C}"/>
                </a:ext>
              </a:extLst>
            </p:cNvPr>
            <p:cNvSpPr txBox="1"/>
            <p:nvPr/>
          </p:nvSpPr>
          <p:spPr>
            <a:xfrm>
              <a:off x="7018345" y="4632782"/>
              <a:ext cx="126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C95DD">
                      <a:lumMod val="75000"/>
                    </a:srgbClr>
                  </a:solidFill>
                  <a:latin typeface="Arial"/>
                  <a:cs typeface="Arial"/>
                </a:rPr>
                <a:t>Data as Currency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24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9A7219-B627-4FA7-80FC-B87D8AECA2B5}"/>
              </a:ext>
            </a:extLst>
          </p:cNvPr>
          <p:cNvGrpSpPr/>
          <p:nvPr/>
        </p:nvGrpSpPr>
        <p:grpSpPr>
          <a:xfrm>
            <a:off x="607527" y="1200150"/>
            <a:ext cx="1664551" cy="1430219"/>
            <a:chOff x="5820937" y="1015516"/>
            <a:chExt cx="3323063" cy="2855249"/>
          </a:xfrm>
        </p:grpSpPr>
        <p:sp>
          <p:nvSpPr>
            <p:cNvPr id="5" name="Chevron 42">
              <a:extLst>
                <a:ext uri="{FF2B5EF4-FFF2-40B4-BE49-F238E27FC236}">
                  <a16:creationId xmlns:a16="http://schemas.microsoft.com/office/drawing/2014/main" id="{3D9A1774-2D89-44FA-8EBA-F952228CB8CD}"/>
                </a:ext>
              </a:extLst>
            </p:cNvPr>
            <p:cNvSpPr/>
            <p:nvPr/>
          </p:nvSpPr>
          <p:spPr>
            <a:xfrm>
              <a:off x="5820937" y="1015516"/>
              <a:ext cx="2094338" cy="2849941"/>
            </a:xfrm>
            <a:prstGeom prst="chevron">
              <a:avLst/>
            </a:prstGeom>
            <a:gradFill flip="none" rotWithShape="1">
              <a:gsLst>
                <a:gs pos="45000">
                  <a:srgbClr val="FFFFFF">
                    <a:alpha val="0"/>
                  </a:srgbClr>
                </a:gs>
                <a:gs pos="86000">
                  <a:srgbClr val="2C95DD">
                    <a:lumMod val="50000"/>
                    <a:alpha val="26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152B65-3198-4AA5-862F-C76E73EB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BABCB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31" y="1015516"/>
              <a:ext cx="2264569" cy="285524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D1640-DE38-4108-9F16-BF3F282D6D0A}"/>
              </a:ext>
            </a:extLst>
          </p:cNvPr>
          <p:cNvGrpSpPr/>
          <p:nvPr/>
        </p:nvGrpSpPr>
        <p:grpSpPr>
          <a:xfrm>
            <a:off x="2295822" y="1200150"/>
            <a:ext cx="1664551" cy="1430219"/>
            <a:chOff x="5820937" y="1015516"/>
            <a:chExt cx="3323063" cy="2855249"/>
          </a:xfrm>
        </p:grpSpPr>
        <p:sp>
          <p:nvSpPr>
            <p:cNvPr id="8" name="Chevron 45">
              <a:extLst>
                <a:ext uri="{FF2B5EF4-FFF2-40B4-BE49-F238E27FC236}">
                  <a16:creationId xmlns:a16="http://schemas.microsoft.com/office/drawing/2014/main" id="{E9290835-1422-4EFA-AE5B-E21C29886866}"/>
                </a:ext>
              </a:extLst>
            </p:cNvPr>
            <p:cNvSpPr/>
            <p:nvPr/>
          </p:nvSpPr>
          <p:spPr>
            <a:xfrm>
              <a:off x="5820937" y="1015516"/>
              <a:ext cx="2094338" cy="2849941"/>
            </a:xfrm>
            <a:prstGeom prst="chevron">
              <a:avLst/>
            </a:prstGeom>
            <a:gradFill flip="none" rotWithShape="1">
              <a:gsLst>
                <a:gs pos="45000">
                  <a:srgbClr val="FFFFFF">
                    <a:alpha val="0"/>
                  </a:srgbClr>
                </a:gs>
                <a:gs pos="86000">
                  <a:srgbClr val="2C95DD">
                    <a:lumMod val="50000"/>
                    <a:alpha val="26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3A43F9-B141-49CC-AB74-741D279C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BABCB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31" y="1015516"/>
              <a:ext cx="2264569" cy="285524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C57230-ACAC-48ED-8B11-1FC8CD729006}"/>
              </a:ext>
            </a:extLst>
          </p:cNvPr>
          <p:cNvGrpSpPr/>
          <p:nvPr/>
        </p:nvGrpSpPr>
        <p:grpSpPr>
          <a:xfrm>
            <a:off x="3949358" y="1200150"/>
            <a:ext cx="1664551" cy="1430219"/>
            <a:chOff x="5820937" y="1015516"/>
            <a:chExt cx="3323063" cy="2855249"/>
          </a:xfrm>
        </p:grpSpPr>
        <p:sp>
          <p:nvSpPr>
            <p:cNvPr id="11" name="Chevron 49">
              <a:extLst>
                <a:ext uri="{FF2B5EF4-FFF2-40B4-BE49-F238E27FC236}">
                  <a16:creationId xmlns:a16="http://schemas.microsoft.com/office/drawing/2014/main" id="{4AEEC5AC-1E91-48E0-8EA2-2C2D193DE5EE}"/>
                </a:ext>
              </a:extLst>
            </p:cNvPr>
            <p:cNvSpPr/>
            <p:nvPr/>
          </p:nvSpPr>
          <p:spPr>
            <a:xfrm>
              <a:off x="5820937" y="1015516"/>
              <a:ext cx="2094338" cy="2849941"/>
            </a:xfrm>
            <a:prstGeom prst="chevron">
              <a:avLst/>
            </a:prstGeom>
            <a:gradFill flip="none" rotWithShape="1">
              <a:gsLst>
                <a:gs pos="45000">
                  <a:srgbClr val="FFFFFF">
                    <a:alpha val="0"/>
                  </a:srgbClr>
                </a:gs>
                <a:gs pos="86000">
                  <a:srgbClr val="2C95DD">
                    <a:lumMod val="50000"/>
                    <a:alpha val="26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E88E5D-5D81-42DE-9D55-FC20585B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BABCB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31" y="1015516"/>
              <a:ext cx="2264569" cy="285524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FB6248-030B-4028-B331-1D2D1CCCDB03}"/>
              </a:ext>
            </a:extLst>
          </p:cNvPr>
          <p:cNvGrpSpPr/>
          <p:nvPr/>
        </p:nvGrpSpPr>
        <p:grpSpPr>
          <a:xfrm>
            <a:off x="5500309" y="1200150"/>
            <a:ext cx="1664551" cy="1430219"/>
            <a:chOff x="5820937" y="1015516"/>
            <a:chExt cx="3323063" cy="2855249"/>
          </a:xfrm>
        </p:grpSpPr>
        <p:sp>
          <p:nvSpPr>
            <p:cNvPr id="14" name="Chevron 52">
              <a:extLst>
                <a:ext uri="{FF2B5EF4-FFF2-40B4-BE49-F238E27FC236}">
                  <a16:creationId xmlns:a16="http://schemas.microsoft.com/office/drawing/2014/main" id="{20682113-FBAF-45CF-BB94-F9952B698623}"/>
                </a:ext>
              </a:extLst>
            </p:cNvPr>
            <p:cNvSpPr/>
            <p:nvPr/>
          </p:nvSpPr>
          <p:spPr>
            <a:xfrm>
              <a:off x="5820937" y="1015516"/>
              <a:ext cx="2094338" cy="2849941"/>
            </a:xfrm>
            <a:prstGeom prst="chevron">
              <a:avLst/>
            </a:prstGeom>
            <a:gradFill flip="none" rotWithShape="1">
              <a:gsLst>
                <a:gs pos="45000">
                  <a:srgbClr val="FFFFFF">
                    <a:alpha val="0"/>
                  </a:srgbClr>
                </a:gs>
                <a:gs pos="86000">
                  <a:srgbClr val="2C95DD">
                    <a:lumMod val="50000"/>
                    <a:alpha val="26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BF5157-5F0C-4F79-92BA-508DE2ED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BABCB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31" y="1015516"/>
              <a:ext cx="2264569" cy="285524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C1859-2FE4-4A22-BC25-DA340EFB2395}"/>
              </a:ext>
            </a:extLst>
          </p:cNvPr>
          <p:cNvGrpSpPr/>
          <p:nvPr/>
        </p:nvGrpSpPr>
        <p:grpSpPr>
          <a:xfrm>
            <a:off x="7150558" y="1200150"/>
            <a:ext cx="1664551" cy="1430219"/>
            <a:chOff x="5820937" y="1015516"/>
            <a:chExt cx="3323063" cy="2855249"/>
          </a:xfrm>
        </p:grpSpPr>
        <p:sp>
          <p:nvSpPr>
            <p:cNvPr id="17" name="Chevron 55">
              <a:extLst>
                <a:ext uri="{FF2B5EF4-FFF2-40B4-BE49-F238E27FC236}">
                  <a16:creationId xmlns:a16="http://schemas.microsoft.com/office/drawing/2014/main" id="{8908D0F7-2E04-41FF-AEAF-23C2BD21CD47}"/>
                </a:ext>
              </a:extLst>
            </p:cNvPr>
            <p:cNvSpPr/>
            <p:nvPr/>
          </p:nvSpPr>
          <p:spPr>
            <a:xfrm>
              <a:off x="5820937" y="1015516"/>
              <a:ext cx="2094338" cy="2849941"/>
            </a:xfrm>
            <a:prstGeom prst="chevron">
              <a:avLst/>
            </a:prstGeom>
            <a:gradFill flip="none" rotWithShape="1">
              <a:gsLst>
                <a:gs pos="45000">
                  <a:srgbClr val="FFFFFF">
                    <a:alpha val="0"/>
                  </a:srgbClr>
                </a:gs>
                <a:gs pos="86000">
                  <a:srgbClr val="2C95DD">
                    <a:lumMod val="50000"/>
                    <a:alpha val="26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CE71AC-A189-41DD-BDCB-17005643F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BABCB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31" y="1015516"/>
              <a:ext cx="2264569" cy="2855249"/>
            </a:xfrm>
            <a:prstGeom prst="rect">
              <a:avLst/>
            </a:prstGeom>
          </p:spPr>
        </p:pic>
      </p:grpSp>
      <p:sp>
        <p:nvSpPr>
          <p:cNvPr id="19" name="Title 5">
            <a:extLst>
              <a:ext uri="{FF2B5EF4-FFF2-40B4-BE49-F238E27FC236}">
                <a16:creationId xmlns:a16="http://schemas.microsoft.com/office/drawing/2014/main" id="{B9594934-D23B-43FF-9395-0F10690B7E51}"/>
              </a:ext>
            </a:extLst>
          </p:cNvPr>
          <p:cNvSpPr txBox="1">
            <a:spLocks/>
          </p:cNvSpPr>
          <p:nvPr/>
        </p:nvSpPr>
        <p:spPr>
          <a:xfrm>
            <a:off x="204501" y="209550"/>
            <a:ext cx="8610608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Enabling Lawson Big Data Transformation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FC7D62-2C06-4C7D-B40D-C4533FEFC86E}"/>
              </a:ext>
            </a:extLst>
          </p:cNvPr>
          <p:cNvSpPr/>
          <p:nvPr/>
        </p:nvSpPr>
        <p:spPr>
          <a:xfrm>
            <a:off x="204501" y="2918269"/>
            <a:ext cx="1463040" cy="114299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72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Capture data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e.g.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EMR, Lawson,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Kronos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Claims, Scheduling, 3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party, public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4BD585-C38C-4372-89C2-A935FDF4B9E2}"/>
              </a:ext>
            </a:extLst>
          </p:cNvPr>
          <p:cNvSpPr/>
          <p:nvPr/>
        </p:nvSpPr>
        <p:spPr>
          <a:xfrm>
            <a:off x="1879085" y="2918269"/>
            <a:ext cx="1463040" cy="16933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72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Store everything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standardized environment:  Data Profile,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Describe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&amp;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Enhance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with metadata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557223-7B28-4FE2-85E3-67C0A639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56" y="1783541"/>
            <a:ext cx="929133" cy="6615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E4CA5-AA6F-4DF3-94CF-5F215BDF6C77}"/>
              </a:ext>
            </a:extLst>
          </p:cNvPr>
          <p:cNvGrpSpPr/>
          <p:nvPr/>
        </p:nvGrpSpPr>
        <p:grpSpPr>
          <a:xfrm>
            <a:off x="466651" y="1676886"/>
            <a:ext cx="839771" cy="789639"/>
            <a:chOff x="676954" y="1363108"/>
            <a:chExt cx="839771" cy="789639"/>
          </a:xfrm>
        </p:grpSpPr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2DAE691C-A798-4214-9B99-1D2B2EC99023}"/>
                </a:ext>
              </a:extLst>
            </p:cNvPr>
            <p:cNvSpPr/>
            <p:nvPr/>
          </p:nvSpPr>
          <p:spPr>
            <a:xfrm>
              <a:off x="676954" y="1567583"/>
              <a:ext cx="839771" cy="585164"/>
            </a:xfrm>
            <a:custGeom>
              <a:avLst/>
              <a:gdLst>
                <a:gd name="connsiteX0" fmla="*/ 149863 w 1310424"/>
                <a:gd name="connsiteY0" fmla="*/ 0 h 899160"/>
                <a:gd name="connsiteX1" fmla="*/ 370115 w 1310424"/>
                <a:gd name="connsiteY1" fmla="*/ 0 h 899160"/>
                <a:gd name="connsiteX2" fmla="*/ 370115 w 1310424"/>
                <a:gd name="connsiteY2" fmla="*/ 67991 h 899160"/>
                <a:gd name="connsiteX3" fmla="*/ 148229 w 1310424"/>
                <a:gd name="connsiteY3" fmla="*/ 67991 h 899160"/>
                <a:gd name="connsiteX4" fmla="*/ 70888 w 1310424"/>
                <a:gd name="connsiteY4" fmla="*/ 145332 h 899160"/>
                <a:gd name="connsiteX5" fmla="*/ 70888 w 1310424"/>
                <a:gd name="connsiteY5" fmla="*/ 753829 h 899160"/>
                <a:gd name="connsiteX6" fmla="*/ 148229 w 1310424"/>
                <a:gd name="connsiteY6" fmla="*/ 831170 h 899160"/>
                <a:gd name="connsiteX7" fmla="*/ 1162196 w 1310424"/>
                <a:gd name="connsiteY7" fmla="*/ 831170 h 899160"/>
                <a:gd name="connsiteX8" fmla="*/ 1239537 w 1310424"/>
                <a:gd name="connsiteY8" fmla="*/ 753829 h 899160"/>
                <a:gd name="connsiteX9" fmla="*/ 1239537 w 1310424"/>
                <a:gd name="connsiteY9" fmla="*/ 145332 h 899160"/>
                <a:gd name="connsiteX10" fmla="*/ 1162196 w 1310424"/>
                <a:gd name="connsiteY10" fmla="*/ 67991 h 899160"/>
                <a:gd name="connsiteX11" fmla="*/ 940309 w 1310424"/>
                <a:gd name="connsiteY11" fmla="*/ 67991 h 899160"/>
                <a:gd name="connsiteX12" fmla="*/ 940309 w 1310424"/>
                <a:gd name="connsiteY12" fmla="*/ 0 h 899160"/>
                <a:gd name="connsiteX13" fmla="*/ 1160561 w 1310424"/>
                <a:gd name="connsiteY13" fmla="*/ 0 h 899160"/>
                <a:gd name="connsiteX14" fmla="*/ 1310424 w 1310424"/>
                <a:gd name="connsiteY14" fmla="*/ 149863 h 899160"/>
                <a:gd name="connsiteX15" fmla="*/ 1310424 w 1310424"/>
                <a:gd name="connsiteY15" fmla="*/ 749297 h 899160"/>
                <a:gd name="connsiteX16" fmla="*/ 1160561 w 1310424"/>
                <a:gd name="connsiteY16" fmla="*/ 899160 h 899160"/>
                <a:gd name="connsiteX17" fmla="*/ 149863 w 1310424"/>
                <a:gd name="connsiteY17" fmla="*/ 899160 h 899160"/>
                <a:gd name="connsiteX18" fmla="*/ 0 w 1310424"/>
                <a:gd name="connsiteY18" fmla="*/ 749297 h 899160"/>
                <a:gd name="connsiteX19" fmla="*/ 0 w 1310424"/>
                <a:gd name="connsiteY19" fmla="*/ 149863 h 899160"/>
                <a:gd name="connsiteX20" fmla="*/ 149863 w 1310424"/>
                <a:gd name="connsiteY20" fmla="*/ 0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0424" h="899160">
                  <a:moveTo>
                    <a:pt x="149863" y="0"/>
                  </a:moveTo>
                  <a:lnTo>
                    <a:pt x="370115" y="0"/>
                  </a:lnTo>
                  <a:lnTo>
                    <a:pt x="370115" y="67991"/>
                  </a:lnTo>
                  <a:lnTo>
                    <a:pt x="148229" y="67991"/>
                  </a:lnTo>
                  <a:cubicBezTo>
                    <a:pt x="105515" y="67991"/>
                    <a:pt x="70888" y="102618"/>
                    <a:pt x="70888" y="145332"/>
                  </a:cubicBezTo>
                  <a:lnTo>
                    <a:pt x="70888" y="753829"/>
                  </a:lnTo>
                  <a:cubicBezTo>
                    <a:pt x="70888" y="796543"/>
                    <a:pt x="105515" y="831170"/>
                    <a:pt x="148229" y="831170"/>
                  </a:cubicBezTo>
                  <a:lnTo>
                    <a:pt x="1162196" y="831170"/>
                  </a:lnTo>
                  <a:cubicBezTo>
                    <a:pt x="1204910" y="831170"/>
                    <a:pt x="1239537" y="796543"/>
                    <a:pt x="1239537" y="753829"/>
                  </a:cubicBezTo>
                  <a:lnTo>
                    <a:pt x="1239537" y="145332"/>
                  </a:lnTo>
                  <a:cubicBezTo>
                    <a:pt x="1239537" y="102618"/>
                    <a:pt x="1204910" y="67991"/>
                    <a:pt x="1162196" y="67991"/>
                  </a:cubicBezTo>
                  <a:lnTo>
                    <a:pt x="940309" y="67991"/>
                  </a:lnTo>
                  <a:lnTo>
                    <a:pt x="940309" y="0"/>
                  </a:lnTo>
                  <a:lnTo>
                    <a:pt x="1160561" y="0"/>
                  </a:lnTo>
                  <a:cubicBezTo>
                    <a:pt x="1243328" y="0"/>
                    <a:pt x="1310424" y="67096"/>
                    <a:pt x="1310424" y="149863"/>
                  </a:cubicBezTo>
                  <a:lnTo>
                    <a:pt x="1310424" y="749297"/>
                  </a:lnTo>
                  <a:cubicBezTo>
                    <a:pt x="1310424" y="832064"/>
                    <a:pt x="1243328" y="899160"/>
                    <a:pt x="1160561" y="899160"/>
                  </a:cubicBezTo>
                  <a:lnTo>
                    <a:pt x="149863" y="899160"/>
                  </a:lnTo>
                  <a:cubicBezTo>
                    <a:pt x="67096" y="899160"/>
                    <a:pt x="0" y="832064"/>
                    <a:pt x="0" y="749297"/>
                  </a:cubicBezTo>
                  <a:lnTo>
                    <a:pt x="0" y="149863"/>
                  </a:lnTo>
                  <a:cubicBezTo>
                    <a:pt x="0" y="67096"/>
                    <a:pt x="67096" y="0"/>
                    <a:pt x="149863" y="0"/>
                  </a:cubicBezTo>
                  <a:close/>
                </a:path>
              </a:pathLst>
            </a:custGeom>
            <a:solidFill>
              <a:srgbClr val="00000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Down Arrow 63">
              <a:extLst>
                <a:ext uri="{FF2B5EF4-FFF2-40B4-BE49-F238E27FC236}">
                  <a16:creationId xmlns:a16="http://schemas.microsoft.com/office/drawing/2014/main" id="{C4893796-BBA6-4F64-AF1A-7C73255BCCFC}"/>
                </a:ext>
              </a:extLst>
            </p:cNvPr>
            <p:cNvSpPr/>
            <p:nvPr/>
          </p:nvSpPr>
          <p:spPr>
            <a:xfrm>
              <a:off x="968995" y="1363108"/>
              <a:ext cx="255687" cy="476749"/>
            </a:xfrm>
            <a:prstGeom prst="downArrow">
              <a:avLst>
                <a:gd name="adj1" fmla="val 27083"/>
                <a:gd name="adj2" fmla="val 50557"/>
              </a:avLst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0FCB0-88DD-47A3-80C7-1A9D62AE177B}"/>
              </a:ext>
            </a:extLst>
          </p:cNvPr>
          <p:cNvSpPr/>
          <p:nvPr/>
        </p:nvSpPr>
        <p:spPr>
          <a:xfrm>
            <a:off x="323027" y="1264131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2C95DD"/>
                </a:solidFill>
                <a:latin typeface="Verdana"/>
              </a:rPr>
              <a:t>INGEST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681152-B093-4E33-AFF4-09A3877745A9}"/>
              </a:ext>
            </a:extLst>
          </p:cNvPr>
          <p:cNvSpPr/>
          <p:nvPr/>
        </p:nvSpPr>
        <p:spPr>
          <a:xfrm>
            <a:off x="2028390" y="1264131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2C95DD"/>
                </a:solidFill>
                <a:latin typeface="Verdana"/>
              </a:rPr>
              <a:t>STORE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173C21-9B44-44AB-ABD7-DBFCFABE7E04}"/>
              </a:ext>
            </a:extLst>
          </p:cNvPr>
          <p:cNvGrpSpPr/>
          <p:nvPr/>
        </p:nvGrpSpPr>
        <p:grpSpPr>
          <a:xfrm>
            <a:off x="5386109" y="1306792"/>
            <a:ext cx="1521230" cy="2754476"/>
            <a:chOff x="3811386" y="1248173"/>
            <a:chExt cx="1521230" cy="27544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87E469-B844-4717-956E-EBFF2B8147DF}"/>
                </a:ext>
              </a:extLst>
            </p:cNvPr>
            <p:cNvSpPr/>
            <p:nvPr/>
          </p:nvSpPr>
          <p:spPr>
            <a:xfrm>
              <a:off x="3811386" y="2859650"/>
              <a:ext cx="1521230" cy="1142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72000" r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Use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C95DD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Big Data analytics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C95DD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to discover predictive patterns – clinical / business ops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9AE001-3605-4D1E-B625-D69B1D83DFEB}"/>
                </a:ext>
              </a:extLst>
            </p:cNvPr>
            <p:cNvGrpSpPr/>
            <p:nvPr/>
          </p:nvGrpSpPr>
          <p:grpSpPr>
            <a:xfrm>
              <a:off x="3884954" y="1248173"/>
              <a:ext cx="1374095" cy="1191636"/>
              <a:chOff x="3884954" y="1248173"/>
              <a:chExt cx="1374095" cy="119163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C20AAFB-F39D-4237-B888-C797E7FA7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780" y="1679254"/>
                <a:ext cx="488442" cy="760555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56347E-8AB1-497B-A365-2B8ECB5CDD0B}"/>
                  </a:ext>
                </a:extLst>
              </p:cNvPr>
              <p:cNvSpPr/>
              <p:nvPr/>
            </p:nvSpPr>
            <p:spPr>
              <a:xfrm>
                <a:off x="3884954" y="1248173"/>
                <a:ext cx="1374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95DD"/>
                    </a:solidFill>
                    <a:effectLst/>
                    <a:uLnTx/>
                    <a:uFillTx/>
                    <a:latin typeface="Verdana"/>
                  </a:rPr>
                  <a:t>ANALYZE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7445B4-09BC-4A03-8137-8E1BDC39E44E}"/>
              </a:ext>
            </a:extLst>
          </p:cNvPr>
          <p:cNvGrpSpPr/>
          <p:nvPr/>
        </p:nvGrpSpPr>
        <p:grpSpPr>
          <a:xfrm>
            <a:off x="3770669" y="1306792"/>
            <a:ext cx="1463040" cy="2754476"/>
            <a:chOff x="5506602" y="1248173"/>
            <a:chExt cx="1463040" cy="27544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4AE944-9B86-4830-AA74-49A036D8AB98}"/>
                </a:ext>
              </a:extLst>
            </p:cNvPr>
            <p:cNvSpPr/>
            <p:nvPr/>
          </p:nvSpPr>
          <p:spPr>
            <a:xfrm>
              <a:off x="5506602" y="2859650"/>
              <a:ext cx="1463040" cy="1142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72000" r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C95DD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Share across the Enterprise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Clinicians, Executives, Analysts &amp; Patients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7527D6-0E6F-490E-A1A5-96EB25D4174E}"/>
                </a:ext>
              </a:extLst>
            </p:cNvPr>
            <p:cNvGrpSpPr/>
            <p:nvPr/>
          </p:nvGrpSpPr>
          <p:grpSpPr>
            <a:xfrm>
              <a:off x="5552678" y="1248173"/>
              <a:ext cx="1370889" cy="1216523"/>
              <a:chOff x="5552678" y="1248173"/>
              <a:chExt cx="1370889" cy="121652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7E18E3A-D323-4E1B-B8F3-A9BDEDE60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826" y="1677936"/>
                <a:ext cx="534594" cy="786760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EE74E-790F-442D-A8DF-17ADA5A1A0C6}"/>
                  </a:ext>
                </a:extLst>
              </p:cNvPr>
              <p:cNvSpPr/>
              <p:nvPr/>
            </p:nvSpPr>
            <p:spPr>
              <a:xfrm>
                <a:off x="5552678" y="1248173"/>
                <a:ext cx="1370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95DD"/>
                    </a:solidFill>
                    <a:effectLst/>
                    <a:uLnTx/>
                    <a:uFillTx/>
                    <a:latin typeface="Verdana"/>
                  </a:rPr>
                  <a:t>SURFACE</a:t>
                </a: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2F3CF43-36F2-4ED5-AF70-AF6D940DB8A9}"/>
              </a:ext>
            </a:extLst>
          </p:cNvPr>
          <p:cNvSpPr/>
          <p:nvPr/>
        </p:nvSpPr>
        <p:spPr>
          <a:xfrm>
            <a:off x="7062509" y="2918269"/>
            <a:ext cx="1463040" cy="114299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72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future opportunities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ACO, Patient Engagements,  Population Health, Precision Medicine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100181B-4093-4683-AA26-D386A7E8B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9" y="1755091"/>
            <a:ext cx="1155761" cy="72920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CF7B0CF-06DD-4BE8-A441-59638C91B64B}"/>
              </a:ext>
            </a:extLst>
          </p:cNvPr>
          <p:cNvSpPr/>
          <p:nvPr/>
        </p:nvSpPr>
        <p:spPr>
          <a:xfrm>
            <a:off x="7450024" y="1264131"/>
            <a:ext cx="68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2C95DD"/>
                </a:solidFill>
                <a:latin typeface="Verdana"/>
              </a:rPr>
              <a:t>ACT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69946E-D893-4AB1-B60A-7536D2F631F7}"/>
              </a:ext>
            </a:extLst>
          </p:cNvPr>
          <p:cNvSpPr/>
          <p:nvPr/>
        </p:nvSpPr>
        <p:spPr>
          <a:xfrm>
            <a:off x="3785909" y="4071006"/>
            <a:ext cx="1463040" cy="61676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72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C9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Enable Self Service Reporting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/>
      <p:bldP spid="38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84B0D-A68D-4616-BD16-83FB2581C17D}"/>
              </a:ext>
            </a:extLst>
          </p:cNvPr>
          <p:cNvCxnSpPr/>
          <p:nvPr/>
        </p:nvCxnSpPr>
        <p:spPr>
          <a:xfrm>
            <a:off x="3352800" y="1540877"/>
            <a:ext cx="1758818" cy="0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entagon 1">
            <a:extLst>
              <a:ext uri="{FF2B5EF4-FFF2-40B4-BE49-F238E27FC236}">
                <a16:creationId xmlns:a16="http://schemas.microsoft.com/office/drawing/2014/main" id="{6C90874F-3CDE-45F0-92E5-93C1504102DA}"/>
              </a:ext>
            </a:extLst>
          </p:cNvPr>
          <p:cNvSpPr/>
          <p:nvPr/>
        </p:nvSpPr>
        <p:spPr>
          <a:xfrm>
            <a:off x="152401" y="1710154"/>
            <a:ext cx="1599111" cy="5409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Pre-project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Prep</a:t>
            </a:r>
          </a:p>
        </p:txBody>
      </p:sp>
      <p:sp>
        <p:nvSpPr>
          <p:cNvPr id="6" name="Chevron 12">
            <a:extLst>
              <a:ext uri="{FF2B5EF4-FFF2-40B4-BE49-F238E27FC236}">
                <a16:creationId xmlns:a16="http://schemas.microsoft.com/office/drawing/2014/main" id="{FA109CB5-ED51-4CA9-9E47-0A564D5A5705}"/>
              </a:ext>
            </a:extLst>
          </p:cNvPr>
          <p:cNvSpPr/>
          <p:nvPr/>
        </p:nvSpPr>
        <p:spPr>
          <a:xfrm>
            <a:off x="3421694" y="1736230"/>
            <a:ext cx="1930126" cy="5409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Data Exploration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F74F0D-0163-4BCC-B83B-DFE49309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838200"/>
            <a:ext cx="8410575" cy="30777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C95DD"/>
                </a:solidFill>
                <a:latin typeface="+mn-lt"/>
                <a:cs typeface="Architects Daughter"/>
              </a:rPr>
              <a:t>Vision Workshop 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C9D4E-E83A-4C08-AB66-E877046121EA}"/>
              </a:ext>
            </a:extLst>
          </p:cNvPr>
          <p:cNvSpPr txBox="1"/>
          <p:nvPr/>
        </p:nvSpPr>
        <p:spPr>
          <a:xfrm>
            <a:off x="77288" y="2319754"/>
            <a:ext cx="1675312" cy="298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Confirm targeted business initiative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Identify business and IT workshop participants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Identify appropriate data source(s)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Schedule interview and workshop dates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Targeted business initiative</a:t>
            </a:r>
          </a:p>
        </p:txBody>
      </p:sp>
      <p:sp>
        <p:nvSpPr>
          <p:cNvPr id="9" name="Chevron 15">
            <a:extLst>
              <a:ext uri="{FF2B5EF4-FFF2-40B4-BE49-F238E27FC236}">
                <a16:creationId xmlns:a16="http://schemas.microsoft.com/office/drawing/2014/main" id="{44C81E76-459C-44E4-BD96-CB411BDC5A7E}"/>
              </a:ext>
            </a:extLst>
          </p:cNvPr>
          <p:cNvSpPr/>
          <p:nvPr/>
        </p:nvSpPr>
        <p:spPr>
          <a:xfrm>
            <a:off x="1723748" y="1734817"/>
            <a:ext cx="1710676" cy="5409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Day of Interviews</a:t>
            </a:r>
          </a:p>
        </p:txBody>
      </p:sp>
      <p:sp>
        <p:nvSpPr>
          <p:cNvPr id="10" name="Chevron 16">
            <a:extLst>
              <a:ext uri="{FF2B5EF4-FFF2-40B4-BE49-F238E27FC236}">
                <a16:creationId xmlns:a16="http://schemas.microsoft.com/office/drawing/2014/main" id="{3AB708AF-164C-4A01-825E-8B4F89DFD7D2}"/>
              </a:ext>
            </a:extLst>
          </p:cNvPr>
          <p:cNvSpPr/>
          <p:nvPr/>
        </p:nvSpPr>
        <p:spPr>
          <a:xfrm>
            <a:off x="5368667" y="1734817"/>
            <a:ext cx="1710676" cy="5409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Ideation Workshop</a:t>
            </a:r>
          </a:p>
        </p:txBody>
      </p:sp>
      <p:sp>
        <p:nvSpPr>
          <p:cNvPr id="11" name="Chevron 17">
            <a:extLst>
              <a:ext uri="{FF2B5EF4-FFF2-40B4-BE49-F238E27FC236}">
                <a16:creationId xmlns:a16="http://schemas.microsoft.com/office/drawing/2014/main" id="{C2E5DCF9-45B9-4150-9489-E1CD1863561B}"/>
              </a:ext>
            </a:extLst>
          </p:cNvPr>
          <p:cNvSpPr/>
          <p:nvPr/>
        </p:nvSpPr>
        <p:spPr>
          <a:xfrm>
            <a:off x="7066613" y="1736230"/>
            <a:ext cx="1710676" cy="5409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Recommend-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6C95-ABD3-4F7B-A367-6E0B43F91DD0}"/>
              </a:ext>
            </a:extLst>
          </p:cNvPr>
          <p:cNvSpPr txBox="1"/>
          <p:nvPr/>
        </p:nvSpPr>
        <p:spPr>
          <a:xfrm>
            <a:off x="1753688" y="2319754"/>
            <a:ext cx="175151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Conduct business interviews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Conduct IT interviews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Secure sample data set (5GB)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Collect supporting materials (file structures, sample reports)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Key decisions and business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0C4D9-1213-49FB-855D-D1E225F1C3C2}"/>
              </a:ext>
            </a:extLst>
          </p:cNvPr>
          <p:cNvSpPr txBox="1"/>
          <p:nvPr/>
        </p:nvSpPr>
        <p:spPr>
          <a:xfrm>
            <a:off x="3505200" y="2319754"/>
            <a:ext cx="167531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Collaborate with data owners to capture subset of relevant data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Acquire, prepare and explore data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Explore external data sources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Build Analytic model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Develop mockups</a:t>
            </a:r>
          </a:p>
          <a:p>
            <a:pPr marL="119063" marR="0" lvl="1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“Art of the possible”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22D9E-3746-4C46-8563-B1F1140615AB}"/>
              </a:ext>
            </a:extLst>
          </p:cNvPr>
          <p:cNvSpPr txBox="1"/>
          <p:nvPr/>
        </p:nvSpPr>
        <p:spPr>
          <a:xfrm>
            <a:off x="5335088" y="2319754"/>
            <a:ext cx="1675312" cy="235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Review targeted business initiative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Review analytics and mockups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Brainstorm use cases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Prioritized feasible Big Data business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DEC77-DD9C-47CC-A8B4-8EBA9C988361}"/>
              </a:ext>
            </a:extLst>
          </p:cNvPr>
          <p:cNvSpPr txBox="1"/>
          <p:nvPr/>
        </p:nvSpPr>
        <p:spPr>
          <a:xfrm>
            <a:off x="7087688" y="2319754"/>
            <a:ext cx="16753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Present business opportunities and prioritization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Score data sources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Output – Recommend next steps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7C954-E841-44AF-9C36-17C4AD92222B}"/>
              </a:ext>
            </a:extLst>
          </p:cNvPr>
          <p:cNvSpPr txBox="1"/>
          <p:nvPr/>
        </p:nvSpPr>
        <p:spPr>
          <a:xfrm>
            <a:off x="2145670" y="1371600"/>
            <a:ext cx="78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2B36D-37AC-4B52-894A-C3AEBB720DF4}"/>
              </a:ext>
            </a:extLst>
          </p:cNvPr>
          <p:cNvSpPr txBox="1"/>
          <p:nvPr/>
        </p:nvSpPr>
        <p:spPr>
          <a:xfrm>
            <a:off x="3727557" y="1371600"/>
            <a:ext cx="10528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Weeks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37F8A-C5EF-4F42-A61F-AB5FB047E7F8}"/>
              </a:ext>
            </a:extLst>
          </p:cNvPr>
          <p:cNvSpPr txBox="1"/>
          <p:nvPr/>
        </p:nvSpPr>
        <p:spPr>
          <a:xfrm>
            <a:off x="5764803" y="1371600"/>
            <a:ext cx="78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CD84D-59D6-45E1-AA3D-02130517D168}"/>
              </a:ext>
            </a:extLst>
          </p:cNvPr>
          <p:cNvSpPr txBox="1"/>
          <p:nvPr/>
        </p:nvSpPr>
        <p:spPr>
          <a:xfrm>
            <a:off x="501987" y="1371600"/>
            <a:ext cx="64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9987C-8C77-4145-964A-5CB6B451D77A}"/>
              </a:ext>
            </a:extLst>
          </p:cNvPr>
          <p:cNvSpPr txBox="1"/>
          <p:nvPr/>
        </p:nvSpPr>
        <p:spPr>
          <a:xfrm>
            <a:off x="7451365" y="1371600"/>
            <a:ext cx="61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245964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54351" y="-315153"/>
            <a:ext cx="5468999" cy="137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What’s New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7493" y="3274842"/>
            <a:ext cx="10937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25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4147681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Consultants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9147" y="3263777"/>
            <a:ext cx="1844335" cy="872839"/>
          </a:xfrm>
          <a:prstGeom prst="rect">
            <a:avLst/>
          </a:prstGeom>
        </p:spPr>
        <p:txBody>
          <a:bodyPr wrap="square" lIns="102398" tIns="51199" rIns="102398" bIns="51199">
            <a:spAutoFit/>
          </a:bodyPr>
          <a:lstStyle/>
          <a:p>
            <a:pPr algn="ctr"/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142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0717" y="4136616"/>
            <a:ext cx="1061197" cy="411175"/>
          </a:xfrm>
          <a:prstGeom prst="rect">
            <a:avLst/>
          </a:prstGeom>
        </p:spPr>
        <p:txBody>
          <a:bodyPr wrap="none" lIns="102398" tIns="51199" rIns="102398" bIns="51199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Clients</a:t>
            </a:r>
          </a:p>
        </p:txBody>
      </p:sp>
      <p:pic>
        <p:nvPicPr>
          <p:cNvPr id="3076" name="Picture 4" descr="http://www.cislive.com/image/client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61" y="2299343"/>
            <a:ext cx="886243" cy="10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rconservator.com/img/buil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09" y="2486240"/>
            <a:ext cx="657460" cy="8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tatic.squarespace.com/static/5215e2e2e4b0fbb13f0b0b29/t/523ad1e7e4b086730d121756/1379586536040/Competition-how-t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93" y="2276085"/>
            <a:ext cx="1151813" cy="10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13147" y="4136616"/>
            <a:ext cx="2444589" cy="411175"/>
          </a:xfrm>
          <a:prstGeom prst="rect">
            <a:avLst/>
          </a:prstGeom>
        </p:spPr>
        <p:txBody>
          <a:bodyPr wrap="none" lIns="102398" tIns="51199" rIns="102398" bIns="51199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Managed Services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62636" y="3263777"/>
            <a:ext cx="1145607" cy="872839"/>
          </a:xfrm>
          <a:prstGeom prst="rect">
            <a:avLst/>
          </a:prstGeom>
        </p:spPr>
        <p:txBody>
          <a:bodyPr wrap="square" lIns="102398" tIns="51199" rIns="102398" bIns="51199">
            <a:spAutoFit/>
          </a:bodyPr>
          <a:lstStyle/>
          <a:p>
            <a:pPr algn="ctr"/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13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7736" y="4136616"/>
            <a:ext cx="1889950" cy="411175"/>
          </a:xfrm>
          <a:prstGeom prst="rect">
            <a:avLst/>
          </a:prstGeom>
        </p:spPr>
        <p:txBody>
          <a:bodyPr wrap="none" lIns="102398" tIns="51199" rIns="102398" bIns="51199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10x Upgrades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9907" y="3263777"/>
            <a:ext cx="1145607" cy="872839"/>
          </a:xfrm>
          <a:prstGeom prst="rect">
            <a:avLst/>
          </a:prstGeom>
        </p:spPr>
        <p:txBody>
          <a:bodyPr wrap="square" lIns="102398" tIns="51199" rIns="102398" bIns="51199">
            <a:spAutoFit/>
          </a:bodyPr>
          <a:lstStyle/>
          <a:p>
            <a:pPr algn="ctr"/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11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6884947" y="2411822"/>
            <a:ext cx="762000" cy="951117"/>
          </a:xfrm>
          <a:prstGeom prst="upArrow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3018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8" grpId="0"/>
      <p:bldP spid="19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26FF5-9A05-4F1C-94AC-53690360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6996"/>
            <a:ext cx="8986051" cy="4343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09DB43-6119-42BD-934F-0087A12F92AA}"/>
              </a:ext>
            </a:extLst>
          </p:cNvPr>
          <p:cNvSpPr/>
          <p:nvPr/>
        </p:nvSpPr>
        <p:spPr>
          <a:xfrm>
            <a:off x="2042328" y="1141324"/>
            <a:ext cx="4648200" cy="5334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D723BA-3D3C-4C60-A3DB-85DDD0E5F068}"/>
              </a:ext>
            </a:extLst>
          </p:cNvPr>
          <p:cNvSpPr txBox="1">
            <a:spLocks/>
          </p:cNvSpPr>
          <p:nvPr/>
        </p:nvSpPr>
        <p:spPr>
          <a:xfrm>
            <a:off x="270741" y="99060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2C95DD"/>
                </a:solidFill>
                <a:cs typeface="Architects Daughter"/>
              </a:rPr>
              <a:t>Example Use Cases</a:t>
            </a:r>
            <a:endParaRPr lang="en-US" sz="2000" dirty="0">
              <a:solidFill>
                <a:srgbClr val="2C95DD"/>
              </a:solidFill>
              <a:cs typeface="Architects Daught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0DE95-6581-4E53-98E9-FBE7A2EF603F}"/>
              </a:ext>
            </a:extLst>
          </p:cNvPr>
          <p:cNvSpPr/>
          <p:nvPr/>
        </p:nvSpPr>
        <p:spPr>
          <a:xfrm>
            <a:off x="19335" y="1544196"/>
            <a:ext cx="2342865" cy="3048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16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www.nogalis.com/education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586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69455"/>
            <a:ext cx="51815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Q/A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910" y="4050268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@nogalisinc</a:t>
            </a:r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1026" name="Picture 2" descr="http://www.dailypress2.com/vagazette/images/twitter-bir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2" y="4267200"/>
            <a:ext cx="246708" cy="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9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6468-8FDA-45B3-9261-F3FAE0F8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Some Questions to Frame your Approach to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5FF7-53DE-43ED-8AFE-8838B7F3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How well does your organization leverage big data and analytics to run the business?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Can you quantify the economic value of your data and how that affects your technology and business investments?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 you understand how to create a platform that exploits the economic value of your data?</a:t>
            </a:r>
          </a:p>
        </p:txBody>
      </p:sp>
    </p:spTree>
    <p:extLst>
      <p:ext uri="{BB962C8B-B14F-4D97-AF65-F5344CB8AC3E}">
        <p14:creationId xmlns:p14="http://schemas.microsoft.com/office/powerpoint/2010/main" val="259378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More Enterprise Value out of Lawson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What is Big Data?</a:t>
            </a:r>
          </a:p>
          <a:p>
            <a:r>
              <a:rPr lang="en-US" sz="3600" dirty="0"/>
              <a:t>How Is Big Data Different from Traditional BI?</a:t>
            </a:r>
          </a:p>
          <a:p>
            <a:r>
              <a:rPr lang="en-US" sz="3600" dirty="0"/>
              <a:t>Case Studies Using Lawson Data</a:t>
            </a:r>
          </a:p>
          <a:p>
            <a:r>
              <a:rPr lang="en-US" sz="3600" dirty="0"/>
              <a:t>How to Get Started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65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dirty="0"/>
              <a:t>What is Big Data?</a:t>
            </a:r>
          </a:p>
        </p:txBody>
      </p:sp>
    </p:spTree>
    <p:extLst>
      <p:ext uri="{BB962C8B-B14F-4D97-AF65-F5344CB8AC3E}">
        <p14:creationId xmlns:p14="http://schemas.microsoft.com/office/powerpoint/2010/main" val="349992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D66F438-7DA0-4AF0-B7FA-58E6EFC12FAE}"/>
              </a:ext>
            </a:extLst>
          </p:cNvPr>
          <p:cNvSpPr txBox="1">
            <a:spLocks/>
          </p:cNvSpPr>
          <p:nvPr/>
        </p:nvSpPr>
        <p:spPr>
          <a:xfrm>
            <a:off x="389467" y="133352"/>
            <a:ext cx="8458200" cy="492443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/>
              <a:t>By 2025, The Data Explosion will equate to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55C575-7C14-4C7E-85D2-033187CA8037}"/>
              </a:ext>
            </a:extLst>
          </p:cNvPr>
          <p:cNvGrpSpPr/>
          <p:nvPr/>
        </p:nvGrpSpPr>
        <p:grpSpPr>
          <a:xfrm>
            <a:off x="2266874" y="2253498"/>
            <a:ext cx="2445702" cy="2194560"/>
            <a:chOff x="203600" y="1333501"/>
            <a:chExt cx="2445702" cy="22496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0B49E9-F254-4E7D-B61C-9FE1FCCE7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600" y="1333501"/>
              <a:ext cx="2445702" cy="2232187"/>
            </a:xfrm>
            <a:prstGeom prst="hexagon">
              <a:avLst>
                <a:gd name="adj" fmla="val 24204"/>
                <a:gd name="vf" fmla="val 115470"/>
              </a:avLst>
            </a:prstGeom>
            <a:ln w="38100">
              <a:solidFill>
                <a:srgbClr val="2C95DD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33B99BF5-04B4-4081-9B12-565C71F2D624}"/>
                </a:ext>
              </a:extLst>
            </p:cNvPr>
            <p:cNvSpPr/>
            <p:nvPr/>
          </p:nvSpPr>
          <p:spPr>
            <a:xfrm>
              <a:off x="451863" y="3003521"/>
              <a:ext cx="1957225" cy="579640"/>
            </a:xfrm>
            <a:custGeom>
              <a:avLst/>
              <a:gdLst>
                <a:gd name="connsiteX0" fmla="*/ 0 w 1778558"/>
                <a:gd name="connsiteY0" fmla="*/ 0 h 609600"/>
                <a:gd name="connsiteX1" fmla="*/ 1778558 w 1778558"/>
                <a:gd name="connsiteY1" fmla="*/ 0 h 609600"/>
                <a:gd name="connsiteX2" fmla="*/ 1778558 w 1778558"/>
                <a:gd name="connsiteY2" fmla="*/ 609600 h 609600"/>
                <a:gd name="connsiteX3" fmla="*/ 0 w 1778558"/>
                <a:gd name="connsiteY3" fmla="*/ 609600 h 609600"/>
                <a:gd name="connsiteX4" fmla="*/ 0 w 1778558"/>
                <a:gd name="connsiteY4" fmla="*/ 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2058389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425541 w 2058389"/>
                <a:gd name="connsiteY2" fmla="*/ 605295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752728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389" h="609600">
                  <a:moveTo>
                    <a:pt x="0" y="8610"/>
                  </a:moveTo>
                  <a:lnTo>
                    <a:pt x="2058389" y="0"/>
                  </a:lnTo>
                  <a:lnTo>
                    <a:pt x="1752728" y="609600"/>
                  </a:lnTo>
                  <a:lnTo>
                    <a:pt x="279831" y="609600"/>
                  </a:lnTo>
                  <a:lnTo>
                    <a:pt x="0" y="8610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BE73FE-D367-4F6A-B313-7AFF368C66E3}"/>
                </a:ext>
              </a:extLst>
            </p:cNvPr>
            <p:cNvSpPr txBox="1"/>
            <p:nvPr/>
          </p:nvSpPr>
          <p:spPr>
            <a:xfrm>
              <a:off x="582258" y="3021055"/>
              <a:ext cx="1651414" cy="54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8 Billion</a:t>
              </a:r>
              <a:br>
                <a:rPr lang="en-US" sz="2800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</a:br>
              <a:r>
                <a:rPr lang="en-US" sz="1050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CONNECTED PEOPLE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69DA7-8968-460C-9B03-5EF5204B10FB}"/>
              </a:ext>
            </a:extLst>
          </p:cNvPr>
          <p:cNvGrpSpPr/>
          <p:nvPr/>
        </p:nvGrpSpPr>
        <p:grpSpPr>
          <a:xfrm>
            <a:off x="165462" y="1105887"/>
            <a:ext cx="2450592" cy="2194560"/>
            <a:chOff x="858206" y="3915347"/>
            <a:chExt cx="2450592" cy="22604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ABB76D-FA29-421E-8230-385E5208DB1F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8206" y="3915347"/>
              <a:ext cx="2450592" cy="2240280"/>
            </a:xfrm>
            <a:prstGeom prst="hexagon">
              <a:avLst>
                <a:gd name="adj" fmla="val 24204"/>
                <a:gd name="vf" fmla="val 115470"/>
              </a:avLst>
            </a:prstGeom>
            <a:ln w="38100">
              <a:solidFill>
                <a:srgbClr val="2C95DD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37">
              <a:extLst>
                <a:ext uri="{FF2B5EF4-FFF2-40B4-BE49-F238E27FC236}">
                  <a16:creationId xmlns:a16="http://schemas.microsoft.com/office/drawing/2014/main" id="{55A7DC50-7C46-404B-97EC-C25BCC45B800}"/>
                </a:ext>
              </a:extLst>
            </p:cNvPr>
            <p:cNvSpPr/>
            <p:nvPr/>
          </p:nvSpPr>
          <p:spPr>
            <a:xfrm>
              <a:off x="1112264" y="5596135"/>
              <a:ext cx="1957225" cy="579640"/>
            </a:xfrm>
            <a:custGeom>
              <a:avLst/>
              <a:gdLst>
                <a:gd name="connsiteX0" fmla="*/ 0 w 1778558"/>
                <a:gd name="connsiteY0" fmla="*/ 0 h 609600"/>
                <a:gd name="connsiteX1" fmla="*/ 1778558 w 1778558"/>
                <a:gd name="connsiteY1" fmla="*/ 0 h 609600"/>
                <a:gd name="connsiteX2" fmla="*/ 1778558 w 1778558"/>
                <a:gd name="connsiteY2" fmla="*/ 609600 h 609600"/>
                <a:gd name="connsiteX3" fmla="*/ 0 w 1778558"/>
                <a:gd name="connsiteY3" fmla="*/ 609600 h 609600"/>
                <a:gd name="connsiteX4" fmla="*/ 0 w 1778558"/>
                <a:gd name="connsiteY4" fmla="*/ 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2058389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425541 w 2058389"/>
                <a:gd name="connsiteY2" fmla="*/ 605295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752728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389" h="609600">
                  <a:moveTo>
                    <a:pt x="0" y="8610"/>
                  </a:moveTo>
                  <a:lnTo>
                    <a:pt x="2058389" y="0"/>
                  </a:lnTo>
                  <a:lnTo>
                    <a:pt x="1752728" y="609600"/>
                  </a:lnTo>
                  <a:lnTo>
                    <a:pt x="279831" y="609600"/>
                  </a:lnTo>
                  <a:lnTo>
                    <a:pt x="0" y="8610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AF29E-2046-44D7-9437-85ACBA360B9F}"/>
                </a:ext>
              </a:extLst>
            </p:cNvPr>
            <p:cNvSpPr txBox="1"/>
            <p:nvPr/>
          </p:nvSpPr>
          <p:spPr>
            <a:xfrm>
              <a:off x="1213003" y="5613669"/>
              <a:ext cx="1710726" cy="546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163 Zettabytes</a:t>
              </a:r>
              <a:br>
                <a:rPr lang="en-US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</a:br>
              <a:r>
                <a:rPr lang="en-US" sz="1050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OF DATA PER YEAR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F9C15D-1D63-4676-BC1C-36E8A35D4453}"/>
              </a:ext>
            </a:extLst>
          </p:cNvPr>
          <p:cNvGrpSpPr/>
          <p:nvPr/>
        </p:nvGrpSpPr>
        <p:grpSpPr>
          <a:xfrm>
            <a:off x="4363396" y="1096105"/>
            <a:ext cx="2450592" cy="2194562"/>
            <a:chOff x="220437" y="973057"/>
            <a:chExt cx="2450592" cy="219456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E5C259-7503-4B01-A799-C313B45F32D7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437" y="973057"/>
              <a:ext cx="2450592" cy="2186842"/>
            </a:xfrm>
            <a:prstGeom prst="hexagon">
              <a:avLst>
                <a:gd name="adj" fmla="val 24619"/>
                <a:gd name="vf" fmla="val 115470"/>
              </a:avLst>
            </a:prstGeom>
            <a:ln w="38100">
              <a:solidFill>
                <a:srgbClr val="2C95DD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1A65A10E-140F-4AF2-8C68-A65985BD486C}"/>
                </a:ext>
              </a:extLst>
            </p:cNvPr>
            <p:cNvSpPr/>
            <p:nvPr/>
          </p:nvSpPr>
          <p:spPr>
            <a:xfrm>
              <a:off x="467943" y="2601806"/>
              <a:ext cx="1957225" cy="565813"/>
            </a:xfrm>
            <a:custGeom>
              <a:avLst/>
              <a:gdLst>
                <a:gd name="connsiteX0" fmla="*/ 0 w 1778558"/>
                <a:gd name="connsiteY0" fmla="*/ 0 h 609600"/>
                <a:gd name="connsiteX1" fmla="*/ 1778558 w 1778558"/>
                <a:gd name="connsiteY1" fmla="*/ 0 h 609600"/>
                <a:gd name="connsiteX2" fmla="*/ 1778558 w 1778558"/>
                <a:gd name="connsiteY2" fmla="*/ 609600 h 609600"/>
                <a:gd name="connsiteX3" fmla="*/ 0 w 1778558"/>
                <a:gd name="connsiteY3" fmla="*/ 609600 h 609600"/>
                <a:gd name="connsiteX4" fmla="*/ 0 w 1778558"/>
                <a:gd name="connsiteY4" fmla="*/ 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2058389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425541 w 2058389"/>
                <a:gd name="connsiteY2" fmla="*/ 605295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752728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389" h="609600">
                  <a:moveTo>
                    <a:pt x="0" y="8610"/>
                  </a:moveTo>
                  <a:lnTo>
                    <a:pt x="2058389" y="0"/>
                  </a:lnTo>
                  <a:lnTo>
                    <a:pt x="1752728" y="609600"/>
                  </a:lnTo>
                  <a:lnTo>
                    <a:pt x="279831" y="609600"/>
                  </a:lnTo>
                  <a:lnTo>
                    <a:pt x="0" y="8610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DCDB56-ADB6-4F80-82E8-FD875DE83D01}"/>
                </a:ext>
              </a:extLst>
            </p:cNvPr>
            <p:cNvSpPr txBox="1"/>
            <p:nvPr/>
          </p:nvSpPr>
          <p:spPr>
            <a:xfrm>
              <a:off x="609642" y="2613267"/>
              <a:ext cx="1666038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75 Billion</a:t>
              </a:r>
              <a:br>
                <a:rPr lang="en-US" sz="1050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</a:br>
              <a:r>
                <a:rPr lang="en-US" sz="1050" dirty="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CONNECTED DEVICES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F433F5-C3DB-4A4A-9AC6-90871D1FE73E}"/>
              </a:ext>
            </a:extLst>
          </p:cNvPr>
          <p:cNvGrpSpPr/>
          <p:nvPr/>
        </p:nvGrpSpPr>
        <p:grpSpPr>
          <a:xfrm>
            <a:off x="6464808" y="2224806"/>
            <a:ext cx="2450592" cy="2251944"/>
            <a:chOff x="7306217" y="2159136"/>
            <a:chExt cx="2450592" cy="225194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E46E21-D373-41EC-82C8-F709F9A51FEE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217" y="2159136"/>
              <a:ext cx="2450592" cy="2185416"/>
            </a:xfrm>
            <a:prstGeom prst="hexagon">
              <a:avLst>
                <a:gd name="adj" fmla="val 24619"/>
                <a:gd name="vf" fmla="val 115470"/>
              </a:avLst>
            </a:prstGeom>
            <a:ln w="38100">
              <a:solidFill>
                <a:srgbClr val="2C95DD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842766F7-7355-40C8-B120-3E789D7E3ADF}"/>
                </a:ext>
              </a:extLst>
            </p:cNvPr>
            <p:cNvSpPr/>
            <p:nvPr/>
          </p:nvSpPr>
          <p:spPr>
            <a:xfrm>
              <a:off x="7565350" y="3845267"/>
              <a:ext cx="1957225" cy="565813"/>
            </a:xfrm>
            <a:custGeom>
              <a:avLst/>
              <a:gdLst>
                <a:gd name="connsiteX0" fmla="*/ 0 w 1778558"/>
                <a:gd name="connsiteY0" fmla="*/ 0 h 609600"/>
                <a:gd name="connsiteX1" fmla="*/ 1778558 w 1778558"/>
                <a:gd name="connsiteY1" fmla="*/ 0 h 609600"/>
                <a:gd name="connsiteX2" fmla="*/ 1778558 w 1778558"/>
                <a:gd name="connsiteY2" fmla="*/ 609600 h 609600"/>
                <a:gd name="connsiteX3" fmla="*/ 0 w 1778558"/>
                <a:gd name="connsiteY3" fmla="*/ 609600 h 609600"/>
                <a:gd name="connsiteX4" fmla="*/ 0 w 1778558"/>
                <a:gd name="connsiteY4" fmla="*/ 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2058389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425541 w 2058389"/>
                <a:gd name="connsiteY2" fmla="*/ 605295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  <a:gd name="connsiteX0" fmla="*/ 0 w 2058389"/>
                <a:gd name="connsiteY0" fmla="*/ 8610 h 609600"/>
                <a:gd name="connsiteX1" fmla="*/ 2058389 w 2058389"/>
                <a:gd name="connsiteY1" fmla="*/ 0 h 609600"/>
                <a:gd name="connsiteX2" fmla="*/ 1752728 w 2058389"/>
                <a:gd name="connsiteY2" fmla="*/ 609600 h 609600"/>
                <a:gd name="connsiteX3" fmla="*/ 279831 w 2058389"/>
                <a:gd name="connsiteY3" fmla="*/ 609600 h 609600"/>
                <a:gd name="connsiteX4" fmla="*/ 0 w 2058389"/>
                <a:gd name="connsiteY4" fmla="*/ 861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389" h="609600">
                  <a:moveTo>
                    <a:pt x="0" y="8610"/>
                  </a:moveTo>
                  <a:lnTo>
                    <a:pt x="2058389" y="0"/>
                  </a:lnTo>
                  <a:lnTo>
                    <a:pt x="1752728" y="609600"/>
                  </a:lnTo>
                  <a:lnTo>
                    <a:pt x="279831" y="609600"/>
                  </a:lnTo>
                  <a:lnTo>
                    <a:pt x="0" y="8610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9C0F3D-B7C7-4F13-9AB4-2FA753E2C80A}"/>
                </a:ext>
              </a:extLst>
            </p:cNvPr>
            <p:cNvSpPr txBox="1"/>
            <p:nvPr/>
          </p:nvSpPr>
          <p:spPr>
            <a:xfrm>
              <a:off x="7530822" y="3856728"/>
              <a:ext cx="20185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Every 18 seconds</a:t>
              </a:r>
            </a:p>
            <a:p>
              <a:pPr algn="ctr"/>
              <a:r>
                <a:rPr lang="en-US" sz="1200">
                  <a:solidFill>
                    <a:srgbClr val="FFFFFF"/>
                  </a:solidFill>
                  <a:effectLst>
                    <a:glow rad="63500">
                      <a:srgbClr val="2C95DD">
                        <a:satMod val="175000"/>
                        <a:alpha val="40000"/>
                      </a:srgbClr>
                    </a:glow>
                  </a:effectLst>
                  <a:latin typeface="Arial"/>
                  <a:cs typeface="Arial"/>
                </a:rPr>
                <a:t>AN INTERACTION</a:t>
              </a:r>
              <a:endParaRPr lang="en-US" sz="1200" dirty="0">
                <a:solidFill>
                  <a:srgbClr val="FFFFFF"/>
                </a:solidFill>
                <a:effectLst>
                  <a:glow rad="63500">
                    <a:srgbClr val="2C95DD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609E13-B404-41AA-AEC4-425F7CBF1F5B}"/>
              </a:ext>
            </a:extLst>
          </p:cNvPr>
          <p:cNvSpPr txBox="1"/>
          <p:nvPr/>
        </p:nvSpPr>
        <p:spPr>
          <a:xfrm>
            <a:off x="125042" y="4907091"/>
            <a:ext cx="135453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Source: Forbes, 2017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396523-9520-466E-9B4A-E586DD3EC505}"/>
              </a:ext>
            </a:extLst>
          </p:cNvPr>
          <p:cNvSpPr txBox="1"/>
          <p:nvPr/>
        </p:nvSpPr>
        <p:spPr>
          <a:xfrm>
            <a:off x="4625666" y="3646312"/>
            <a:ext cx="191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to 20%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the data will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 </a:t>
            </a:r>
            <a:r>
              <a:rPr lang="en-US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critical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lives</a:t>
            </a:r>
          </a:p>
        </p:txBody>
      </p:sp>
    </p:spTree>
    <p:extLst>
      <p:ext uri="{BB962C8B-B14F-4D97-AF65-F5344CB8AC3E}">
        <p14:creationId xmlns:p14="http://schemas.microsoft.com/office/powerpoint/2010/main" val="2230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03729E2-C526-40B9-9514-6A632C70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4" y="197624"/>
            <a:ext cx="8035516" cy="6673494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97A0446-29C4-496B-826B-217AA86F3A33}"/>
              </a:ext>
            </a:extLst>
          </p:cNvPr>
          <p:cNvSpPr/>
          <p:nvPr/>
        </p:nvSpPr>
        <p:spPr>
          <a:xfrm>
            <a:off x="2655402" y="2876549"/>
            <a:ext cx="1833925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Blockchain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24D07AA5-99E4-4D5E-ABFA-F71CE2CC4F4A}"/>
              </a:ext>
            </a:extLst>
          </p:cNvPr>
          <p:cNvSpPr/>
          <p:nvPr/>
        </p:nvSpPr>
        <p:spPr>
          <a:xfrm>
            <a:off x="2648928" y="1241567"/>
            <a:ext cx="1846874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Mobility &amp;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Cloud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2E5FE472-17CF-4E3B-A809-BDBF3C3A781C}"/>
              </a:ext>
            </a:extLst>
          </p:cNvPr>
          <p:cNvSpPr/>
          <p:nvPr/>
        </p:nvSpPr>
        <p:spPr>
          <a:xfrm>
            <a:off x="4685485" y="1234148"/>
            <a:ext cx="1846874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Telemedicine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83B236B-1BA7-4831-B9C2-4C3479B30104}"/>
              </a:ext>
            </a:extLst>
          </p:cNvPr>
          <p:cNvSpPr txBox="1">
            <a:spLocks/>
          </p:cNvSpPr>
          <p:nvPr/>
        </p:nvSpPr>
        <p:spPr>
          <a:xfrm>
            <a:off x="121919" y="322188"/>
            <a:ext cx="9022081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Healthcare &amp; Life Sciences Digital Transformation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63840586-0FB2-44ED-A0DB-D25020D2B296}"/>
              </a:ext>
            </a:extLst>
          </p:cNvPr>
          <p:cNvSpPr/>
          <p:nvPr/>
        </p:nvSpPr>
        <p:spPr>
          <a:xfrm>
            <a:off x="609601" y="1241567"/>
            <a:ext cx="1846874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Cyber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Security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FB2E9CF-5C08-4FC5-BF47-24C7C826CB22}"/>
              </a:ext>
            </a:extLst>
          </p:cNvPr>
          <p:cNvSpPr/>
          <p:nvPr/>
        </p:nvSpPr>
        <p:spPr>
          <a:xfrm>
            <a:off x="4685485" y="2876548"/>
            <a:ext cx="1833925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Internet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of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Things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B3B4787D-D656-436E-9184-B3703F4040B2}"/>
              </a:ext>
            </a:extLst>
          </p:cNvPr>
          <p:cNvSpPr/>
          <p:nvPr/>
        </p:nvSpPr>
        <p:spPr>
          <a:xfrm>
            <a:off x="609600" y="2876550"/>
            <a:ext cx="1846874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Artificial Intelligence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299B48AA-7CE9-4F38-9B4A-8597A5E7A15E}"/>
              </a:ext>
            </a:extLst>
          </p:cNvPr>
          <p:cNvSpPr/>
          <p:nvPr/>
        </p:nvSpPr>
        <p:spPr>
          <a:xfrm>
            <a:off x="6722042" y="1234148"/>
            <a:ext cx="1846874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Wearables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927358FE-6449-491B-9E15-8AEDF3555CA9}"/>
              </a:ext>
            </a:extLst>
          </p:cNvPr>
          <p:cNvSpPr/>
          <p:nvPr/>
        </p:nvSpPr>
        <p:spPr>
          <a:xfrm>
            <a:off x="6722042" y="2876548"/>
            <a:ext cx="1833925" cy="1482583"/>
          </a:xfrm>
          <a:prstGeom prst="roundRect">
            <a:avLst>
              <a:gd name="adj" fmla="val 0"/>
            </a:avLst>
          </a:prstGeom>
          <a:solidFill>
            <a:srgbClr val="007DB8">
              <a:alpha val="45000"/>
            </a:srgbClr>
          </a:solidFill>
          <a:ln w="12700" cmpd="sng">
            <a:solidFill>
              <a:srgbClr val="007DB8">
                <a:lumMod val="75000"/>
              </a:srgb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58412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dirty="0"/>
              <a:t>How Is Big Data Different from Traditional BI?</a:t>
            </a:r>
          </a:p>
        </p:txBody>
      </p:sp>
    </p:spTree>
    <p:extLst>
      <p:ext uri="{BB962C8B-B14F-4D97-AF65-F5344CB8AC3E}">
        <p14:creationId xmlns:p14="http://schemas.microsoft.com/office/powerpoint/2010/main" val="318344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374A177-3EA1-4F1A-A98F-28BD3ED6919B}"/>
              </a:ext>
            </a:extLst>
          </p:cNvPr>
          <p:cNvSpPr txBox="1"/>
          <p:nvPr/>
        </p:nvSpPr>
        <p:spPr>
          <a:xfrm>
            <a:off x="271118" y="93805"/>
            <a:ext cx="8590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3399"/>
                </a:solidFill>
                <a:cs typeface="MetaCondBookLF-Roman"/>
              </a:rPr>
              <a:t>Defining How We Analyze Data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C95DD"/>
                </a:solidFill>
                <a:cs typeface="MetaCondBookLF-Roman"/>
              </a:rPr>
              <a:t>Business Intelligence v. Data Science</a:t>
            </a:r>
            <a:endParaRPr lang="en-US" sz="2800" dirty="0">
              <a:solidFill>
                <a:srgbClr val="2C95DD"/>
              </a:solidFill>
              <a:cs typeface="MetaCondBookLF-Roman"/>
            </a:endParaRPr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92666CC8-4E3C-4FA2-961F-3305C2E21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0583" y="1512014"/>
            <a:ext cx="0" cy="2788868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43" name="Line 4">
            <a:extLst>
              <a:ext uri="{FF2B5EF4-FFF2-40B4-BE49-F238E27FC236}">
                <a16:creationId xmlns:a16="http://schemas.microsoft.com/office/drawing/2014/main" id="{822A00F5-E31C-471E-A9A5-0BC2A01C5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0583" y="4300405"/>
            <a:ext cx="3964683" cy="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44" name="Arc 5">
            <a:extLst>
              <a:ext uri="{FF2B5EF4-FFF2-40B4-BE49-F238E27FC236}">
                <a16:creationId xmlns:a16="http://schemas.microsoft.com/office/drawing/2014/main" id="{32D1611A-6FDD-4CFE-9DA4-35EC91D78D36}"/>
              </a:ext>
            </a:extLst>
          </p:cNvPr>
          <p:cNvSpPr>
            <a:spLocks/>
          </p:cNvSpPr>
          <p:nvPr/>
        </p:nvSpPr>
        <p:spPr bwMode="auto">
          <a:xfrm>
            <a:off x="1130584" y="2773792"/>
            <a:ext cx="2040926" cy="15266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chemeClr val="tx2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56FBACF0-9D53-4224-8E4B-B7839977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6" y="1728264"/>
            <a:ext cx="514399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0000"/>
                </a:solidFill>
                <a:ea typeface="Times New Roman" charset="0"/>
              </a:rPr>
              <a:t>High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F5BDDB8B-30AC-4553-A027-3AAE0485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911" y="4300405"/>
            <a:ext cx="514399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0000"/>
                </a:solidFill>
                <a:ea typeface="Times New Roman" charset="0"/>
              </a:rPr>
              <a:t>Future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9A115D53-5D41-41F9-BD8A-75B3FB1E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64" y="4300405"/>
            <a:ext cx="405804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0000"/>
                </a:solidFill>
                <a:ea typeface="Times New Roman" charset="0"/>
              </a:rPr>
              <a:t>Past      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25159534-8585-4D9C-B4FE-BF1F1564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485" y="4300405"/>
            <a:ext cx="1371731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3399"/>
                </a:solidFill>
                <a:ea typeface="Times New Roman" charset="0"/>
              </a:rPr>
              <a:t>TIME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141AC5AF-42EA-4D3F-A38F-8075C9A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6" y="2757120"/>
            <a:ext cx="1028798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3399"/>
                </a:solidFill>
                <a:ea typeface="Times New Roman" charset="0"/>
              </a:rPr>
              <a:t>BUSINESS VALUE</a:t>
            </a:r>
          </a:p>
        </p:txBody>
      </p:sp>
      <p:sp>
        <p:nvSpPr>
          <p:cNvPr id="50" name="Arc 11">
            <a:extLst>
              <a:ext uri="{FF2B5EF4-FFF2-40B4-BE49-F238E27FC236}">
                <a16:creationId xmlns:a16="http://schemas.microsoft.com/office/drawing/2014/main" id="{9F6EFFF9-3F37-4DC2-B686-38EA05C97E41}"/>
              </a:ext>
            </a:extLst>
          </p:cNvPr>
          <p:cNvSpPr>
            <a:spLocks/>
          </p:cNvSpPr>
          <p:nvPr/>
        </p:nvSpPr>
        <p:spPr bwMode="auto">
          <a:xfrm>
            <a:off x="1130584" y="1871637"/>
            <a:ext cx="3241190" cy="24125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9"/>
              <a:gd name="T1" fmla="*/ 0 h 21600"/>
              <a:gd name="T2" fmla="*/ 21599 w 21599"/>
              <a:gd name="T3" fmla="*/ 21529 h 21600"/>
              <a:gd name="T4" fmla="*/ 0 w 215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600" fill="none" extrusionOk="0">
                <a:moveTo>
                  <a:pt x="0" y="-1"/>
                </a:moveTo>
                <a:cubicBezTo>
                  <a:pt x="11901" y="-1"/>
                  <a:pt x="21560" y="9627"/>
                  <a:pt x="21599" y="21528"/>
                </a:cubicBezTo>
              </a:path>
              <a:path w="21599" h="21600" stroke="0" extrusionOk="0">
                <a:moveTo>
                  <a:pt x="0" y="-1"/>
                </a:moveTo>
                <a:cubicBezTo>
                  <a:pt x="11901" y="-1"/>
                  <a:pt x="21560" y="9627"/>
                  <a:pt x="21599" y="21528"/>
                </a:cubicBezTo>
                <a:lnTo>
                  <a:pt x="0" y="21600"/>
                </a:lnTo>
                <a:close/>
              </a:path>
            </a:pathLst>
          </a:custGeom>
          <a:noFill/>
          <a:ln w="44450">
            <a:solidFill>
              <a:schemeClr val="tx2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F36C6F13-9289-4506-862C-23B90BE0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154" y="3326288"/>
            <a:ext cx="808846" cy="59279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a typeface="Times New Roman" charset="0"/>
              </a:rPr>
              <a:t>Business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a typeface="Times New Roman" charset="0"/>
              </a:rPr>
              <a:t>Intelligence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FA68528-BE43-4BF1-B72F-16A7A3FBB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35353"/>
              </p:ext>
            </p:extLst>
          </p:nvPr>
        </p:nvGraphicFramePr>
        <p:xfrm>
          <a:off x="3963546" y="1240610"/>
          <a:ext cx="5013059" cy="131826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33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3399"/>
                          </a:solidFill>
                        </a:rPr>
                        <a:t>Predictive and Prescriptive Analytics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3399"/>
                          </a:solidFill>
                        </a:rPr>
                        <a:t>Typical </a:t>
                      </a:r>
                      <a:r>
                        <a:rPr lang="en-US" sz="800" baseline="0" dirty="0">
                          <a:solidFill>
                            <a:srgbClr val="003399"/>
                          </a:solidFill>
                        </a:rPr>
                        <a:t>Techniques &amp; Data Types</a:t>
                      </a:r>
                      <a:endParaRPr lang="en-US" sz="800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Ad hoc, optimization, predictive modeling, forecasting, statistical analysis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Semi-structured/unstructured data, many types of sources, very large data sets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Unpredictable size and velocity of ingestion into a data lake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3399"/>
                          </a:solidFill>
                        </a:rPr>
                        <a:t>Common Questions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there a correlation between gender and LOS</a:t>
                      </a: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factors contribute to HAIs</a:t>
                      </a: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What will happen next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month</a:t>
                      </a: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Why is this happening?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Line Callout 1 (Accent Bar) 18">
            <a:extLst>
              <a:ext uri="{FF2B5EF4-FFF2-40B4-BE49-F238E27FC236}">
                <a16:creationId xmlns:a16="http://schemas.microsoft.com/office/drawing/2014/main" id="{018DAD81-F113-480C-B440-21F95B12CEEE}"/>
              </a:ext>
            </a:extLst>
          </p:cNvPr>
          <p:cNvSpPr/>
          <p:nvPr/>
        </p:nvSpPr>
        <p:spPr>
          <a:xfrm>
            <a:off x="4361769" y="1260156"/>
            <a:ext cx="2375760" cy="1247030"/>
          </a:xfrm>
          <a:prstGeom prst="accentCallout1">
            <a:avLst>
              <a:gd name="adj1" fmla="val 64904"/>
              <a:gd name="adj2" fmla="val -20654"/>
              <a:gd name="adj3" fmla="val 93196"/>
              <a:gd name="adj4" fmla="val -8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4" name="Line Callout 1 (Accent Bar) 19">
            <a:extLst>
              <a:ext uri="{FF2B5EF4-FFF2-40B4-BE49-F238E27FC236}">
                <a16:creationId xmlns:a16="http://schemas.microsoft.com/office/drawing/2014/main" id="{47E8CBA0-4583-4B58-A12A-4710060009BA}"/>
              </a:ext>
            </a:extLst>
          </p:cNvPr>
          <p:cNvSpPr/>
          <p:nvPr/>
        </p:nvSpPr>
        <p:spPr>
          <a:xfrm>
            <a:off x="4183975" y="2917506"/>
            <a:ext cx="2375760" cy="1207372"/>
          </a:xfrm>
          <a:prstGeom prst="accentCallout1">
            <a:avLst>
              <a:gd name="adj1" fmla="val 53128"/>
              <a:gd name="adj2" fmla="val -12909"/>
              <a:gd name="adj3" fmla="val 56509"/>
              <a:gd name="adj4" fmla="val -29724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93F0765-BCCF-4379-956A-E02CBAEE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44836"/>
              </p:ext>
            </p:extLst>
          </p:nvPr>
        </p:nvGraphicFramePr>
        <p:xfrm>
          <a:off x="3984103" y="2821031"/>
          <a:ext cx="5013058" cy="1371600"/>
        </p:xfrm>
        <a:graphic>
          <a:graphicData uri="http://schemas.openxmlformats.org/drawingml/2006/table">
            <a:tbl>
              <a:tblPr firstCol="1">
                <a:tableStyleId>{69CF1AB2-1976-4502-BF36-3FF5EA218861}</a:tableStyleId>
              </a:tblPr>
              <a:tblGrid>
                <a:gridCol w="136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Business Intelligence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chemeClr val="tx2"/>
                          </a:solidFill>
                        </a:rPr>
                        <a:t>Typical </a:t>
                      </a:r>
                      <a:r>
                        <a:rPr lang="en-US" sz="800" b="0" i="0" baseline="0" dirty="0">
                          <a:solidFill>
                            <a:schemeClr val="tx2"/>
                          </a:solidFill>
                        </a:rPr>
                        <a:t>Techniques &amp; Data Types</a:t>
                      </a:r>
                      <a:endParaRPr lang="en-US" sz="800" b="0" i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Standard reporting, dashboards, alerts, queries, details on demand 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Structured data, traditional sources, manageable data sets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Predictable batch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schedule into a data warehouse</a:t>
                      </a:r>
                      <a:endParaRPr lang="en-US" sz="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</a:rPr>
                        <a:t>Common Questions </a:t>
                      </a:r>
                    </a:p>
                    <a:p>
                      <a:endParaRPr lang="en-US" sz="800" b="0" i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How many patients did we have last month?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What was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their average length of stay</a:t>
                      </a: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percentage of patients were covered by Medicare</a:t>
                      </a: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112713" indent="-112713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What wer</a:t>
                      </a:r>
                      <a:r>
                        <a:rPr lang="en-US" sz="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 the DRG codes?</a:t>
                      </a:r>
                      <a:endParaRPr lang="en-US" sz="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Text Box 13">
            <a:extLst>
              <a:ext uri="{FF2B5EF4-FFF2-40B4-BE49-F238E27FC236}">
                <a16:creationId xmlns:a16="http://schemas.microsoft.com/office/drawing/2014/main" id="{822386F8-216A-47CF-A1B7-CE270B59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668" y="2119086"/>
            <a:ext cx="760168" cy="5830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a typeface="Times New Roman" charset="0"/>
              </a:rPr>
              <a:t>Data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ea typeface="Times New Roman" charset="0"/>
              </a:rPr>
              <a:t>Science</a:t>
            </a: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09829BAC-4AD8-4DEA-AE3B-91D04175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37" y="3941258"/>
            <a:ext cx="470675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0000"/>
                </a:solidFill>
                <a:ea typeface="Times New Roman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0223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923EC-BB73-4E54-9755-C7865AE577D9}"/>
              </a:ext>
            </a:extLst>
          </p:cNvPr>
          <p:cNvSpPr txBox="1"/>
          <p:nvPr/>
        </p:nvSpPr>
        <p:spPr>
          <a:xfrm>
            <a:off x="950080" y="2234495"/>
            <a:ext cx="2926080" cy="384048"/>
          </a:xfrm>
          <a:prstGeom prst="rect">
            <a:avLst/>
          </a:prstGeom>
          <a:solidFill>
            <a:srgbClr val="284B80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Step 1: 	</a:t>
            </a:r>
            <a:r>
              <a:rPr lang="en-US" sz="1050" dirty="0">
                <a:solidFill>
                  <a:srgbClr val="FFFFFF"/>
                </a:solidFill>
                <a:cs typeface="Arial"/>
              </a:rPr>
              <a:t>Pre-build data schema </a:t>
            </a:r>
            <a:br>
              <a:rPr lang="en-US" sz="1050" dirty="0">
                <a:solidFill>
                  <a:srgbClr val="FFFFFF"/>
                </a:solidFill>
                <a:cs typeface="Arial"/>
              </a:rPr>
            </a:br>
            <a:r>
              <a:rPr lang="en-US" sz="1050" dirty="0">
                <a:solidFill>
                  <a:srgbClr val="FFFFFF"/>
                </a:solidFill>
                <a:cs typeface="Arial"/>
              </a:rPr>
              <a:t>(schema-on-load)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1874D8-9546-4265-8ADD-B12FB1BCD063}"/>
              </a:ext>
            </a:extLst>
          </p:cNvPr>
          <p:cNvCxnSpPr/>
          <p:nvPr/>
        </p:nvCxnSpPr>
        <p:spPr>
          <a:xfrm>
            <a:off x="3866148" y="5161223"/>
            <a:ext cx="99461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n 86">
            <a:extLst>
              <a:ext uri="{FF2B5EF4-FFF2-40B4-BE49-F238E27FC236}">
                <a16:creationId xmlns:a16="http://schemas.microsoft.com/office/drawing/2014/main" id="{241EA0E8-8689-4A08-BE3E-4C7806C5FDD4}"/>
              </a:ext>
            </a:extLst>
          </p:cNvPr>
          <p:cNvSpPr/>
          <p:nvPr/>
        </p:nvSpPr>
        <p:spPr>
          <a:xfrm>
            <a:off x="1841620" y="5579473"/>
            <a:ext cx="1143000" cy="43815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50000">
                <a:schemeClr val="bg2">
                  <a:lumMod val="50000"/>
                  <a:lumOff val="50000"/>
                </a:schemeClr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571500" indent="-5715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3399"/>
                </a:solidFill>
                <a:cs typeface="Arial"/>
              </a:rPr>
              <a:t>DW</a:t>
            </a:r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67DEC02B-A6DA-4B1A-A950-1C7C3CC6C142}"/>
              </a:ext>
            </a:extLst>
          </p:cNvPr>
          <p:cNvSpPr/>
          <p:nvPr/>
        </p:nvSpPr>
        <p:spPr>
          <a:xfrm>
            <a:off x="3861483" y="2780125"/>
            <a:ext cx="870937" cy="997215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1059857 w 1059857"/>
              <a:gd name="connsiteY0" fmla="*/ 5726 h 933302"/>
              <a:gd name="connsiteX1" fmla="*/ 443023 w 1059857"/>
              <a:gd name="connsiteY1" fmla="*/ 0 h 933302"/>
              <a:gd name="connsiteX2" fmla="*/ 443023 w 1059857"/>
              <a:gd name="connsiteY2" fmla="*/ 927395 h 933302"/>
              <a:gd name="connsiteX3" fmla="*/ 0 w 1059857"/>
              <a:gd name="connsiteY3" fmla="*/ 933302 h 933302"/>
              <a:gd name="connsiteX0" fmla="*/ 1059857 w 1059857"/>
              <a:gd name="connsiteY0" fmla="*/ 0 h 944754"/>
              <a:gd name="connsiteX1" fmla="*/ 443023 w 1059857"/>
              <a:gd name="connsiteY1" fmla="*/ 11452 h 944754"/>
              <a:gd name="connsiteX2" fmla="*/ 443023 w 1059857"/>
              <a:gd name="connsiteY2" fmla="*/ 938847 h 944754"/>
              <a:gd name="connsiteX3" fmla="*/ 0 w 1059857"/>
              <a:gd name="connsiteY3" fmla="*/ 944754 h 944754"/>
              <a:gd name="connsiteX0" fmla="*/ 1050875 w 1050875"/>
              <a:gd name="connsiteY0" fmla="*/ 0 h 933302"/>
              <a:gd name="connsiteX1" fmla="*/ 443023 w 1050875"/>
              <a:gd name="connsiteY1" fmla="*/ 0 h 933302"/>
              <a:gd name="connsiteX2" fmla="*/ 443023 w 1050875"/>
              <a:gd name="connsiteY2" fmla="*/ 927395 h 933302"/>
              <a:gd name="connsiteX3" fmla="*/ 0 w 1050875"/>
              <a:gd name="connsiteY3" fmla="*/ 933302 h 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75" h="933302">
                <a:moveTo>
                  <a:pt x="1050875" y="0"/>
                </a:moveTo>
                <a:lnTo>
                  <a:pt x="443023" y="0"/>
                </a:lnTo>
                <a:lnTo>
                  <a:pt x="443023" y="927395"/>
                </a:lnTo>
                <a:lnTo>
                  <a:pt x="0" y="93330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C3C7C13-20A3-4DD2-9945-B053AD17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600200"/>
            <a:ext cx="7955280" cy="472577"/>
          </a:xfrm>
        </p:spPr>
        <p:txBody>
          <a:bodyPr/>
          <a:lstStyle/>
          <a:p>
            <a:r>
              <a:rPr lang="en-US" dirty="0"/>
              <a:t>Business Intelligence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5AFD5-0651-4E41-862E-BF33FFB18DF3}"/>
              </a:ext>
            </a:extLst>
          </p:cNvPr>
          <p:cNvSpPr txBox="1"/>
          <p:nvPr/>
        </p:nvSpPr>
        <p:spPr>
          <a:xfrm>
            <a:off x="950080" y="3490451"/>
            <a:ext cx="2926080" cy="593662"/>
          </a:xfrm>
          <a:prstGeom prst="rect">
            <a:avLst/>
          </a:prstGeom>
          <a:solidFill>
            <a:srgbClr val="284B80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Step 3: 	</a:t>
            </a:r>
            <a:r>
              <a:rPr lang="en-US" sz="1050" dirty="0">
                <a:solidFill>
                  <a:srgbClr val="FFFFFF"/>
                </a:solidFill>
                <a:cs typeface="Arial"/>
              </a:rPr>
              <a:t>Use Business Intelligence (BI) tool’s graphical user interface (GUI) to construct query)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39675-8023-4578-AEF2-8E903C372A76}"/>
              </a:ext>
            </a:extLst>
          </p:cNvPr>
          <p:cNvSpPr txBox="1"/>
          <p:nvPr/>
        </p:nvSpPr>
        <p:spPr>
          <a:xfrm>
            <a:off x="950753" y="4969199"/>
            <a:ext cx="2924735" cy="384048"/>
          </a:xfrm>
          <a:prstGeom prst="rect">
            <a:avLst/>
          </a:prstGeom>
          <a:solidFill>
            <a:srgbClr val="284B80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Step 5: 	</a:t>
            </a:r>
            <a:r>
              <a:rPr lang="en-US" sz="1050" dirty="0">
                <a:solidFill>
                  <a:srgbClr val="FFFFFF"/>
                </a:solidFill>
                <a:cs typeface="Arial"/>
              </a:rPr>
              <a:t>SQL is run against data warehouse </a:t>
            </a:r>
            <a:br>
              <a:rPr lang="en-US" sz="1050" dirty="0">
                <a:solidFill>
                  <a:srgbClr val="FFFFFF"/>
                </a:solidFill>
                <a:cs typeface="Arial"/>
              </a:rPr>
            </a:br>
            <a:r>
              <a:rPr lang="en-US" sz="1050" dirty="0">
                <a:solidFill>
                  <a:srgbClr val="FFFFFF"/>
                </a:solidFill>
                <a:cs typeface="Arial"/>
              </a:rPr>
              <a:t>to create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6E41D-7F32-46DD-B379-1D3D89816887}"/>
              </a:ext>
            </a:extLst>
          </p:cNvPr>
          <p:cNvSpPr txBox="1"/>
          <p:nvPr/>
        </p:nvSpPr>
        <p:spPr>
          <a:xfrm>
            <a:off x="950080" y="4341223"/>
            <a:ext cx="2926080" cy="384048"/>
          </a:xfrm>
          <a:prstGeom prst="rect">
            <a:avLst/>
          </a:prstGeom>
          <a:solidFill>
            <a:srgbClr val="284B80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Step 4: 	</a:t>
            </a:r>
            <a:r>
              <a:rPr lang="en-US" sz="1050" dirty="0">
                <a:solidFill>
                  <a:srgbClr val="FFFFFF"/>
                </a:solidFill>
                <a:cs typeface="Arial"/>
              </a:rPr>
              <a:t>BI tool creates SQL</a:t>
            </a:r>
            <a:br>
              <a:rPr lang="en-US" sz="1050" dirty="0">
                <a:solidFill>
                  <a:srgbClr val="FFFFFF"/>
                </a:solidFill>
                <a:cs typeface="Arial"/>
              </a:rPr>
            </a:br>
            <a:endParaRPr lang="en-US" sz="105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Down Arrow 33">
            <a:extLst>
              <a:ext uri="{FF2B5EF4-FFF2-40B4-BE49-F238E27FC236}">
                <a16:creationId xmlns:a16="http://schemas.microsoft.com/office/drawing/2014/main" id="{C3B20052-5417-470A-90BD-325C504A2EF0}"/>
              </a:ext>
            </a:extLst>
          </p:cNvPr>
          <p:cNvSpPr/>
          <p:nvPr/>
        </p:nvSpPr>
        <p:spPr>
          <a:xfrm>
            <a:off x="2146420" y="2610920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7DB8">
                  <a:lumMod val="50000"/>
                </a:srgbClr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B3586-775E-4DFC-8BF8-AA930F1D318B}"/>
              </a:ext>
            </a:extLst>
          </p:cNvPr>
          <p:cNvSpPr txBox="1"/>
          <p:nvPr/>
        </p:nvSpPr>
        <p:spPr>
          <a:xfrm>
            <a:off x="950080" y="2862473"/>
            <a:ext cx="2926080" cy="384048"/>
          </a:xfrm>
          <a:prstGeom prst="rect">
            <a:avLst/>
          </a:prstGeom>
          <a:solidFill>
            <a:srgbClr val="284B80"/>
          </a:solidFill>
          <a:ln>
            <a:noFill/>
          </a:ln>
        </p:spPr>
        <p:txBody>
          <a:bodyPr wrap="square" lIns="91440" tIns="0" rIns="0" bIns="0" rtlCol="0" anchor="ctr" anchorCtr="0">
            <a:no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Step 2: 	</a:t>
            </a:r>
            <a:r>
              <a:rPr lang="en-US" sz="1050" dirty="0">
                <a:solidFill>
                  <a:srgbClr val="FFFFFF"/>
                </a:solidFill>
                <a:cs typeface="Arial"/>
              </a:rPr>
              <a:t>Define question to be answered</a:t>
            </a:r>
            <a:br>
              <a:rPr lang="en-US" sz="1050" dirty="0">
                <a:solidFill>
                  <a:srgbClr val="FFFFFF"/>
                </a:solidFill>
                <a:cs typeface="Arial"/>
              </a:rPr>
            </a:br>
            <a:r>
              <a:rPr lang="en-US" sz="1050" dirty="0">
                <a:solidFill>
                  <a:srgbClr val="FFFFFF"/>
                </a:solidFill>
                <a:cs typeface="Arial"/>
              </a:rPr>
              <a:t>(queries)</a:t>
            </a:r>
          </a:p>
        </p:txBody>
      </p:sp>
      <p:sp>
        <p:nvSpPr>
          <p:cNvPr id="12" name="Down Arrow 68">
            <a:extLst>
              <a:ext uri="{FF2B5EF4-FFF2-40B4-BE49-F238E27FC236}">
                <a16:creationId xmlns:a16="http://schemas.microsoft.com/office/drawing/2014/main" id="{C00DF94A-6B8F-4BCD-8C72-0768C2FDEEAC}"/>
              </a:ext>
            </a:extLst>
          </p:cNvPr>
          <p:cNvSpPr/>
          <p:nvPr/>
        </p:nvSpPr>
        <p:spPr>
          <a:xfrm>
            <a:off x="2146420" y="3243883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7DB8">
                  <a:lumMod val="50000"/>
                </a:srgbClr>
              </a:solidFill>
              <a:cs typeface="Arial"/>
            </a:endParaRPr>
          </a:p>
        </p:txBody>
      </p:sp>
      <p:sp>
        <p:nvSpPr>
          <p:cNvPr id="13" name="Down Arrow 69">
            <a:extLst>
              <a:ext uri="{FF2B5EF4-FFF2-40B4-BE49-F238E27FC236}">
                <a16:creationId xmlns:a16="http://schemas.microsoft.com/office/drawing/2014/main" id="{84CC63FA-920F-4C77-88CB-4B5D14E2AC1B}"/>
              </a:ext>
            </a:extLst>
          </p:cNvPr>
          <p:cNvSpPr/>
          <p:nvPr/>
        </p:nvSpPr>
        <p:spPr>
          <a:xfrm>
            <a:off x="2146420" y="4083783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7DB8">
                  <a:lumMod val="50000"/>
                </a:srgbClr>
              </a:solidFill>
              <a:cs typeface="Arial"/>
            </a:endParaRPr>
          </a:p>
        </p:txBody>
      </p:sp>
      <p:sp>
        <p:nvSpPr>
          <p:cNvPr id="14" name="Down Arrow 77">
            <a:extLst>
              <a:ext uri="{FF2B5EF4-FFF2-40B4-BE49-F238E27FC236}">
                <a16:creationId xmlns:a16="http://schemas.microsoft.com/office/drawing/2014/main" id="{37E1C177-846F-48EE-815F-0A41890A88E3}"/>
              </a:ext>
            </a:extLst>
          </p:cNvPr>
          <p:cNvSpPr/>
          <p:nvPr/>
        </p:nvSpPr>
        <p:spPr>
          <a:xfrm>
            <a:off x="2146420" y="4721287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7DB8">
                  <a:lumMod val="50000"/>
                </a:srgbClr>
              </a:solidFill>
              <a:cs typeface="Arial"/>
            </a:endParaRPr>
          </a:p>
        </p:txBody>
      </p:sp>
      <p:sp>
        <p:nvSpPr>
          <p:cNvPr id="15" name="Freeform 64">
            <a:extLst>
              <a:ext uri="{FF2B5EF4-FFF2-40B4-BE49-F238E27FC236}">
                <a16:creationId xmlns:a16="http://schemas.microsoft.com/office/drawing/2014/main" id="{DB71072E-C0B3-44E1-85B2-599788052CC5}"/>
              </a:ext>
            </a:extLst>
          </p:cNvPr>
          <p:cNvSpPr/>
          <p:nvPr/>
        </p:nvSpPr>
        <p:spPr>
          <a:xfrm>
            <a:off x="3861485" y="3854946"/>
            <a:ext cx="726057" cy="681790"/>
          </a:xfrm>
          <a:custGeom>
            <a:avLst/>
            <a:gdLst>
              <a:gd name="connsiteX0" fmla="*/ 655674 w 655674"/>
              <a:gd name="connsiteY0" fmla="*/ 0 h 933302"/>
              <a:gd name="connsiteX1" fmla="*/ 443023 w 655674"/>
              <a:gd name="connsiteY1" fmla="*/ 0 h 933302"/>
              <a:gd name="connsiteX2" fmla="*/ 443023 w 655674"/>
              <a:gd name="connsiteY2" fmla="*/ 927395 h 933302"/>
              <a:gd name="connsiteX3" fmla="*/ 0 w 655674"/>
              <a:gd name="connsiteY3" fmla="*/ 933302 h 933302"/>
              <a:gd name="connsiteX0" fmla="*/ 904996 w 904996"/>
              <a:gd name="connsiteY0" fmla="*/ 0 h 942099"/>
              <a:gd name="connsiteX1" fmla="*/ 443023 w 904996"/>
              <a:gd name="connsiteY1" fmla="*/ 8797 h 942099"/>
              <a:gd name="connsiteX2" fmla="*/ 443023 w 904996"/>
              <a:gd name="connsiteY2" fmla="*/ 936192 h 942099"/>
              <a:gd name="connsiteX3" fmla="*/ 0 w 904996"/>
              <a:gd name="connsiteY3" fmla="*/ 942099 h 94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996" h="942099">
                <a:moveTo>
                  <a:pt x="904996" y="0"/>
                </a:moveTo>
                <a:lnTo>
                  <a:pt x="443023" y="8797"/>
                </a:lnTo>
                <a:lnTo>
                  <a:pt x="443023" y="936192"/>
                </a:lnTo>
                <a:lnTo>
                  <a:pt x="0" y="942099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Down Arrow 85">
            <a:extLst>
              <a:ext uri="{FF2B5EF4-FFF2-40B4-BE49-F238E27FC236}">
                <a16:creationId xmlns:a16="http://schemas.microsoft.com/office/drawing/2014/main" id="{538D3354-FF38-4305-AEA1-E491A8AD5EE4}"/>
              </a:ext>
            </a:extLst>
          </p:cNvPr>
          <p:cNvSpPr/>
          <p:nvPr/>
        </p:nvSpPr>
        <p:spPr>
          <a:xfrm>
            <a:off x="2146420" y="5355886"/>
            <a:ext cx="533400" cy="238684"/>
          </a:xfrm>
          <a:prstGeom prst="downArrow">
            <a:avLst>
              <a:gd name="adj1" fmla="val 50000"/>
              <a:gd name="adj2" fmla="val 67131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7DB8">
                  <a:lumMod val="50000"/>
                </a:srgbClr>
              </a:solidFill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C19733-93A3-4690-89B9-9BA5979BCDB1}"/>
              </a:ext>
            </a:extLst>
          </p:cNvPr>
          <p:cNvSpPr/>
          <p:nvPr/>
        </p:nvSpPr>
        <p:spPr>
          <a:xfrm>
            <a:off x="4555958" y="2258757"/>
            <a:ext cx="4074696" cy="1023588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69C69-57D5-4AAB-B30B-BB724FE5ECF2}"/>
              </a:ext>
            </a:extLst>
          </p:cNvPr>
          <p:cNvSpPr/>
          <p:nvPr/>
        </p:nvSpPr>
        <p:spPr>
          <a:xfrm>
            <a:off x="4555958" y="3424110"/>
            <a:ext cx="4074696" cy="874233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5E70B6-4F6C-487F-8C47-55F757EB078F}"/>
              </a:ext>
            </a:extLst>
          </p:cNvPr>
          <p:cNvSpPr/>
          <p:nvPr/>
        </p:nvSpPr>
        <p:spPr>
          <a:xfrm>
            <a:off x="4555958" y="4510994"/>
            <a:ext cx="4074696" cy="1217872"/>
          </a:xfrm>
          <a:prstGeom prst="rect">
            <a:avLst/>
          </a:prstGeom>
          <a:solidFill>
            <a:schemeClr val="tx2">
              <a:lumMod val="85000"/>
            </a:schemeClr>
          </a:solidFill>
          <a:ln w="6350" cmpd="sng">
            <a:solidFill>
              <a:schemeClr val="bg1"/>
            </a:solidFill>
          </a:ln>
          <a:effectLst>
            <a:innerShdw blurRad="723900">
              <a:prstClr val="black">
                <a:alpha val="1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8DCEA7-4DFE-484E-865A-07A7FC91A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07" y="2446064"/>
            <a:ext cx="1006586" cy="721908"/>
          </a:xfrm>
          <a:prstGeom prst="rect">
            <a:avLst/>
          </a:prstGeom>
          <a:ln w="3175" cmpd="sng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E6ABD9-5BFB-49FC-9831-CFBB8A5528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930312" y="2445870"/>
            <a:ext cx="1232488" cy="722296"/>
          </a:xfrm>
          <a:prstGeom prst="rect">
            <a:avLst/>
          </a:prstGeom>
          <a:ln w="3175" cmpd="sng">
            <a:solidFill>
              <a:schemeClr val="tx2">
                <a:lumMod val="50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1ECFE8-3893-443B-A8E9-4936EFBDB2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2451342"/>
            <a:ext cx="1143000" cy="711353"/>
          </a:xfrm>
          <a:prstGeom prst="rect">
            <a:avLst/>
          </a:prstGeom>
          <a:ln w="3175" cmpd="sng">
            <a:solidFill>
              <a:schemeClr val="tx2">
                <a:lumMod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D98ECE-08B7-4D9A-817E-3C784EA27E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639017"/>
            <a:ext cx="1759920" cy="94045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BE1D1E-0E9F-48E7-9529-6B0A637289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992" y="3491344"/>
            <a:ext cx="2091992" cy="7135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2030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NogalisTemplate</Template>
  <TotalTime>4830</TotalTime>
  <Words>1427</Words>
  <Application>Microsoft Office PowerPoint</Application>
  <PresentationFormat>On-screen Show (4:3)</PresentationFormat>
  <Paragraphs>282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Architects Daughter</vt:lpstr>
      <vt:lpstr>Arial</vt:lpstr>
      <vt:lpstr>Calibri</vt:lpstr>
      <vt:lpstr>Castellar</vt:lpstr>
      <vt:lpstr>Century Gothic</vt:lpstr>
      <vt:lpstr>Courier New</vt:lpstr>
      <vt:lpstr>MetaCondBookLF-Roman</vt:lpstr>
      <vt:lpstr>Palatino Linotype</vt:lpstr>
      <vt:lpstr>Proxima Nova Light</vt:lpstr>
      <vt:lpstr>Tahoma</vt:lpstr>
      <vt:lpstr>Times New Roman</vt:lpstr>
      <vt:lpstr>Verdana</vt:lpstr>
      <vt:lpstr>NogalisTemplate</vt:lpstr>
      <vt:lpstr>Getting more enterprise value out of your Lawson data</vt:lpstr>
      <vt:lpstr>PowerPoint Presentation</vt:lpstr>
      <vt:lpstr>Getting More Enterprise Value out of Lawson Data</vt:lpstr>
      <vt:lpstr>What is Big Data?</vt:lpstr>
      <vt:lpstr>PowerPoint Presentation</vt:lpstr>
      <vt:lpstr>PowerPoint Presentation</vt:lpstr>
      <vt:lpstr>How Is Big Data Different from Traditional BI?</vt:lpstr>
      <vt:lpstr>PowerPoint Presentation</vt:lpstr>
      <vt:lpstr>Business Intelligence Process</vt:lpstr>
      <vt:lpstr>Data Science (Predictive / Prescriptive) Process</vt:lpstr>
      <vt:lpstr>PowerPoint Presentation</vt:lpstr>
      <vt:lpstr>PowerPoint Presentation</vt:lpstr>
      <vt:lpstr>PowerPoint Presentation</vt:lpstr>
      <vt:lpstr>PowerPoint Presentation</vt:lpstr>
      <vt:lpstr>Case Studies using Lawson Data</vt:lpstr>
      <vt:lpstr>How Do We Leverage  Big Data ?</vt:lpstr>
      <vt:lpstr>PowerPoint Presentation</vt:lpstr>
      <vt:lpstr>PowerPoint Presentation</vt:lpstr>
      <vt:lpstr>Vision Workshop Timeline</vt:lpstr>
      <vt:lpstr>PowerPoint Presentation</vt:lpstr>
      <vt:lpstr>Free Education</vt:lpstr>
      <vt:lpstr>PowerPoint Presentation</vt:lpstr>
      <vt:lpstr>Some Questions to Frame your Approach to Big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Lawson Reporting Options</dc:title>
  <dc:creator>tan;Nogalis;Inc.</dc:creator>
  <cp:lastModifiedBy>Tan Rezaei</cp:lastModifiedBy>
  <cp:revision>127</cp:revision>
  <dcterms:created xsi:type="dcterms:W3CDTF">2013-04-25T01:53:46Z</dcterms:created>
  <dcterms:modified xsi:type="dcterms:W3CDTF">2018-07-12T16:24:20Z</dcterms:modified>
</cp:coreProperties>
</file>