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11" r:id="rId3"/>
    <p:sldId id="285" r:id="rId4"/>
    <p:sldId id="293" r:id="rId5"/>
    <p:sldId id="296" r:id="rId6"/>
    <p:sldId id="294" r:id="rId7"/>
    <p:sldId id="257" r:id="rId8"/>
    <p:sldId id="295" r:id="rId9"/>
    <p:sldId id="297" r:id="rId10"/>
    <p:sldId id="298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299" r:id="rId23"/>
    <p:sldId id="292" r:id="rId24"/>
    <p:sldId id="28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AB58A-E83F-45B5-BC1F-EB8E067EE180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36D2E-B50D-4AFD-9004-85B5B01C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6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6000">
              <a:schemeClr val="bg1">
                <a:tint val="80000"/>
                <a:satMod val="250000"/>
                <a:lumMod val="99000"/>
              </a:schemeClr>
            </a:gs>
            <a:gs pos="81000">
              <a:schemeClr val="bg1">
                <a:tint val="90000"/>
                <a:shade val="90000"/>
                <a:satMod val="200000"/>
              </a:schemeClr>
            </a:gs>
            <a:gs pos="92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23" y="6281452"/>
            <a:ext cx="1765079" cy="5206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twitter.com/nogalisinc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Access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basic SQL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4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use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70C0"/>
                </a:solidFill>
              </a:rPr>
              <a:t>SELECT - extracts data from a database</a:t>
            </a:r>
          </a:p>
          <a:p>
            <a:r>
              <a:rPr lang="en-US" dirty="0"/>
              <a:t>UPDATE - updates data in a database</a:t>
            </a:r>
          </a:p>
          <a:p>
            <a:r>
              <a:rPr lang="en-US" dirty="0"/>
              <a:t>DELETE - deletes data from a database</a:t>
            </a:r>
          </a:p>
          <a:p>
            <a:r>
              <a:rPr lang="en-US" dirty="0"/>
              <a:t>INSERT INTO - inserts new data into a database</a:t>
            </a:r>
          </a:p>
        </p:txBody>
      </p:sp>
    </p:spTree>
    <p:extLst>
      <p:ext uri="{BB962C8B-B14F-4D97-AF65-F5344CB8AC3E}">
        <p14:creationId xmlns:p14="http://schemas.microsoft.com/office/powerpoint/2010/main" val="3977293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SELECT</a:t>
            </a:r>
            <a:r>
              <a:rPr lang="en-US" dirty="0" smtClean="0"/>
              <a:t> FIRST_NAME, LAST_NAME </a:t>
            </a:r>
            <a:r>
              <a:rPr lang="en-US" b="1" dirty="0" smtClean="0">
                <a:solidFill>
                  <a:srgbClr val="0070C0"/>
                </a:solidFill>
              </a:rPr>
              <a:t>FROM</a:t>
            </a:r>
            <a:r>
              <a:rPr lang="en-US" dirty="0" smtClean="0"/>
              <a:t> EMPLOYEE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 rot="16200000">
            <a:off x="3467100" y="800102"/>
            <a:ext cx="533400" cy="3505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 rot="16200000">
            <a:off x="7086600" y="1752601"/>
            <a:ext cx="533400" cy="16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7499" y="1905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Fields to return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62775" y="1905000"/>
            <a:ext cx="78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1" y="3733800"/>
            <a:ext cx="1857375" cy="2543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9219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SELECT</a:t>
            </a:r>
            <a:r>
              <a:rPr lang="en-US" dirty="0" smtClean="0"/>
              <a:t> FIRST_NAME, LAST_NAME, EMP_STATUS </a:t>
            </a:r>
            <a:r>
              <a:rPr lang="en-US" b="1" dirty="0" smtClean="0">
                <a:solidFill>
                  <a:srgbClr val="0070C0"/>
                </a:solidFill>
              </a:rPr>
              <a:t>FROM</a:t>
            </a:r>
            <a:r>
              <a:rPr lang="en-US" dirty="0" smtClean="0"/>
              <a:t> EMPLOYEE </a:t>
            </a:r>
            <a:r>
              <a:rPr lang="en-US" b="1" dirty="0" smtClean="0">
                <a:solidFill>
                  <a:srgbClr val="0070C0"/>
                </a:solidFill>
              </a:rPr>
              <a:t>WHERE</a:t>
            </a:r>
            <a:r>
              <a:rPr lang="en-US" dirty="0" smtClean="0"/>
              <a:t> EMP_STATUS = ‘AG’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 rot="5400000" flipV="1">
            <a:off x="4762500" y="1638302"/>
            <a:ext cx="533400" cy="2895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14837" y="3371856"/>
            <a:ext cx="122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Condition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75"/>
          <a:stretch/>
        </p:blipFill>
        <p:spPr bwMode="auto">
          <a:xfrm>
            <a:off x="3429000" y="4167187"/>
            <a:ext cx="2724150" cy="1095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3097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SELECT</a:t>
            </a:r>
            <a:r>
              <a:rPr lang="en-US" dirty="0" smtClean="0"/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EMPLOYEE.</a:t>
            </a:r>
            <a:r>
              <a:rPr lang="en-US" dirty="0" smtClean="0"/>
              <a:t>FIRST_NAME</a:t>
            </a:r>
            <a:r>
              <a:rPr lang="en-US" dirty="0"/>
              <a:t>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EMPLOYEE.</a:t>
            </a:r>
            <a:r>
              <a:rPr lang="en-US" dirty="0"/>
              <a:t>LAST_NAME,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EMPLOYEE.</a:t>
            </a:r>
            <a:r>
              <a:rPr lang="en-US" dirty="0"/>
              <a:t>EMP_STATUS, </a:t>
            </a:r>
            <a:r>
              <a:rPr lang="en-US" sz="1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EMSTATUS.</a:t>
            </a:r>
            <a:r>
              <a:rPr lang="en-US" dirty="0"/>
              <a:t>DESCRIPTION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EMPLOYEE</a:t>
            </a:r>
            <a:r>
              <a:rPr lang="en-US" dirty="0"/>
              <a:t>,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EMSTATUS</a:t>
            </a:r>
            <a:r>
              <a:rPr lang="en-US" sz="3200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WHERE</a:t>
            </a:r>
            <a:r>
              <a:rPr lang="en-US" dirty="0"/>
              <a:t>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EMPLOYEE</a:t>
            </a:r>
            <a:r>
              <a:rPr lang="en-US" dirty="0"/>
              <a:t>.EMP_STATUS='AG'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AND</a:t>
            </a:r>
            <a:r>
              <a:rPr lang="en-US" dirty="0"/>
              <a:t>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EMPLOYEE</a:t>
            </a:r>
            <a:r>
              <a:rPr lang="en-US" dirty="0"/>
              <a:t>.EMP_STATUS=</a:t>
            </a:r>
            <a:r>
              <a:rPr lang="en-US" sz="1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EMSTATUS.</a:t>
            </a:r>
            <a:r>
              <a:rPr lang="en-US" dirty="0"/>
              <a:t>EMP_STATUS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648200"/>
            <a:ext cx="36099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09675" y="3848100"/>
            <a:ext cx="6248400" cy="5334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94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SELECT</a:t>
            </a:r>
            <a:r>
              <a:rPr lang="en-US" dirty="0" smtClean="0"/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EMP.</a:t>
            </a:r>
            <a:r>
              <a:rPr lang="en-US" dirty="0" smtClean="0"/>
              <a:t>FIRST_NAME</a:t>
            </a:r>
            <a:r>
              <a:rPr lang="en-US" dirty="0"/>
              <a:t>,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EMP.</a:t>
            </a:r>
            <a:r>
              <a:rPr lang="en-US" dirty="0" smtClean="0"/>
              <a:t>LAST_NAME</a:t>
            </a:r>
            <a:r>
              <a:rPr lang="en-US" dirty="0"/>
              <a:t>,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EMP.</a:t>
            </a:r>
            <a:r>
              <a:rPr lang="en-US" dirty="0" smtClean="0"/>
              <a:t>EMP_STATUS</a:t>
            </a:r>
            <a:r>
              <a:rPr lang="en-US" dirty="0"/>
              <a:t>, </a:t>
            </a:r>
            <a:r>
              <a:rPr lang="en-US" sz="1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STS.</a:t>
            </a:r>
            <a:r>
              <a:rPr lang="en-US" dirty="0" smtClean="0"/>
              <a:t>DESCRIPTION 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FROM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EMPLOYEE EMP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EMSTATUS STS</a:t>
            </a:r>
            <a:r>
              <a:rPr lang="en-US" sz="3200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WHERE</a:t>
            </a:r>
            <a:r>
              <a:rPr lang="en-US" dirty="0"/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EMP</a:t>
            </a:r>
            <a:r>
              <a:rPr lang="en-US" dirty="0" smtClean="0"/>
              <a:t>.EMP_STATUS</a:t>
            </a:r>
            <a:r>
              <a:rPr lang="en-US" dirty="0"/>
              <a:t>='AG'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AND</a:t>
            </a:r>
            <a:r>
              <a:rPr lang="en-US" dirty="0"/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EMP.</a:t>
            </a:r>
            <a:r>
              <a:rPr lang="en-US" dirty="0" smtClean="0"/>
              <a:t>EMP_STATUS=</a:t>
            </a:r>
            <a:r>
              <a:rPr lang="en-US" sz="1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STS.</a:t>
            </a:r>
            <a:r>
              <a:rPr lang="en-US" dirty="0" smtClean="0"/>
              <a:t>EMP_STATUS 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648200"/>
            <a:ext cx="36099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0" y="2971800"/>
            <a:ext cx="695325" cy="4572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24475" y="2971800"/>
            <a:ext cx="695325" cy="4572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51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SELECT</a:t>
            </a:r>
            <a:r>
              <a:rPr lang="en-US" dirty="0"/>
              <a:t> EMP.EMP_STATUS, </a:t>
            </a:r>
            <a:r>
              <a:rPr lang="en-US" b="1" dirty="0">
                <a:solidFill>
                  <a:srgbClr val="00B050"/>
                </a:solidFill>
              </a:rPr>
              <a:t>COUNT</a:t>
            </a:r>
            <a:r>
              <a:rPr lang="en-US" dirty="0"/>
              <a:t>(EMP.EMP_STATUS)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FROM</a:t>
            </a:r>
            <a:r>
              <a:rPr lang="en-US" dirty="0"/>
              <a:t> EMPLOYEE </a:t>
            </a:r>
            <a:r>
              <a:rPr lang="en-US" dirty="0" smtClean="0"/>
              <a:t>EMP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GROUP </a:t>
            </a:r>
            <a:r>
              <a:rPr lang="en-US" b="1" dirty="0">
                <a:solidFill>
                  <a:schemeClr val="accent1"/>
                </a:solidFill>
              </a:rPr>
              <a:t>BY </a:t>
            </a:r>
            <a:r>
              <a:rPr lang="en-US" dirty="0"/>
              <a:t>EMP.EMP_STATUS</a:t>
            </a:r>
            <a:endParaRPr lang="en-US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819400"/>
            <a:ext cx="2162175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9676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SELECT </a:t>
            </a:r>
            <a:r>
              <a:rPr lang="en-US" dirty="0" smtClean="0"/>
              <a:t>COMPANY, FISCAL_YEAR, ACCT_UNIT, ACCOUNT</a:t>
            </a:r>
            <a:r>
              <a:rPr lang="en-US" dirty="0"/>
              <a:t>, </a:t>
            </a:r>
            <a:r>
              <a:rPr lang="en-US" dirty="0" smtClean="0"/>
              <a:t>SUB_ACCOUNT, </a:t>
            </a:r>
            <a:r>
              <a:rPr lang="en-US" b="1" dirty="0" smtClean="0">
                <a:solidFill>
                  <a:srgbClr val="00B050"/>
                </a:solidFill>
              </a:rPr>
              <a:t>SUM</a:t>
            </a:r>
            <a:r>
              <a:rPr lang="en-US" dirty="0" smtClean="0"/>
              <a:t>(TRAN_AMOUNT</a:t>
            </a:r>
            <a:r>
              <a:rPr lang="en-US" dirty="0"/>
              <a:t>) </a:t>
            </a:r>
            <a:r>
              <a:rPr lang="en-US" b="1" dirty="0">
                <a:solidFill>
                  <a:schemeClr val="tx2"/>
                </a:solidFill>
              </a:rPr>
              <a:t>FROM </a:t>
            </a:r>
            <a:r>
              <a:rPr lang="en-US" dirty="0"/>
              <a:t>GLTRANS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GROUP BY</a:t>
            </a:r>
            <a:r>
              <a:rPr lang="en-US" dirty="0"/>
              <a:t> COMPANY, FISCAL_YEAR,ACCT_UNIT,ACCOUNT, SUB_ACCOUNT</a:t>
            </a:r>
            <a:endParaRPr lang="en-US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06"/>
          <a:stretch/>
        </p:blipFill>
        <p:spPr bwMode="auto">
          <a:xfrm>
            <a:off x="1981200" y="3810000"/>
            <a:ext cx="5124450" cy="1933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6491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SELECT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sz="4000" dirty="0">
                <a:solidFill>
                  <a:schemeClr val="accent3"/>
                </a:solidFill>
              </a:rPr>
              <a:t>*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FROM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EMSTATUS</a:t>
            </a:r>
            <a:endParaRPr lang="en-US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1800"/>
            <a:ext cx="8534400" cy="16614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637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</a:t>
            </a:r>
            <a:r>
              <a:rPr lang="en-US" dirty="0" err="1" smtClean="0"/>
              <a:t>RegEx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SELECT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FIRST_NAME,LAST_NAME </a:t>
            </a:r>
            <a:r>
              <a:rPr lang="en-US" b="1" dirty="0">
                <a:solidFill>
                  <a:schemeClr val="accent1"/>
                </a:solidFill>
              </a:rPr>
              <a:t>FROM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EMPLOYEE </a:t>
            </a:r>
            <a:r>
              <a:rPr lang="en-US" b="1" dirty="0">
                <a:solidFill>
                  <a:schemeClr val="accent1"/>
                </a:solidFill>
              </a:rPr>
              <a:t>WHERE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LAST_NAME </a:t>
            </a:r>
            <a:r>
              <a:rPr lang="en-US" b="1" dirty="0">
                <a:solidFill>
                  <a:schemeClr val="accent1"/>
                </a:solidFill>
              </a:rPr>
              <a:t>LIKE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'St</a:t>
            </a:r>
            <a:r>
              <a:rPr lang="en-US" b="1" dirty="0">
                <a:solidFill>
                  <a:srgbClr val="FF0000"/>
                </a:solidFill>
              </a:rPr>
              <a:t>%</a:t>
            </a:r>
            <a:r>
              <a:rPr lang="en-US" dirty="0"/>
              <a:t>'</a:t>
            </a:r>
            <a:endParaRPr lang="en-US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352800"/>
            <a:ext cx="1905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266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Clause </a:t>
            </a:r>
            <a:r>
              <a:rPr lang="en-US" dirty="0"/>
              <a:t>Operators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93443"/>
              </p:ext>
            </p:extLst>
          </p:nvPr>
        </p:nvGraphicFramePr>
        <p:xfrm>
          <a:off x="661987" y="1725771"/>
          <a:ext cx="7820025" cy="4274820"/>
        </p:xfrm>
        <a:graphic>
          <a:graphicData uri="http://schemas.openxmlformats.org/drawingml/2006/table">
            <a:tbl>
              <a:tblPr/>
              <a:tblGrid>
                <a:gridCol w="1495425"/>
                <a:gridCol w="6324600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Operator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Description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555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=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Equal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 smtClean="0">
                          <a:effectLst/>
                          <a:latin typeface="verdana"/>
                        </a:rPr>
                        <a:t>!= OR &lt;&gt;</a:t>
                      </a:r>
                      <a:endParaRPr lang="en-US" dirty="0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 smtClean="0">
                          <a:effectLst/>
                          <a:latin typeface="verdana"/>
                        </a:rPr>
                        <a:t>Not </a:t>
                      </a:r>
                      <a:r>
                        <a:rPr lang="en-US" dirty="0">
                          <a:effectLst/>
                          <a:latin typeface="verdana"/>
                        </a:rPr>
                        <a:t>equal. </a:t>
                      </a:r>
                      <a:r>
                        <a:rPr lang="en-US" b="1" dirty="0">
                          <a:effectLst/>
                          <a:latin typeface="verdana"/>
                        </a:rPr>
                        <a:t>Note:</a:t>
                      </a:r>
                      <a:r>
                        <a:rPr lang="en-US" dirty="0">
                          <a:effectLst/>
                          <a:latin typeface="verdana"/>
                        </a:rPr>
                        <a:t> In some versions of SQL this operator may be written as !=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&gt;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Greater than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&lt;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Less than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&gt;=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Greater than or equal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&lt;=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Less than or equal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BETWEEN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Between an inclusive range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LIKE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Search for a pattern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IN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  <a:latin typeface="verdana"/>
                        </a:rPr>
                        <a:t>To specify multiple possible values for a column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78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used SQL?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Yes</a:t>
            </a:r>
          </a:p>
          <a:p>
            <a:r>
              <a:rPr lang="en-US" sz="3200" dirty="0" smtClean="0"/>
              <a:t>No</a:t>
            </a:r>
          </a:p>
          <a:p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What?</a:t>
            </a:r>
          </a:p>
        </p:txBody>
      </p:sp>
    </p:spTree>
    <p:extLst>
      <p:ext uri="{BB962C8B-B14F-4D97-AF65-F5344CB8AC3E}">
        <p14:creationId xmlns:p14="http://schemas.microsoft.com/office/powerpoint/2010/main" val="2322095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SELECT </a:t>
            </a:r>
            <a:r>
              <a:rPr lang="en-US" dirty="0"/>
              <a:t>FIRST_NAME,LAST_NAME, DEPARTMENT </a:t>
            </a:r>
            <a:r>
              <a:rPr lang="en-US" b="1" dirty="0">
                <a:solidFill>
                  <a:schemeClr val="accent1"/>
                </a:solidFill>
              </a:rPr>
              <a:t>FROM </a:t>
            </a:r>
            <a:r>
              <a:rPr lang="en-US" dirty="0"/>
              <a:t>EMPLOYEE </a:t>
            </a:r>
            <a:r>
              <a:rPr lang="en-US" b="1" dirty="0">
                <a:solidFill>
                  <a:schemeClr val="accent1"/>
                </a:solidFill>
              </a:rPr>
              <a:t>WHERE </a:t>
            </a:r>
            <a:r>
              <a:rPr lang="en-US" dirty="0"/>
              <a:t>DEPARTMENT </a:t>
            </a:r>
            <a:r>
              <a:rPr lang="en-US" b="1" dirty="0" smtClean="0">
                <a:solidFill>
                  <a:schemeClr val="accent1"/>
                </a:solidFill>
              </a:rPr>
              <a:t>IN</a:t>
            </a:r>
            <a:r>
              <a:rPr lang="en-US" dirty="0" smtClean="0"/>
              <a:t> </a:t>
            </a:r>
            <a:r>
              <a:rPr lang="en-US" dirty="0"/>
              <a:t>(1000,1020,2010)</a:t>
            </a:r>
            <a:endParaRPr lang="en-US" dirty="0" smtClean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76600"/>
            <a:ext cx="28194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909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SELECT </a:t>
            </a:r>
            <a:r>
              <a:rPr lang="en-US" dirty="0"/>
              <a:t>FIRST_NAME,LAST_NAME, DEPARTMENT </a:t>
            </a:r>
            <a:r>
              <a:rPr lang="en-US" b="1" dirty="0">
                <a:solidFill>
                  <a:schemeClr val="accent1"/>
                </a:solidFill>
              </a:rPr>
              <a:t>FROM </a:t>
            </a:r>
            <a:r>
              <a:rPr lang="en-US" dirty="0"/>
              <a:t>EMPLOYEE </a:t>
            </a:r>
            <a:r>
              <a:rPr lang="en-US" b="1" dirty="0">
                <a:solidFill>
                  <a:schemeClr val="accent1"/>
                </a:solidFill>
              </a:rPr>
              <a:t>WHERE </a:t>
            </a:r>
            <a:r>
              <a:rPr lang="en-US" dirty="0"/>
              <a:t>DEPARTMENT </a:t>
            </a:r>
            <a:r>
              <a:rPr lang="en-US" b="1" dirty="0" smtClean="0">
                <a:solidFill>
                  <a:schemeClr val="accent1"/>
                </a:solidFill>
              </a:rPr>
              <a:t>IN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1000,1020,2010) </a:t>
            </a:r>
            <a:r>
              <a:rPr lang="en-US" b="1" dirty="0">
                <a:solidFill>
                  <a:schemeClr val="accent1"/>
                </a:solidFill>
              </a:rPr>
              <a:t>ORDER BY </a:t>
            </a:r>
            <a:r>
              <a:rPr lang="en-US" dirty="0" smtClean="0"/>
              <a:t>DEPARTMENT ASC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799" y="2990850"/>
            <a:ext cx="279082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6825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SQL Client (SQL Server Management Studio, Toad, </a:t>
            </a:r>
            <a:r>
              <a:rPr lang="en-US" dirty="0" err="1" smtClean="0"/>
              <a:t>WinSQL</a:t>
            </a:r>
            <a:r>
              <a:rPr lang="en-US" dirty="0" smtClean="0"/>
              <a:t> )</a:t>
            </a:r>
          </a:p>
          <a:p>
            <a:r>
              <a:rPr lang="en-US" dirty="0" smtClean="0"/>
              <a:t>Connection information</a:t>
            </a:r>
          </a:p>
          <a:p>
            <a:pPr lvl="1"/>
            <a:r>
              <a:rPr lang="en-US" dirty="0" smtClean="0"/>
              <a:t>Server Address (IP Address or Server Name)</a:t>
            </a:r>
          </a:p>
          <a:p>
            <a:pPr lvl="1"/>
            <a:r>
              <a:rPr lang="en-US" dirty="0" smtClean="0"/>
              <a:t>Port Number </a:t>
            </a:r>
          </a:p>
          <a:p>
            <a:pPr lvl="1"/>
            <a:r>
              <a:rPr lang="en-US" dirty="0" smtClean="0"/>
              <a:t>Username and Password</a:t>
            </a:r>
          </a:p>
          <a:p>
            <a:r>
              <a:rPr lang="en-US" dirty="0" smtClean="0"/>
              <a:t>User credentials (User needs at least “Select” rights)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381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Event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47074" y="3125450"/>
            <a:ext cx="20056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Arial" pitchFamily="34" charset="0"/>
                <a:cs typeface="Arial" pitchFamily="34" charset="0"/>
              </a:rPr>
              <a:t>Jun</a:t>
            </a:r>
            <a:endParaRPr lang="en-US" sz="8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3201650"/>
            <a:ext cx="1295400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18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3201650"/>
            <a:ext cx="3352800" cy="132343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28847" y="4953000"/>
            <a:ext cx="4781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www.nogalis.com/educatio</a:t>
            </a:r>
            <a:r>
              <a:rPr lang="en-US" sz="2400" dirty="0" smtClean="0">
                <a:solidFill>
                  <a:schemeClr val="tx2"/>
                </a:solidFill>
              </a:rPr>
              <a:t>n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1371" y="1774448"/>
            <a:ext cx="3916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10x Upgrade </a:t>
            </a:r>
            <a:r>
              <a:rPr lang="en-US" sz="2800" dirty="0" err="1" smtClean="0">
                <a:solidFill>
                  <a:schemeClr val="tx2"/>
                </a:solidFill>
              </a:rPr>
              <a:t>Bootcamp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31339" y="2318861"/>
            <a:ext cx="43765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The one day event that will ensure a successful upgrade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24640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869455"/>
            <a:ext cx="5181599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stellar" pitchFamily="18" charset="0"/>
              </a:rPr>
              <a:t>Q/A</a:t>
            </a:r>
            <a:endParaRPr lang="en-US" sz="1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astellar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0910" y="4050268"/>
            <a:ext cx="2220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hlinkClick r:id="rId2"/>
              </a:rPr>
              <a:t>@nogalisinc</a:t>
            </a:r>
            <a:r>
              <a:rPr lang="en-US" sz="2800" b="1" dirty="0"/>
              <a:t> </a:t>
            </a:r>
            <a:endParaRPr lang="en-US" sz="2800" dirty="0"/>
          </a:p>
        </p:txBody>
      </p:sp>
      <p:pic>
        <p:nvPicPr>
          <p:cNvPr id="1026" name="Picture 2" descr="http://www.dailypress2.com/vagazette/images/twitter-bird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892" y="4267200"/>
            <a:ext cx="246708" cy="19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71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Databases</a:t>
            </a:r>
          </a:p>
          <a:p>
            <a:r>
              <a:rPr lang="en-US" dirty="0" smtClean="0"/>
              <a:t>Introduction to SQL</a:t>
            </a:r>
          </a:p>
          <a:p>
            <a:r>
              <a:rPr lang="en-US" dirty="0" smtClean="0"/>
              <a:t>Introduction to Select statements</a:t>
            </a:r>
          </a:p>
          <a:p>
            <a:r>
              <a:rPr lang="en-US" dirty="0" smtClean="0"/>
              <a:t>Examples (Grouping, Sorting …)</a:t>
            </a:r>
          </a:p>
          <a:p>
            <a:r>
              <a:rPr lang="en-US" dirty="0" smtClean="0"/>
              <a:t>Tools and getting started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63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Database?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>
            <a:normAutofit/>
          </a:bodyPr>
          <a:lstStyle/>
          <a:p>
            <a:r>
              <a:rPr lang="en-US" dirty="0"/>
              <a:t>Organized collection of </a:t>
            </a:r>
            <a:r>
              <a:rPr lang="en-US" dirty="0" smtClean="0"/>
              <a:t>data held </a:t>
            </a:r>
            <a:r>
              <a:rPr lang="en-US" dirty="0"/>
              <a:t>in a computer, especially one that is accessible in various ways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The </a:t>
            </a:r>
            <a:r>
              <a:rPr lang="en-US" dirty="0"/>
              <a:t>data are typically organized to model relevant aspects of reality in a way that supports processes requiring this information. For example, </a:t>
            </a:r>
            <a:r>
              <a:rPr lang="en-US" dirty="0" err="1"/>
              <a:t>modelling</a:t>
            </a:r>
            <a:r>
              <a:rPr lang="en-US" dirty="0"/>
              <a:t> the availability of rooms in hotels in a way that supports finding a hotel with vacancies.</a:t>
            </a:r>
          </a:p>
          <a:p>
            <a:endParaRPr lang="en-US" dirty="0"/>
          </a:p>
        </p:txBody>
      </p:sp>
      <p:pic>
        <p:nvPicPr>
          <p:cNvPr id="6" name="Picture 2" descr="http://files.softicons.com/download/application-icons/programmers-pack-icons-by-iconshock/png/512/databa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371600"/>
            <a:ext cx="2212976" cy="2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07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SQL stands for Structured Query Language</a:t>
            </a:r>
          </a:p>
          <a:p>
            <a:r>
              <a:rPr lang="en-US" dirty="0"/>
              <a:t>SQL lets you access and manipulate databases</a:t>
            </a:r>
          </a:p>
          <a:p>
            <a:r>
              <a:rPr lang="en-US" dirty="0"/>
              <a:t>SQL is an ANSI (American National Standards Institute) standard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81400"/>
            <a:ext cx="28575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401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it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SQL </a:t>
            </a:r>
            <a:r>
              <a:rPr lang="en-US" dirty="0"/>
              <a:t>can retrieve data from a database</a:t>
            </a:r>
          </a:p>
          <a:p>
            <a:r>
              <a:rPr lang="en-US" dirty="0"/>
              <a:t>SQL can insert records in a database</a:t>
            </a:r>
          </a:p>
          <a:p>
            <a:r>
              <a:rPr lang="en-US" dirty="0"/>
              <a:t>SQL can update records in a database</a:t>
            </a:r>
          </a:p>
          <a:p>
            <a:r>
              <a:rPr lang="en-US" dirty="0"/>
              <a:t>SQL can delete records from a database</a:t>
            </a:r>
          </a:p>
          <a:p>
            <a:r>
              <a:rPr lang="en-US" dirty="0" smtClean="0"/>
              <a:t>And much more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09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274764" y="1466850"/>
            <a:ext cx="2286000" cy="4464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581400" y="1479550"/>
            <a:ext cx="2286000" cy="44640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AutoShape 2" descr="http://www.iconarchive.com/download/i7982/deleket/soft-scraps/User-Administrator-Red.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9" name="Picture 5" descr="http://icons.iconseeker.com/png/fullsize/scrap/user-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364" y="4295775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998664" y="174152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LT Std" pitchFamily="34" charset="0"/>
              </a:rPr>
              <a:t>User</a:t>
            </a:r>
            <a:endParaRPr lang="en-US" dirty="0">
              <a:latin typeface="Helvetica LT Std" pitchFamily="34" charset="0"/>
            </a:endParaRPr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82600" y="228600"/>
            <a:ext cx="8229600" cy="990600"/>
          </a:xfrm>
        </p:spPr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867400" y="1466850"/>
            <a:ext cx="2286000" cy="4464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nip Single Corner Rectangle 6"/>
          <p:cNvSpPr/>
          <p:nvPr/>
        </p:nvSpPr>
        <p:spPr>
          <a:xfrm>
            <a:off x="4025900" y="49212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PA52</a:t>
            </a:r>
            <a:endParaRPr lang="en-US" sz="1100" dirty="0"/>
          </a:p>
        </p:txBody>
      </p:sp>
      <p:sp>
        <p:nvSpPr>
          <p:cNvPr id="8" name="Snip Single Corner Rectangle 7"/>
          <p:cNvSpPr/>
          <p:nvPr/>
        </p:nvSpPr>
        <p:spPr>
          <a:xfrm>
            <a:off x="4648200" y="49212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PA100</a:t>
            </a:r>
            <a:endParaRPr lang="en-US" sz="1050" dirty="0"/>
          </a:p>
        </p:txBody>
      </p:sp>
      <p:sp>
        <p:nvSpPr>
          <p:cNvPr id="9" name="Snip Single Corner Rectangle 8"/>
          <p:cNvSpPr/>
          <p:nvPr/>
        </p:nvSpPr>
        <p:spPr>
          <a:xfrm>
            <a:off x="4025900" y="33591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HR07</a:t>
            </a:r>
            <a:endParaRPr lang="en-US" sz="1100" dirty="0"/>
          </a:p>
        </p:txBody>
      </p:sp>
      <p:sp>
        <p:nvSpPr>
          <p:cNvPr id="10" name="Snip Single Corner Rectangle 9"/>
          <p:cNvSpPr/>
          <p:nvPr/>
        </p:nvSpPr>
        <p:spPr>
          <a:xfrm>
            <a:off x="4025900" y="29781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HR04</a:t>
            </a:r>
            <a:endParaRPr lang="en-US" sz="1100" dirty="0"/>
          </a:p>
        </p:txBody>
      </p:sp>
      <p:sp>
        <p:nvSpPr>
          <p:cNvPr id="11" name="Snip Single Corner Rectangle 10"/>
          <p:cNvSpPr/>
          <p:nvPr/>
        </p:nvSpPr>
        <p:spPr>
          <a:xfrm>
            <a:off x="4025900" y="25971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HR01</a:t>
            </a:r>
            <a:endParaRPr lang="en-US" sz="1100" dirty="0"/>
          </a:p>
        </p:txBody>
      </p:sp>
      <p:sp>
        <p:nvSpPr>
          <p:cNvPr id="12" name="Snip Single Corner Rectangle 11"/>
          <p:cNvSpPr/>
          <p:nvPr/>
        </p:nvSpPr>
        <p:spPr>
          <a:xfrm>
            <a:off x="4025900" y="22161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HR00</a:t>
            </a:r>
            <a:endParaRPr lang="en-US" sz="1100" dirty="0"/>
          </a:p>
        </p:txBody>
      </p:sp>
      <p:sp>
        <p:nvSpPr>
          <p:cNvPr id="13" name="Snip Single Corner Rectangle 12"/>
          <p:cNvSpPr/>
          <p:nvPr/>
        </p:nvSpPr>
        <p:spPr>
          <a:xfrm>
            <a:off x="4025900" y="37528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HR09</a:t>
            </a:r>
            <a:endParaRPr lang="en-US" sz="1100" dirty="0"/>
          </a:p>
        </p:txBody>
      </p:sp>
      <p:sp>
        <p:nvSpPr>
          <p:cNvPr id="14" name="Snip Single Corner Rectangle 13"/>
          <p:cNvSpPr/>
          <p:nvPr/>
        </p:nvSpPr>
        <p:spPr>
          <a:xfrm>
            <a:off x="4025900" y="41465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HR10</a:t>
            </a:r>
            <a:endParaRPr lang="en-US" sz="1100" dirty="0"/>
          </a:p>
        </p:txBody>
      </p:sp>
      <p:sp>
        <p:nvSpPr>
          <p:cNvPr id="15" name="Snip Single Corner Rectangle 14"/>
          <p:cNvSpPr/>
          <p:nvPr/>
        </p:nvSpPr>
        <p:spPr>
          <a:xfrm>
            <a:off x="4025900" y="45275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HR11</a:t>
            </a:r>
            <a:endParaRPr lang="en-US" sz="1050" dirty="0"/>
          </a:p>
        </p:txBody>
      </p:sp>
      <p:sp>
        <p:nvSpPr>
          <p:cNvPr id="16" name="Snip Single Corner Rectangle 15"/>
          <p:cNvSpPr/>
          <p:nvPr/>
        </p:nvSpPr>
        <p:spPr>
          <a:xfrm>
            <a:off x="4635500" y="22161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PR12</a:t>
            </a:r>
            <a:endParaRPr lang="en-US" sz="1100" dirty="0"/>
          </a:p>
        </p:txBody>
      </p:sp>
      <p:sp>
        <p:nvSpPr>
          <p:cNvPr id="17" name="Snip Single Corner Rectangle 16"/>
          <p:cNvSpPr/>
          <p:nvPr/>
        </p:nvSpPr>
        <p:spPr>
          <a:xfrm>
            <a:off x="4635500" y="26098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PR13</a:t>
            </a:r>
            <a:endParaRPr lang="en-US" sz="1100" dirty="0"/>
          </a:p>
        </p:txBody>
      </p:sp>
      <p:sp>
        <p:nvSpPr>
          <p:cNvPr id="18" name="Snip Single Corner Rectangle 17"/>
          <p:cNvSpPr/>
          <p:nvPr/>
        </p:nvSpPr>
        <p:spPr>
          <a:xfrm>
            <a:off x="4635500" y="29908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PR51</a:t>
            </a:r>
            <a:endParaRPr lang="en-US" sz="1050" dirty="0"/>
          </a:p>
        </p:txBody>
      </p:sp>
      <p:sp>
        <p:nvSpPr>
          <p:cNvPr id="19" name="Snip Single Corner Rectangle 18"/>
          <p:cNvSpPr/>
          <p:nvPr/>
        </p:nvSpPr>
        <p:spPr>
          <a:xfrm>
            <a:off x="4635500" y="33718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PR52</a:t>
            </a:r>
            <a:endParaRPr lang="en-US" sz="1100" dirty="0"/>
          </a:p>
        </p:txBody>
      </p:sp>
      <p:sp>
        <p:nvSpPr>
          <p:cNvPr id="20" name="Snip Single Corner Rectangle 19"/>
          <p:cNvSpPr/>
          <p:nvPr/>
        </p:nvSpPr>
        <p:spPr>
          <a:xfrm>
            <a:off x="4635500" y="37655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PR67</a:t>
            </a:r>
            <a:endParaRPr lang="en-US" sz="1100" dirty="0"/>
          </a:p>
        </p:txBody>
      </p:sp>
      <p:sp>
        <p:nvSpPr>
          <p:cNvPr id="21" name="Snip Single Corner Rectangle 20"/>
          <p:cNvSpPr/>
          <p:nvPr/>
        </p:nvSpPr>
        <p:spPr>
          <a:xfrm>
            <a:off x="4635500" y="41592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PR68</a:t>
            </a:r>
            <a:endParaRPr lang="en-US" sz="1100" dirty="0"/>
          </a:p>
        </p:txBody>
      </p:sp>
      <p:sp>
        <p:nvSpPr>
          <p:cNvPr id="22" name="Snip Single Corner Rectangle 21"/>
          <p:cNvSpPr/>
          <p:nvPr/>
        </p:nvSpPr>
        <p:spPr>
          <a:xfrm>
            <a:off x="4635500" y="45402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HR12</a:t>
            </a:r>
            <a:endParaRPr lang="en-US" sz="1050" dirty="0"/>
          </a:p>
        </p:txBody>
      </p:sp>
      <p:pic>
        <p:nvPicPr>
          <p:cNvPr id="4098" name="Picture 2" descr="http://files.softicons.com/download/application-icons/programmers-pack-icons-by-iconshock/png/512/databas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12" y="2781300"/>
            <a:ext cx="2212976" cy="2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4038600" y="170711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LT Std" pitchFamily="34" charset="0"/>
              </a:rPr>
              <a:t>Application</a:t>
            </a:r>
            <a:endParaRPr lang="en-US" dirty="0">
              <a:latin typeface="Helvetica LT Std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67500" y="174152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LT Std" pitchFamily="34" charset="0"/>
              </a:rPr>
              <a:t>Data</a:t>
            </a:r>
            <a:endParaRPr lang="en-US" dirty="0">
              <a:latin typeface="Helvetica LT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34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274764" y="1466850"/>
            <a:ext cx="2286000" cy="4464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581400" y="1479550"/>
            <a:ext cx="2286000" cy="44640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AutoShape 2" descr="http://www.iconarchive.com/download/i7982/deleket/soft-scraps/User-Administrator-Red.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9" name="Picture 5" descr="http://icons.iconseeker.com/png/fullsize/scrap/user-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364" y="4295775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998664" y="174152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LT Std" pitchFamily="34" charset="0"/>
              </a:rPr>
              <a:t>User</a:t>
            </a:r>
            <a:endParaRPr lang="en-US" dirty="0">
              <a:latin typeface="Helvetica LT Std" pitchFamily="34" charset="0"/>
            </a:endParaRPr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82600" y="228600"/>
            <a:ext cx="8229600" cy="990600"/>
          </a:xfrm>
        </p:spPr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867400" y="1466850"/>
            <a:ext cx="2286000" cy="4464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nip Single Corner Rectangle 6"/>
          <p:cNvSpPr/>
          <p:nvPr/>
        </p:nvSpPr>
        <p:spPr>
          <a:xfrm>
            <a:off x="4025900" y="49212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PA52</a:t>
            </a:r>
            <a:endParaRPr lang="en-US" sz="1100" dirty="0"/>
          </a:p>
        </p:txBody>
      </p:sp>
      <p:sp>
        <p:nvSpPr>
          <p:cNvPr id="8" name="Snip Single Corner Rectangle 7"/>
          <p:cNvSpPr/>
          <p:nvPr/>
        </p:nvSpPr>
        <p:spPr>
          <a:xfrm>
            <a:off x="4648200" y="49212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PA100</a:t>
            </a:r>
            <a:endParaRPr lang="en-US" sz="1050" dirty="0"/>
          </a:p>
        </p:txBody>
      </p:sp>
      <p:sp>
        <p:nvSpPr>
          <p:cNvPr id="9" name="Snip Single Corner Rectangle 8"/>
          <p:cNvSpPr/>
          <p:nvPr/>
        </p:nvSpPr>
        <p:spPr>
          <a:xfrm>
            <a:off x="4025900" y="33591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HR07</a:t>
            </a:r>
            <a:endParaRPr lang="en-US" sz="1100" dirty="0"/>
          </a:p>
        </p:txBody>
      </p:sp>
      <p:sp>
        <p:nvSpPr>
          <p:cNvPr id="10" name="Snip Single Corner Rectangle 9"/>
          <p:cNvSpPr/>
          <p:nvPr/>
        </p:nvSpPr>
        <p:spPr>
          <a:xfrm>
            <a:off x="4025900" y="29781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HR04</a:t>
            </a:r>
            <a:endParaRPr lang="en-US" sz="1100" dirty="0"/>
          </a:p>
        </p:txBody>
      </p:sp>
      <p:sp>
        <p:nvSpPr>
          <p:cNvPr id="11" name="Snip Single Corner Rectangle 10"/>
          <p:cNvSpPr/>
          <p:nvPr/>
        </p:nvSpPr>
        <p:spPr>
          <a:xfrm>
            <a:off x="4025900" y="25971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HR01</a:t>
            </a:r>
            <a:endParaRPr lang="en-US" sz="1100" dirty="0"/>
          </a:p>
        </p:txBody>
      </p:sp>
      <p:sp>
        <p:nvSpPr>
          <p:cNvPr id="12" name="Snip Single Corner Rectangle 11"/>
          <p:cNvSpPr/>
          <p:nvPr/>
        </p:nvSpPr>
        <p:spPr>
          <a:xfrm>
            <a:off x="4025900" y="22161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HR00</a:t>
            </a:r>
            <a:endParaRPr lang="en-US" sz="1100" dirty="0"/>
          </a:p>
        </p:txBody>
      </p:sp>
      <p:sp>
        <p:nvSpPr>
          <p:cNvPr id="13" name="Snip Single Corner Rectangle 12"/>
          <p:cNvSpPr/>
          <p:nvPr/>
        </p:nvSpPr>
        <p:spPr>
          <a:xfrm>
            <a:off x="4025900" y="37528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HR09</a:t>
            </a:r>
            <a:endParaRPr lang="en-US" sz="1100" dirty="0"/>
          </a:p>
        </p:txBody>
      </p:sp>
      <p:sp>
        <p:nvSpPr>
          <p:cNvPr id="14" name="Snip Single Corner Rectangle 13"/>
          <p:cNvSpPr/>
          <p:nvPr/>
        </p:nvSpPr>
        <p:spPr>
          <a:xfrm>
            <a:off x="4025900" y="41465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HR10</a:t>
            </a:r>
            <a:endParaRPr lang="en-US" sz="1100" dirty="0"/>
          </a:p>
        </p:txBody>
      </p:sp>
      <p:sp>
        <p:nvSpPr>
          <p:cNvPr id="15" name="Snip Single Corner Rectangle 14"/>
          <p:cNvSpPr/>
          <p:nvPr/>
        </p:nvSpPr>
        <p:spPr>
          <a:xfrm>
            <a:off x="4025900" y="45275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HR11</a:t>
            </a:r>
            <a:endParaRPr lang="en-US" sz="1050" dirty="0"/>
          </a:p>
        </p:txBody>
      </p:sp>
      <p:sp>
        <p:nvSpPr>
          <p:cNvPr id="16" name="Snip Single Corner Rectangle 15"/>
          <p:cNvSpPr/>
          <p:nvPr/>
        </p:nvSpPr>
        <p:spPr>
          <a:xfrm>
            <a:off x="4635500" y="22161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PR12</a:t>
            </a:r>
            <a:endParaRPr lang="en-US" sz="1100" dirty="0"/>
          </a:p>
        </p:txBody>
      </p:sp>
      <p:sp>
        <p:nvSpPr>
          <p:cNvPr id="17" name="Snip Single Corner Rectangle 16"/>
          <p:cNvSpPr/>
          <p:nvPr/>
        </p:nvSpPr>
        <p:spPr>
          <a:xfrm>
            <a:off x="4635500" y="26098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PR13</a:t>
            </a:r>
            <a:endParaRPr lang="en-US" sz="1100" dirty="0"/>
          </a:p>
        </p:txBody>
      </p:sp>
      <p:sp>
        <p:nvSpPr>
          <p:cNvPr id="18" name="Snip Single Corner Rectangle 17"/>
          <p:cNvSpPr/>
          <p:nvPr/>
        </p:nvSpPr>
        <p:spPr>
          <a:xfrm>
            <a:off x="4635500" y="29908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PR51</a:t>
            </a:r>
            <a:endParaRPr lang="en-US" sz="1050" dirty="0"/>
          </a:p>
        </p:txBody>
      </p:sp>
      <p:sp>
        <p:nvSpPr>
          <p:cNvPr id="19" name="Snip Single Corner Rectangle 18"/>
          <p:cNvSpPr/>
          <p:nvPr/>
        </p:nvSpPr>
        <p:spPr>
          <a:xfrm>
            <a:off x="4635500" y="33718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PR52</a:t>
            </a:r>
            <a:endParaRPr lang="en-US" sz="1100" dirty="0"/>
          </a:p>
        </p:txBody>
      </p:sp>
      <p:sp>
        <p:nvSpPr>
          <p:cNvPr id="20" name="Snip Single Corner Rectangle 19"/>
          <p:cNvSpPr/>
          <p:nvPr/>
        </p:nvSpPr>
        <p:spPr>
          <a:xfrm>
            <a:off x="4635500" y="37655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PR67</a:t>
            </a:r>
            <a:endParaRPr lang="en-US" sz="1100" dirty="0"/>
          </a:p>
        </p:txBody>
      </p:sp>
      <p:sp>
        <p:nvSpPr>
          <p:cNvPr id="21" name="Snip Single Corner Rectangle 20"/>
          <p:cNvSpPr/>
          <p:nvPr/>
        </p:nvSpPr>
        <p:spPr>
          <a:xfrm>
            <a:off x="4635500" y="41592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PR68</a:t>
            </a:r>
            <a:endParaRPr lang="en-US" sz="1100" dirty="0"/>
          </a:p>
        </p:txBody>
      </p:sp>
      <p:sp>
        <p:nvSpPr>
          <p:cNvPr id="22" name="Snip Single Corner Rectangle 21"/>
          <p:cNvSpPr/>
          <p:nvPr/>
        </p:nvSpPr>
        <p:spPr>
          <a:xfrm>
            <a:off x="4635500" y="45402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HR12</a:t>
            </a:r>
            <a:endParaRPr lang="en-US" sz="1050" dirty="0"/>
          </a:p>
        </p:txBody>
      </p:sp>
      <p:pic>
        <p:nvPicPr>
          <p:cNvPr id="4098" name="Picture 2" descr="http://files.softicons.com/download/application-icons/programmers-pack-icons-by-iconshock/png/512/databas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12" y="2781300"/>
            <a:ext cx="2212976" cy="2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4038600" y="170711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LT Std" pitchFamily="34" charset="0"/>
              </a:rPr>
              <a:t>Application</a:t>
            </a:r>
            <a:endParaRPr lang="en-US" dirty="0">
              <a:latin typeface="Helvetica LT Std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67500" y="174152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LT Std" pitchFamily="34" charset="0"/>
              </a:rPr>
              <a:t>Data</a:t>
            </a:r>
            <a:endParaRPr lang="en-US" dirty="0">
              <a:latin typeface="Helvetica LT Std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836864" y="4419600"/>
            <a:ext cx="1125536" cy="29845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2" idx="2"/>
          </p:cNvCxnSpPr>
          <p:nvPr/>
        </p:nvCxnSpPr>
        <p:spPr>
          <a:xfrm flipV="1">
            <a:off x="4635500" y="3887788"/>
            <a:ext cx="2032000" cy="842962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>
            <a:off x="2819401" y="4718049"/>
            <a:ext cx="1125536" cy="29845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 flipV="1">
            <a:off x="4618037" y="4186237"/>
            <a:ext cx="2032000" cy="842962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64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274764" y="1466850"/>
            <a:ext cx="2286000" cy="4464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AutoShape 2" descr="http://www.iconarchive.com/download/i7982/deleket/soft-scraps/User-Administrator-Red.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9" name="Picture 5" descr="http://icons.iconseeker.com/png/fullsize/scrap/user-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364" y="4295775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998664" y="174152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LT Std" pitchFamily="34" charset="0"/>
              </a:rPr>
              <a:t>User</a:t>
            </a:r>
            <a:endParaRPr lang="en-US" dirty="0">
              <a:latin typeface="Helvetica LT Std" pitchFamily="34" charset="0"/>
            </a:endParaRPr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82600" y="228600"/>
            <a:ext cx="8229600" cy="990600"/>
          </a:xfrm>
        </p:spPr>
        <p:txBody>
          <a:bodyPr/>
          <a:lstStyle/>
          <a:p>
            <a:r>
              <a:rPr lang="en-US" dirty="0" smtClean="0"/>
              <a:t>Direct Access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867400" y="1466850"/>
            <a:ext cx="2286000" cy="4464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nip Single Corner Rectangle 6"/>
          <p:cNvSpPr/>
          <p:nvPr/>
        </p:nvSpPr>
        <p:spPr>
          <a:xfrm>
            <a:off x="4025900" y="49212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PA52</a:t>
            </a:r>
            <a:endParaRPr lang="en-US" sz="1100" dirty="0"/>
          </a:p>
        </p:txBody>
      </p:sp>
      <p:sp>
        <p:nvSpPr>
          <p:cNvPr id="8" name="Snip Single Corner Rectangle 7"/>
          <p:cNvSpPr/>
          <p:nvPr/>
        </p:nvSpPr>
        <p:spPr>
          <a:xfrm>
            <a:off x="4648200" y="49212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PA100</a:t>
            </a:r>
            <a:endParaRPr lang="en-US" sz="1050" dirty="0"/>
          </a:p>
        </p:txBody>
      </p:sp>
      <p:sp>
        <p:nvSpPr>
          <p:cNvPr id="9" name="Snip Single Corner Rectangle 8"/>
          <p:cNvSpPr/>
          <p:nvPr/>
        </p:nvSpPr>
        <p:spPr>
          <a:xfrm>
            <a:off x="4025900" y="33591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HR07</a:t>
            </a:r>
            <a:endParaRPr lang="en-US" sz="1100" dirty="0"/>
          </a:p>
        </p:txBody>
      </p:sp>
      <p:sp>
        <p:nvSpPr>
          <p:cNvPr id="10" name="Snip Single Corner Rectangle 9"/>
          <p:cNvSpPr/>
          <p:nvPr/>
        </p:nvSpPr>
        <p:spPr>
          <a:xfrm>
            <a:off x="4025900" y="29781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HR04</a:t>
            </a:r>
            <a:endParaRPr lang="en-US" sz="1100" dirty="0"/>
          </a:p>
        </p:txBody>
      </p:sp>
      <p:sp>
        <p:nvSpPr>
          <p:cNvPr id="11" name="Snip Single Corner Rectangle 10"/>
          <p:cNvSpPr/>
          <p:nvPr/>
        </p:nvSpPr>
        <p:spPr>
          <a:xfrm>
            <a:off x="4025900" y="25971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HR01</a:t>
            </a:r>
            <a:endParaRPr lang="en-US" sz="1100" dirty="0"/>
          </a:p>
        </p:txBody>
      </p:sp>
      <p:sp>
        <p:nvSpPr>
          <p:cNvPr id="12" name="Snip Single Corner Rectangle 11"/>
          <p:cNvSpPr/>
          <p:nvPr/>
        </p:nvSpPr>
        <p:spPr>
          <a:xfrm>
            <a:off x="4025900" y="22161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HR00</a:t>
            </a:r>
            <a:endParaRPr lang="en-US" sz="1100" dirty="0"/>
          </a:p>
        </p:txBody>
      </p:sp>
      <p:sp>
        <p:nvSpPr>
          <p:cNvPr id="13" name="Snip Single Corner Rectangle 12"/>
          <p:cNvSpPr/>
          <p:nvPr/>
        </p:nvSpPr>
        <p:spPr>
          <a:xfrm>
            <a:off x="4025900" y="37528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HR09</a:t>
            </a:r>
            <a:endParaRPr lang="en-US" sz="1100" dirty="0"/>
          </a:p>
        </p:txBody>
      </p:sp>
      <p:sp>
        <p:nvSpPr>
          <p:cNvPr id="14" name="Snip Single Corner Rectangle 13"/>
          <p:cNvSpPr/>
          <p:nvPr/>
        </p:nvSpPr>
        <p:spPr>
          <a:xfrm>
            <a:off x="4025900" y="41465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HR10</a:t>
            </a:r>
            <a:endParaRPr lang="en-US" sz="1100" dirty="0"/>
          </a:p>
        </p:txBody>
      </p:sp>
      <p:sp>
        <p:nvSpPr>
          <p:cNvPr id="15" name="Snip Single Corner Rectangle 14"/>
          <p:cNvSpPr/>
          <p:nvPr/>
        </p:nvSpPr>
        <p:spPr>
          <a:xfrm>
            <a:off x="4025900" y="45275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HR11</a:t>
            </a:r>
            <a:endParaRPr lang="en-US" sz="1050" dirty="0"/>
          </a:p>
        </p:txBody>
      </p:sp>
      <p:sp>
        <p:nvSpPr>
          <p:cNvPr id="16" name="Snip Single Corner Rectangle 15"/>
          <p:cNvSpPr/>
          <p:nvPr/>
        </p:nvSpPr>
        <p:spPr>
          <a:xfrm>
            <a:off x="4635500" y="22161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PR12</a:t>
            </a:r>
            <a:endParaRPr lang="en-US" sz="1100" dirty="0"/>
          </a:p>
        </p:txBody>
      </p:sp>
      <p:sp>
        <p:nvSpPr>
          <p:cNvPr id="17" name="Snip Single Corner Rectangle 16"/>
          <p:cNvSpPr/>
          <p:nvPr/>
        </p:nvSpPr>
        <p:spPr>
          <a:xfrm>
            <a:off x="4635500" y="26098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PR13</a:t>
            </a:r>
            <a:endParaRPr lang="en-US" sz="1100" dirty="0"/>
          </a:p>
        </p:txBody>
      </p:sp>
      <p:sp>
        <p:nvSpPr>
          <p:cNvPr id="18" name="Snip Single Corner Rectangle 17"/>
          <p:cNvSpPr/>
          <p:nvPr/>
        </p:nvSpPr>
        <p:spPr>
          <a:xfrm>
            <a:off x="4635500" y="29908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PR51</a:t>
            </a:r>
            <a:endParaRPr lang="en-US" sz="1050" dirty="0"/>
          </a:p>
        </p:txBody>
      </p:sp>
      <p:sp>
        <p:nvSpPr>
          <p:cNvPr id="19" name="Snip Single Corner Rectangle 18"/>
          <p:cNvSpPr/>
          <p:nvPr/>
        </p:nvSpPr>
        <p:spPr>
          <a:xfrm>
            <a:off x="4635500" y="33718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PR52</a:t>
            </a:r>
            <a:endParaRPr lang="en-US" sz="1100" dirty="0"/>
          </a:p>
        </p:txBody>
      </p:sp>
      <p:sp>
        <p:nvSpPr>
          <p:cNvPr id="20" name="Snip Single Corner Rectangle 19"/>
          <p:cNvSpPr/>
          <p:nvPr/>
        </p:nvSpPr>
        <p:spPr>
          <a:xfrm>
            <a:off x="4635500" y="37655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PR67</a:t>
            </a:r>
            <a:endParaRPr lang="en-US" sz="1100" dirty="0"/>
          </a:p>
        </p:txBody>
      </p:sp>
      <p:sp>
        <p:nvSpPr>
          <p:cNvPr id="21" name="Snip Single Corner Rectangle 20"/>
          <p:cNvSpPr/>
          <p:nvPr/>
        </p:nvSpPr>
        <p:spPr>
          <a:xfrm>
            <a:off x="4635500" y="41592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PR68</a:t>
            </a:r>
            <a:endParaRPr lang="en-US" sz="1100" dirty="0"/>
          </a:p>
        </p:txBody>
      </p:sp>
      <p:sp>
        <p:nvSpPr>
          <p:cNvPr id="22" name="Snip Single Corner Rectangle 21"/>
          <p:cNvSpPr/>
          <p:nvPr/>
        </p:nvSpPr>
        <p:spPr>
          <a:xfrm>
            <a:off x="4635500" y="4540250"/>
            <a:ext cx="609600" cy="381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HR12</a:t>
            </a:r>
            <a:endParaRPr lang="en-US" sz="1050" dirty="0"/>
          </a:p>
        </p:txBody>
      </p:sp>
      <p:pic>
        <p:nvPicPr>
          <p:cNvPr id="4098" name="Picture 2" descr="http://files.softicons.com/download/application-icons/programmers-pack-icons-by-iconshock/png/512/databas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12" y="2781300"/>
            <a:ext cx="2212976" cy="2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4038600" y="170711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LT Std" pitchFamily="34" charset="0"/>
              </a:rPr>
              <a:t>Application</a:t>
            </a:r>
            <a:endParaRPr lang="en-US" dirty="0">
              <a:latin typeface="Helvetica LT Std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67500" y="174152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LT Std" pitchFamily="34" charset="0"/>
              </a:rPr>
              <a:t>Data</a:t>
            </a:r>
            <a:endParaRPr lang="en-US" dirty="0">
              <a:latin typeface="Helvetica LT Std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81400" y="1479550"/>
            <a:ext cx="2286000" cy="4464050"/>
          </a:xfrm>
          <a:prstGeom prst="rect">
            <a:avLst/>
          </a:prstGeom>
          <a:solidFill>
            <a:schemeClr val="bg1">
              <a:lumMod val="75000"/>
              <a:alpha val="69804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Curved Up Arrow 25"/>
          <p:cNvSpPr/>
          <p:nvPr/>
        </p:nvSpPr>
        <p:spPr>
          <a:xfrm>
            <a:off x="2459036" y="5283200"/>
            <a:ext cx="4551364" cy="10350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galisTemplat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NogalisTemplate</Template>
  <TotalTime>983</TotalTime>
  <Words>528</Words>
  <Application>Microsoft Office PowerPoint</Application>
  <PresentationFormat>On-screen Show (4:3)</PresentationFormat>
  <Paragraphs>164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NogalisTemplate</vt:lpstr>
      <vt:lpstr>Data Access Basics</vt:lpstr>
      <vt:lpstr>Have you used SQL?</vt:lpstr>
      <vt:lpstr>What is covered</vt:lpstr>
      <vt:lpstr>What is a Database?</vt:lpstr>
      <vt:lpstr>What is SQL</vt:lpstr>
      <vt:lpstr>What can it do?</vt:lpstr>
      <vt:lpstr>Structure</vt:lpstr>
      <vt:lpstr>Structure</vt:lpstr>
      <vt:lpstr>Direct Access</vt:lpstr>
      <vt:lpstr>You can use SQL</vt:lpstr>
      <vt:lpstr>Select</vt:lpstr>
      <vt:lpstr>Conditions</vt:lpstr>
      <vt:lpstr>Join</vt:lpstr>
      <vt:lpstr>Alias</vt:lpstr>
      <vt:lpstr>Grouping</vt:lpstr>
      <vt:lpstr>Grouping</vt:lpstr>
      <vt:lpstr>Wildcards</vt:lpstr>
      <vt:lpstr>Pattern RegEx</vt:lpstr>
      <vt:lpstr>WHERE Clause Operators</vt:lpstr>
      <vt:lpstr>Example</vt:lpstr>
      <vt:lpstr>Sorting</vt:lpstr>
      <vt:lpstr>What You Need</vt:lpstr>
      <vt:lpstr>Next Event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Lawson Security</dc:title>
  <dc:creator>tan</dc:creator>
  <cp:lastModifiedBy>tan</cp:lastModifiedBy>
  <cp:revision>63</cp:revision>
  <dcterms:created xsi:type="dcterms:W3CDTF">2013-04-25T01:53:46Z</dcterms:created>
  <dcterms:modified xsi:type="dcterms:W3CDTF">2014-05-26T23:52:38Z</dcterms:modified>
</cp:coreProperties>
</file>